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sldIdLst>
    <p:sldId id="350" r:id="rId2"/>
    <p:sldId id="371" r:id="rId3"/>
    <p:sldId id="372" r:id="rId4"/>
    <p:sldId id="373" r:id="rId5"/>
    <p:sldId id="383" r:id="rId6"/>
    <p:sldId id="288" r:id="rId7"/>
    <p:sldId id="351" r:id="rId8"/>
    <p:sldId id="319" r:id="rId9"/>
    <p:sldId id="366" r:id="rId10"/>
    <p:sldId id="304" r:id="rId11"/>
    <p:sldId id="352" r:id="rId12"/>
    <p:sldId id="318" r:id="rId13"/>
    <p:sldId id="354" r:id="rId14"/>
    <p:sldId id="355" r:id="rId15"/>
    <p:sldId id="322" r:id="rId16"/>
    <p:sldId id="353" r:id="rId17"/>
    <p:sldId id="357" r:id="rId18"/>
    <p:sldId id="358" r:id="rId19"/>
    <p:sldId id="360" r:id="rId20"/>
    <p:sldId id="359" r:id="rId21"/>
    <p:sldId id="362" r:id="rId22"/>
    <p:sldId id="363" r:id="rId23"/>
    <p:sldId id="364" r:id="rId24"/>
    <p:sldId id="337" r:id="rId25"/>
    <p:sldId id="382" r:id="rId26"/>
    <p:sldId id="374" r:id="rId27"/>
    <p:sldId id="376" r:id="rId28"/>
    <p:sldId id="377" r:id="rId29"/>
    <p:sldId id="35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0C92"/>
    <a:srgbClr val="260FB1"/>
    <a:srgbClr val="99FF99"/>
    <a:srgbClr val="99FF66"/>
    <a:srgbClr val="CCFF66"/>
    <a:srgbClr val="47BBC7"/>
    <a:srgbClr val="9D236C"/>
    <a:srgbClr val="987028"/>
    <a:srgbClr val="3E5E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5" autoAdjust="0"/>
  </p:normalViewPr>
  <p:slideViewPr>
    <p:cSldViewPr>
      <p:cViewPr varScale="1">
        <p:scale>
          <a:sx n="59" d="100"/>
          <a:sy n="59" d="100"/>
        </p:scale>
        <p:origin x="-117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47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9F7D-9756-4226-92DB-5FE7C9B49B3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A1E12-FD47-4426-B0A5-2D494E8B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1E12-FD47-4426-B0A5-2D494E8BCA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1E12-FD47-4426-B0A5-2D494E8BCAA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8AE5-FD9C-487B-8D2E-F5D8C407A91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9208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культуры межличностного общения детей дошкольного и школьного  возраста на православных традициях и ценностях белорусского народа»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проведения инновационной деятельности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– 2024 гг.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 r="81015" b="66264"/>
          <a:stretch>
            <a:fillRect/>
          </a:stretch>
        </p:blipFill>
        <p:spPr bwMode="auto">
          <a:xfrm>
            <a:off x="714348" y="428604"/>
            <a:ext cx="2286016" cy="17859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1" name="Рисунок 10" descr="Картинки по запросу березинская гимназия школа"/>
          <p:cNvPicPr/>
          <p:nvPr/>
        </p:nvPicPr>
        <p:blipFill>
          <a:blip r:embed="rId4" cstate="print"/>
          <a:srcRect b="2110"/>
          <a:stretch>
            <a:fillRect/>
          </a:stretch>
        </p:blipFill>
        <p:spPr bwMode="auto">
          <a:xfrm>
            <a:off x="4714876" y="285728"/>
            <a:ext cx="3429024" cy="1928826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Воспитывать у учащихся чувство любви к Отечеству, социальной ответственности и нравственного долга, человеколюбия и милосердия с использованием регионального компонента, знания местных святых и святынь, на основе любви к малой родине.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Развивать коммуникативную культуру субъектов образовательного пространства, обеспечивающую коммуникативную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конфликтологическую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компетентность личности как условие конструктивного решения сложных ситуаций межличностного взаимодействия в поликультурной среде в условиях государственного двуязычия.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8572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4.Разработать методические рекомендации по обеспечению преемственности в реализации программ духовно-нравственного воспитания учащихся различных ступеней образования.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Создать методические и информационные ресурсы для учебно-методических комплексов нового поколения по реализации программного содержания духовно-нравственного воспитания учащихся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Ирине Михайловне\линейка 1 сентября 2017\IMG_03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86190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D:\Ирине Михайловне\Музей\IMG_1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29066"/>
            <a:ext cx="3214709" cy="21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85728"/>
            <a:ext cx="792088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идеи, на основе которых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построена модель: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самым важным и актуальным для расширения сферы использования белорусского языка становится образовательный аспект. Оба языка в системе образования необходимо поставить в одинаковые условия. Каждый учащийся, оканчивая школу, обязан владеть двумя государственными языками настолько, чтобы свободно пользоваться ими в любой сфере, а выпускник вуза —свободно осуществлять свою профессиональную деятельность.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Билингвальное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воспитание – это целенаправленный, сознательно организованный педагогический процесс, который содействует всестороннему и гармоническому развитию личности ребенка средствами двух языков и представленных ими культур.</a:t>
            </a:r>
          </a:p>
          <a:p>
            <a:pPr algn="just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285776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85728"/>
            <a:ext cx="7920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организации работы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  с духовно-нравственной тематикой;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учащихся в краеведческую работу;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актуализация нравственных ценностей в воспитательной и учебной работе;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культур других народов и формирование стремления к сотрудничеству, межэтническому диалогу, проявлению толерантности</a:t>
            </a: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Ирине Михайловне\МО ин.яз 2017-2018 уч.год\IMG_1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Ирине Михайловне\линейка 1 сентября 2017\IMG_03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00504"/>
            <a:ext cx="3361471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357214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57166"/>
            <a:ext cx="7920880" cy="671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организации работы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православной культуры»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факультативного курса “Основы православной культуры” и других программ духовно-нравственного воспитания на православных традициях и ценностях белорусского народа </a:t>
            </a:r>
          </a:p>
          <a:p>
            <a:pPr lvl="0" algn="just"/>
            <a:endParaRPr lang="ru-RU" sz="4400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Ирине Михайловне\Музей\IMG_1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Ирине Михайловне\линейка 1 сентября 2017\IMG_03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3500462" cy="22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285776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Формы, методы и приёмы работы с педагогами: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опытом в рамках совместных семинаров, конференций;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педагогических работников в методической работе;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расширения спектра дополнительных образовательных услуг;</a:t>
            </a:r>
          </a:p>
          <a:p>
            <a:pPr lvl="0"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классы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Открытый урок\Измер А.Г\IMG_8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14818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Admin\users\сеть\Фото\Профориентация\май 2018 пед.универ\IMG_47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643314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285776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Партнёрство с законными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представителями учащихся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вечера;</a:t>
            </a:r>
          </a:p>
          <a:p>
            <a:pPr lvl="0" algn="just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праздники, экскурсии на места работы родителей, паломнические поездки;</a:t>
            </a:r>
          </a:p>
          <a:p>
            <a:pPr lvl="0" algn="just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документов домашнего архива,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фотосессии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семейных клубов </a:t>
            </a: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\\Admin\users\сеть\Фото\Профориентация\Академия при през\IMG_7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3586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C:\Documents and Settings\Bill Gates\Рабочий стол\DSC00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14686"/>
            <a:ext cx="3500462" cy="23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285776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реализуется через систему внеурочных занятий;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углубление представлений о православной Беларуси, о национальных святынях, традициях и ценностях белорусского народа;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культурного наследия народов мира; формирование духовно–нравственных ценностей;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толерантное отношение к людям других национальностей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Bill Gates\Рабочий стол\проект\Инновационная деятельность гимназии\Docs\слайд-ш\IMG_98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Bill Gates\Рабочий стол\проект\Инновационная деятельность гимназии\Docs\слайд-ш\IMG_96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29066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285776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реализуется через программы факультативных курсов «Основы православной культуры», внеклассные воспитательные мероприятия;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организацию поисково-исследовательской, экскурсионной деятельности;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паломнические поездки, посещение музеев, театров, выставок;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знакомство с произведениями прикладного искусства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Bill Gates\Рабочий стол\проект\Инновационная деятельность гимназии\Docs\слайд-ш\DSC06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25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143380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285776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Ожидаемые результаты: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языковой культуры и нравственного развития личности обучающегося, его человеколюбия и милосердия, социальной ответственности и активности, направленных на совершенствование себя и окружающего мира;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социального партнерства, расширение внешних связей учреждения образования с другими заинтересованными организациями и учреждениями в решении насущных социальных проблем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35769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1488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9208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Инновационный проект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«Формирование культуры межличностного общения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 r="81015" b="66264"/>
          <a:stretch>
            <a:fillRect/>
          </a:stretch>
        </p:blipFill>
        <p:spPr bwMode="auto">
          <a:xfrm>
            <a:off x="714348" y="428604"/>
            <a:ext cx="2286016" cy="17859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1" name="Рисунок 10" descr="Картинки по запросу березинская гимназия школа"/>
          <p:cNvPicPr/>
          <p:nvPr/>
        </p:nvPicPr>
        <p:blipFill>
          <a:blip r:embed="rId4" cstate="print"/>
          <a:srcRect b="2110"/>
          <a:stretch>
            <a:fillRect/>
          </a:stretch>
        </p:blipFill>
        <p:spPr bwMode="auto">
          <a:xfrm>
            <a:off x="4714876" y="285728"/>
            <a:ext cx="3429024" cy="1928826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Ожидаемые результаты: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в реализации программ духовно-нравственного воспитания обучающихся различных ступеней и типов учреждений образования;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профессиональных компетенций субъектов образовательного пространства;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методических и информационных ресурсов для учебно-методических комплексов нового поколения по реализации программного содержания духовно-нравственного воспитания обучающихся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-500090"/>
            <a:ext cx="9358282" cy="7358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Критерии и показатели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компетентности педагогов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сфере воспитательной работы по повышению уровня языковой культуры и нравственного развития личности обучающегося на православных традициях и ценностях белорусского народа в современном образовательном пространстве  в условиях государственного двуязычия</a:t>
            </a:r>
          </a:p>
          <a:p>
            <a:r>
              <a:rPr lang="ru-RU" sz="24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1.Обобщение педагогического опыта: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открытых мероприятий по теме опыта;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публикации (как электронные, так и печатные);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педагогического опыта в виде индивидуальной педагогической системы профессиональной деятельности;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выступления на семинарах, конференциях, форумах, круглых столах.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2" y="0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00042"/>
            <a:ext cx="792088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Критерии и показатели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компетентности педагогов </a:t>
            </a:r>
            <a:endParaRPr lang="ru-RU" sz="2800" b="1" dirty="0" smtClean="0">
              <a:solidFill>
                <a:srgbClr val="A40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2. Авторские методические продукты: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выпуск авторских продуктов: методики, программы, технологии, электронные средства, учебно-методические пособия, методические материалы.</a:t>
            </a:r>
          </a:p>
          <a:p>
            <a:r>
              <a:rPr lang="ru-RU" sz="24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3.Продуктивность образовательного процесса: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уровня языковой культуры и нравственного развития личности обучающегося на православных традициях и ценностях белорусского народа в условиях государственного двуязычия</a:t>
            </a:r>
          </a:p>
          <a:p>
            <a:endParaRPr lang="ru-RU" sz="2400" b="1" dirty="0" smtClean="0">
              <a:solidFill>
                <a:srgbClr val="A40C9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A40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00042"/>
            <a:ext cx="792088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компетентности педагогов </a:t>
            </a:r>
            <a:endParaRPr lang="ru-RU" sz="2800" b="1" dirty="0" smtClean="0">
              <a:solidFill>
                <a:srgbClr val="A40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Удовлетворенность результатами инновационной деятельности: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степень удовлетворенности всех субъектов образовательного процесса учреждения образования и его партнеров инновационной деятельностью (анкеты, интервью)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A40C9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\\ADMIN\Users\сеть\РУДАЯ\Ирине Мих\Спортландия и др\Изображение 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14752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792088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A40C9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управленческой деятельности при осуществлении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над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инновационным проектом: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1.Учёт и систематизация инновационной деятельности.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2.Разработка проектов, программ, положений по реализации инновационных процессов.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3.Разработка системы контроля за ходом данной деятельности.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4.Организация мероприятий, направленных на повышение профессиональной компетентности участников инновационной деятельности.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5.Наличие системы стимулирования педагогов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285728"/>
            <a:ext cx="81439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214546" y="3643314"/>
            <a:ext cx="2357454" cy="221457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наглядных материалов 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500694" y="214290"/>
            <a:ext cx="2428892" cy="142876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 открытых дверей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0" y="2786058"/>
            <a:ext cx="2571736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собрания, круглые столы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Выноска-облако 32"/>
          <p:cNvSpPr/>
          <p:nvPr/>
        </p:nvSpPr>
        <p:spPr>
          <a:xfrm>
            <a:off x="4929190" y="3929066"/>
            <a:ext cx="2643206" cy="16430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Консультации, семинары-практикумы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Выноска-облако 37"/>
          <p:cNvSpPr/>
          <p:nvPr/>
        </p:nvSpPr>
        <p:spPr>
          <a:xfrm>
            <a:off x="500034" y="285728"/>
            <a:ext cx="2071702" cy="192882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Конкурсы с участием родителей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Выноска-облако 49"/>
          <p:cNvSpPr/>
          <p:nvPr/>
        </p:nvSpPr>
        <p:spPr>
          <a:xfrm>
            <a:off x="3071802" y="0"/>
            <a:ext cx="2214578" cy="178595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Проведение праздников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643174" y="1857364"/>
            <a:ext cx="3643338" cy="16430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 по осуществлению проекта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Выноска-облако 51"/>
          <p:cNvSpPr/>
          <p:nvPr/>
        </p:nvSpPr>
        <p:spPr>
          <a:xfrm>
            <a:off x="6429388" y="1571612"/>
            <a:ext cx="2286016" cy="214314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наглядных материалов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A40C9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0"/>
            <a:ext cx="8143932" cy="66437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48680"/>
            <a:ext cx="88582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Осуществление инновационного проекта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3" y="1184985"/>
          <a:ext cx="7572428" cy="192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003"/>
                <a:gridCol w="3384972"/>
                <a:gridCol w="2357453"/>
              </a:tblGrid>
              <a:tr h="5445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2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2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270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уровне обучающихся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обучающихся,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вовлечённых в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инновационную деятельность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D:\Открытый урок\Шмидт\IMG_8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0000">
            <a:off x="124938" y="3337332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Открытый урок\Денисевич\IMG_8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7181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Открытый урок\Ленькова\IMG_78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000">
            <a:off x="5606347" y="3297430"/>
            <a:ext cx="2646211" cy="18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Admin\users\сеть\РУДАЯ\МО\Английский\IMG_51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643446"/>
            <a:ext cx="39371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48680"/>
            <a:ext cx="84296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Осуществление инновационного проекта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3" y="1071546"/>
          <a:ext cx="8429687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961"/>
                <a:gridCol w="2761863"/>
                <a:gridCol w="2761863"/>
              </a:tblGrid>
              <a:tr h="621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2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2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450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уровне педагогов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педагогов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участвующих в научно-исследовательской деятельности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496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786322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928934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Admin\users\сеть\РУДАЯ\фото учителя\IMG_417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714884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Admin\users\сеть\РУДАЯ\фото учителя\IMG_42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786322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714620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3071810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9208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дошкольного 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школьного возраста на православных традициях и ценностях 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92088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белорусского народа в условиях государственного двуязычия»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проведения инновационной деятельности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2019 – 2024 гг.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166"/>
            <a:ext cx="9144000" cy="721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92088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 2019– сентябрь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r>
              <a:rPr lang="ru-RU" sz="28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8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октябрь 2019 – март </a:t>
            </a:r>
            <a:r>
              <a:rPr lang="ru-RU" sz="2800" b="1" dirty="0" smtClean="0">
                <a:solidFill>
                  <a:srgbClr val="A40C92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Обобщающий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 2024 – май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Внедренческий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 2024 – декабрь 2024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7643866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 проекта</a:t>
            </a:r>
            <a:r>
              <a:rPr lang="ru-RU" sz="2800" b="1" dirty="0" smtClean="0"/>
              <a:t> </a:t>
            </a:r>
          </a:p>
          <a:p>
            <a:pPr algn="just"/>
            <a:r>
              <a:rPr lang="ru-RU" sz="2800" b="1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Актуальной для нашей страны является проблема знания ее гражданами родного языка, его активного использования во всех сферах жизни.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 осуществить целый комплекс разнообразных мер и действий, чтобы белорусский язык реально занял в нашей жизни то место, которое должен занимать. Для этого необходимо обеспечить лингвистические, правовые, образовательные и социально-психологические условия. Существенный  вклад в становление и развитие белорусской письменности внесла Православная Церковь.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92088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инновационного проекта – в реализации идеи объединения всех ресурсов (материальных, человеческих, информационных, экономических и т.д.) в единое культурное пространство как результат работы учреждения образования с различными социальными партнерами в предыдущих инновационных проектах. 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 r="81015" b="66264"/>
          <a:stretch>
            <a:fillRect/>
          </a:stretch>
        </p:blipFill>
        <p:spPr bwMode="auto">
          <a:xfrm>
            <a:off x="714348" y="428604"/>
            <a:ext cx="2286016" cy="17859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1" name="Рисунок 10" descr="Картинки по запросу березинская гимназия школа"/>
          <p:cNvPicPr/>
          <p:nvPr/>
        </p:nvPicPr>
        <p:blipFill>
          <a:blip r:embed="rId4" cstate="print"/>
          <a:srcRect b="2110"/>
          <a:stretch>
            <a:fillRect/>
          </a:stretch>
        </p:blipFill>
        <p:spPr bwMode="auto">
          <a:xfrm>
            <a:off x="4714876" y="285728"/>
            <a:ext cx="3429024" cy="1928826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языковой культуры учащихся на православных традициях и ценностях белорусского народа в условиях государственного двуязычия в современном образовательном пространстве, формирование культуры межличностного общения детей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1" descr="D:\Ирине Михайловне\ФЛЕШМОБ\IMG_6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3643312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 descr="D:\Ирине Михайловне\МО ин.яз 2017-2018 уч.год\IMG_1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00037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Определить оптимальные варианты и параметры взаимодействия учреждений и организаций (органов государственного управления и управления образования, учреждений образования, семьи, структур Белорусской Православной Церкви, общественности) в реализации задач повышения уровня языковой культуры учащихся на православных традициях белорусского народа в условиях государственного двуязычия.</a:t>
            </a:r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Ирине Михайловне\6 школьный день\25.11.2017\IMG_16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429024" cy="218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Ирине Михайловне\6 школьный день\09.12.2017\IMG_18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1044</Words>
  <Application>Microsoft Office PowerPoint</Application>
  <PresentationFormat>Экран (4:3)</PresentationFormat>
  <Paragraphs>359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Borbet</cp:lastModifiedBy>
  <cp:revision>280</cp:revision>
  <dcterms:created xsi:type="dcterms:W3CDTF">2014-02-27T14:28:44Z</dcterms:created>
  <dcterms:modified xsi:type="dcterms:W3CDTF">2019-10-31T08:43:46Z</dcterms:modified>
</cp:coreProperties>
</file>