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69" r:id="rId5"/>
    <p:sldId id="261" r:id="rId6"/>
    <p:sldId id="275" r:id="rId7"/>
    <p:sldId id="265" r:id="rId8"/>
    <p:sldId id="27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6A3"/>
    <a:srgbClr val="340BE3"/>
    <a:srgbClr val="B4C8E8"/>
    <a:srgbClr val="CC00FF"/>
    <a:srgbClr val="077B0F"/>
    <a:srgbClr val="F1F2DC"/>
    <a:srgbClr val="AB1580"/>
    <a:srgbClr val="59074F"/>
    <a:srgbClr val="FF3300"/>
    <a:srgbClr val="991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3786" autoAdjust="0"/>
  </p:normalViewPr>
  <p:slideViewPr>
    <p:cSldViewPr>
      <p:cViewPr>
        <p:scale>
          <a:sx n="70" d="100"/>
          <a:sy n="70" d="100"/>
        </p:scale>
        <p:origin x="-2076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3CE63-AF6B-49D5-A4D9-A6DED8CEB1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D8CD9-2E43-4442-A0B7-81C4E5C940F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en-GB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 </a:t>
          </a:r>
          <a:endParaRPr lang="ru-RU" sz="2400" b="0" i="0" baseline="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62880E-6AE7-49FF-AD3C-8C9BD87C1D79}" type="parTrans" cxnId="{03CD0AB9-59CD-4347-8928-E01A8F817D5C}">
      <dgm:prSet/>
      <dgm:spPr/>
      <dgm:t>
        <a:bodyPr/>
        <a:lstStyle/>
        <a:p>
          <a:endParaRPr lang="ru-RU"/>
        </a:p>
      </dgm:t>
    </dgm:pt>
    <dgm:pt modelId="{C7DA4B2A-5327-4F3B-AFAD-71AF3726B41B}" type="sibTrans" cxnId="{03CD0AB9-59CD-4347-8928-E01A8F817D5C}">
      <dgm:prSet/>
      <dgm:spPr/>
      <dgm:t>
        <a:bodyPr/>
        <a:lstStyle/>
        <a:p>
          <a:endParaRPr lang="ru-RU"/>
        </a:p>
      </dgm:t>
    </dgm:pt>
    <dgm:pt modelId="{9BD2D7C7-B987-4473-A3F1-ABF1B4F97830}" type="pres">
      <dgm:prSet presAssocID="{8E63CE63-AF6B-49D5-A4D9-A6DED8CEB1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8AB45-9B43-4917-888E-45C46ABB1A32}" type="pres">
      <dgm:prSet presAssocID="{4C9D8CD9-2E43-4442-A0B7-81C4E5C940FB}" presName="parentText" presStyleLbl="node1" presStyleIdx="0" presStyleCnt="1" custScaleY="284546" custLinFactNeighborX="-2439" custLinFactNeighborY="-28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D0AB9-59CD-4347-8928-E01A8F817D5C}" srcId="{8E63CE63-AF6B-49D5-A4D9-A6DED8CEB1FC}" destId="{4C9D8CD9-2E43-4442-A0B7-81C4E5C940FB}" srcOrd="0" destOrd="0" parTransId="{9D62880E-6AE7-49FF-AD3C-8C9BD87C1D79}" sibTransId="{C7DA4B2A-5327-4F3B-AFAD-71AF3726B41B}"/>
    <dgm:cxn modelId="{AA270D8E-41B8-41CC-B9B7-960A458F6C9A}" type="presOf" srcId="{4C9D8CD9-2E43-4442-A0B7-81C4E5C940FB}" destId="{E1A8AB45-9B43-4917-888E-45C46ABB1A32}" srcOrd="0" destOrd="0" presId="urn:microsoft.com/office/officeart/2005/8/layout/vList2"/>
    <dgm:cxn modelId="{6D975F6D-ACB7-45B2-8EE3-66A03441BFD4}" type="presOf" srcId="{8E63CE63-AF6B-49D5-A4D9-A6DED8CEB1FC}" destId="{9BD2D7C7-B987-4473-A3F1-ABF1B4F97830}" srcOrd="0" destOrd="0" presId="urn:microsoft.com/office/officeart/2005/8/layout/vList2"/>
    <dgm:cxn modelId="{AB078D74-2392-4E2F-BF06-CAF1646728DE}" type="presParOf" srcId="{9BD2D7C7-B987-4473-A3F1-ABF1B4F97830}" destId="{E1A8AB45-9B43-4917-888E-45C46ABB1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8521-2E1D-494C-9CAC-C5B2FE4E2653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BF32E-6F22-471D-991A-2FEC6CADE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3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3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3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3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3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A5F2-A14F-4AEE-956A-5E714945D7F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4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1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833">
              <a:srgbClr val="92D050">
                <a:lumMod val="38000"/>
                <a:lumOff val="62000"/>
              </a:srgbClr>
            </a:gs>
            <a:gs pos="87100">
              <a:srgbClr val="959283">
                <a:lumMod val="29000"/>
                <a:lumOff val="71000"/>
              </a:srgbClr>
            </a:gs>
            <a:gs pos="17000">
              <a:srgbClr val="CBCAC6"/>
            </a:gs>
            <a:gs pos="0">
              <a:srgbClr val="00B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70EE-BB17-4E46-8C7B-3CBEC6EF5E4F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4339" y="2714612"/>
            <a:ext cx="2757669" cy="38576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900" b="1" dirty="0" smtClean="0">
                <a:solidFill>
                  <a:srgbClr val="340BE3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Пришло время снова возвращаться в школу – в удивительный мир знаний и открытий. Поверьте, что отлично учиться и быть лучшими среди лучших – прекрасный вклад в наше завтра. Хорошо образованному человеку открыты все дороги. Новый учебный год – очередной рывок перед будущими достижениями. Желаю всем энергии и целеустремлённости! Пусть этот  учебный год исполнит все ваши мечты.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Дудко В.Н.,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директор гимназии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9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9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9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9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18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340BE3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340BE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be-BY" sz="1400" b="1" dirty="0" smtClean="0">
              <a:solidFill>
                <a:srgbClr val="340BE3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2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 r="81015" b="66264"/>
          <a:stretch>
            <a:fillRect/>
          </a:stretch>
        </p:blipFill>
        <p:spPr bwMode="auto">
          <a:xfrm>
            <a:off x="175574" y="925572"/>
            <a:ext cx="1428760" cy="1636976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5" name="Picture 3" descr="Эмблема"/>
          <p:cNvPicPr>
            <a:picLocks noChangeAspect="1" noChangeArrowheads="1"/>
          </p:cNvPicPr>
          <p:nvPr/>
        </p:nvPicPr>
        <p:blipFill>
          <a:blip r:embed="rId3" cstate="print"/>
          <a:srcRect t="13608"/>
          <a:stretch>
            <a:fillRect/>
          </a:stretch>
        </p:blipFill>
        <p:spPr bwMode="auto">
          <a:xfrm>
            <a:off x="5105517" y="899592"/>
            <a:ext cx="1500198" cy="1688936"/>
          </a:xfrm>
          <a:prstGeom prst="rect">
            <a:avLst/>
          </a:prstGeom>
          <a:solidFill>
            <a:srgbClr val="FFFF00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WordArt 4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2360808" y="899592"/>
            <a:ext cx="2304256" cy="556436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 rtl="0"/>
            <a:r>
              <a:rPr lang="ru-RU" sz="3600" b="1" kern="10" spc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000"/>
                    </a:gs>
                    <a:gs pos="100000">
                      <a:srgbClr val="00B0F0"/>
                    </a:gs>
                  </a:gsLst>
                  <a:lin ang="5400000" scaled="1"/>
                </a:gra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Креатив</a:t>
            </a:r>
            <a:endParaRPr lang="ru-RU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000"/>
                  </a:gs>
                  <a:gs pos="100000">
                    <a:srgbClr val="00B0F0"/>
                  </a:gs>
                </a:gsLst>
                <a:lin ang="5400000" scaled="1"/>
              </a:gra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643182" y="1499799"/>
            <a:ext cx="1649015" cy="436562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Интеллект</a:t>
            </a:r>
            <a:endParaRPr lang="ru-RU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955125" y="2085190"/>
            <a:ext cx="1025128" cy="45137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/>
              </a:rPr>
              <a:t>Талант</a:t>
            </a:r>
            <a:endParaRPr lang="ru-RU" sz="3600" b="1" kern="10" spc="0" dirty="0">
              <a:ln w="15875">
                <a:solidFill>
                  <a:srgbClr val="1F497D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00B050"/>
                  </a:gs>
                </a:gsLst>
                <a:lin ang="5400000" scaled="1"/>
              </a:gra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609" y="169639"/>
            <a:ext cx="3462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 гимназической газеты </a:t>
            </a:r>
            <a:r>
              <a:rPr kumimoji="0" lang="ru-RU" sz="1600" b="1" i="1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kumimoji="0" lang="ru-RU" sz="1600" b="1" i="1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81842" y="2714612"/>
            <a:ext cx="1643074" cy="261610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Березинская гимназия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898" y="3059832"/>
            <a:ext cx="1008111" cy="57150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18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2020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780150" y="3659434"/>
            <a:ext cx="246458" cy="480518"/>
          </a:xfrm>
          <a:prstGeom prst="flowChartMerge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4214810"/>
            <a:ext cx="1857364" cy="2357454"/>
          </a:xfrm>
          <a:prstGeom prst="rect">
            <a:avLst/>
          </a:prstGeom>
          <a:solidFill>
            <a:srgbClr val="BEFA76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В этом выпуске</a:t>
            </a:r>
            <a:endParaRPr lang="ru-RU" sz="1800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тема</a:t>
            </a:r>
          </a:p>
          <a:p>
            <a:pPr lvl="0" algn="l"/>
            <a:r>
              <a:rPr lang="ru-RU" sz="18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Учиться сегодня –лидировать завтра</a:t>
            </a:r>
          </a:p>
          <a:p>
            <a:pPr lvl="0" algn="l">
              <a:lnSpc>
                <a:spcPct val="170000"/>
              </a:lnSpc>
            </a:pPr>
            <a:endParaRPr lang="ru-RU" sz="1400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endParaRPr lang="ru-RU" sz="14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340BE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46" y="2786050"/>
            <a:ext cx="1857388" cy="1577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60" y="6643702"/>
            <a:ext cx="500066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Стартует новый 2020/2021 учебный год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8" y="2714613"/>
            <a:ext cx="2285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С 1 сентября началась дорога в интересную жизнь учащихся 5-ых классов. Желаем ребятам увлекательной учёбы и досуга, ярких побед. Успешного и плодотворного учебного года!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Пресс-центр гимназии</a:t>
            </a:r>
          </a:p>
          <a:p>
            <a:endParaRPr lang="ru-RU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Рисунок 17" descr="\\Admin\users\сеть\Фото\Линейки\Линейка  1 сентября 2020\IMG_46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16" y="7072330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285720"/>
            <a:ext cx="6357982" cy="11430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объективе учащиеся  5-ых классов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90" y="1428728"/>
            <a:ext cx="6455640" cy="771527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4000496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544354" y="5679150"/>
            <a:ext cx="20529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4" name="Рисунок 13" descr="\\Admin\users\сеть\Фото\Линейки\Линейка  1 сентября 2020\IMG_4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1571604"/>
            <a:ext cx="2981325" cy="19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\\Admin\users\сеть\Фото\Линейки\Линейка  1 сентября 2020\IMG_4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4" y="2000232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\\Admin\users\сеть\Фото\Линейки\Линейка  1 сентября 2020\IMG_47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84" y="3571868"/>
            <a:ext cx="170081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Admin\users\сеть\Фото\Линейки\Линейка  1 сентября 2020\IMG_46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56" y="4357686"/>
            <a:ext cx="381610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\\Admin\users\сеть\Фото\Линейки\Линейка  1 сентября 2020\IMG_45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42" y="5000628"/>
            <a:ext cx="257265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\\Admin\users\сеть\Фото\Линейки\Линейка  1 сентября 2020\IMG_46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802" y="6786578"/>
            <a:ext cx="3000396" cy="173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9" y="2285984"/>
            <a:ext cx="2376264" cy="50006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Выпускникам гимназии 2021 желаем успехов в профессиональном самоопределении, здоровья, удачи, новых побед и достижений! Пусть этот учебный год исполнит все ваши мечты!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Пресс-центр гимназии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1387" y="1738566"/>
            <a:ext cx="227687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3155" y="2571737"/>
            <a:ext cx="1608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7629" y="5076197"/>
            <a:ext cx="235962" cy="2876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 smtClean="0">
                <a:solidFill>
                  <a:srgbClr val="077B0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1200" b="1" dirty="0">
              <a:solidFill>
                <a:srgbClr val="077B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00108" y="455038"/>
            <a:ext cx="535785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объективе наши выпускники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40BE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28670" y="1228471"/>
            <a:ext cx="5786477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Самостоятельность.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Мотивация. Ответственность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28868" y="2357422"/>
            <a:ext cx="4286280" cy="3429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\\Admin\users\сеть\Фото\Линейки\Линейка  1 сентября 2020\IMG_47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500694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\\Admin\users\сеть\Фото\Линейки\Линейка  1 сентября 2020\IMG_47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4" y="7072330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\\Admin\users\сеть\Фото\Линейки\Линейка  1 сентября 2020\IMG_47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5286380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\\Admin\users\сеть\Фото\Линейки\Линейка  1 сентября 2020\IMG_47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8" y="2428860"/>
            <a:ext cx="44291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\\Admin\users\сеть\Фото\Линейки\Линейка  1 сентября 2020\IMG_47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90" y="7000892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36" y="6143636"/>
            <a:ext cx="4286280" cy="571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1387" y="1738566"/>
            <a:ext cx="227687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3155" y="2571737"/>
            <a:ext cx="1608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7629" y="5076197"/>
            <a:ext cx="235962" cy="2876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1" dirty="0" smtClean="0">
                <a:solidFill>
                  <a:srgbClr val="077B0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1200" b="1" dirty="0">
              <a:solidFill>
                <a:srgbClr val="077B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7232" y="208776"/>
            <a:ext cx="571504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B616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B616A3"/>
                </a:solidFill>
                <a:latin typeface="Times New Roman" pitchFamily="18" charset="0"/>
                <a:cs typeface="Times New Roman" pitchFamily="18" charset="0"/>
              </a:rPr>
              <a:t>Открываем новое вместе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B61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04" y="1487439"/>
            <a:ext cx="6215106" cy="2708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 верой в людей. С надеждой на будущее.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Продолжается работа над реализацией инновационного проекта</a:t>
            </a:r>
            <a:r>
              <a:rPr lang="be-BY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« Формирование культуры межличностного общения на православных традициях и ценностях белорусского народа»</a:t>
            </a:r>
            <a:endParaRPr lang="ru-RU" sz="20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8" y="4572000"/>
            <a:ext cx="5786478" cy="39118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работы</a:t>
            </a:r>
          </a:p>
          <a:p>
            <a:pPr marL="26670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 1.Организация исследовательской деятельности.      Тема: «Простые истории о главном».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2.Маршруты святынь родного края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3. «Душу исцелит добро». Волонтёрское движение. </a:t>
            </a:r>
          </a:p>
          <a:p>
            <a:pPr marL="361950" indent="-36195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4.Празднуем Новый Год вместе.</a:t>
            </a:r>
          </a:p>
          <a:p>
            <a:pPr marL="361950" indent="-36195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       5.</a:t>
            </a:r>
            <a:r>
              <a:rPr lang="ru-RU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«Минутки духовности». Беседы о добре, справедливости, милосердии, чести и достоинстве, дружбе и    взаимоотношениях.</a:t>
            </a:r>
          </a:p>
          <a:p>
            <a:pPr marL="361950" indent="-36195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DA0000"/>
                </a:solidFill>
                <a:latin typeface="Times New Roman" pitchFamily="18" charset="0"/>
                <a:cs typeface="Times New Roman" pitchFamily="18" charset="0"/>
              </a:rPr>
              <a:t>       6.Православные праздники в жизни белорусского народа сегодня.</a:t>
            </a:r>
          </a:p>
          <a:p>
            <a:pPr marL="361950" indent="-361950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3643306"/>
            <a:ext cx="6143668" cy="53578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Будь общителен и доброжелателен с одноклассниками.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Не груби, не сквернословь, соблюдай правила поведения для учащихся в школе.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Помни, что учитель – твой старший наставник, прислушивайся к его просьбам, советам и рекомендациям.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Не проявляй грубости, жестокости и несправедливости к своим товарищам или ровесникам.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Не совершай сам и постарайся предостеречь ровесников от противоправных действий (мелких краж, хулиганских поступков).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 Помогай учителю в организации досуга.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Принимай участие в ежедневной уборке класса.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Не будь в стороне от интересных дел.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Будь ответственным: пообещал – сдержи слово.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Ежедневно оказывай посильную помощь одноклассникам в учёбе.</a:t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Не забывай, что именно в твоём классе учатся самые замечательные ребята! Они хотят дружить с тобой и нуждаются в твоей помощи.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3155" y="1285852"/>
            <a:ext cx="196597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7629" y="5076197"/>
            <a:ext cx="243978" cy="320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77B0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endParaRPr lang="ru-RU" sz="1200" b="1" dirty="0">
              <a:solidFill>
                <a:srgbClr val="077B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8" y="59623"/>
            <a:ext cx="5786478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Двенадцать  ежедневных добрых дел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57491" y="7786710"/>
            <a:ext cx="671443" cy="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7232" y="8572528"/>
            <a:ext cx="5643602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Сделаем нашу жизнь доброй!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0" y="857224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857224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4286248"/>
            <a:ext cx="6643710" cy="4714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2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1. Избегайте близких контактов и пребывания в одном помещении с людьми, имеющими видимые признаки ОРВИ (кашель, чихание, выделения из носа).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2. Закрывайте рот и нос при чихании и кашле. 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3. Тщательно мойте руки с мылом и водой после возвращения с улицы, из туалета, контактов с посторонними людьми, перед едой.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4. Постарайтесь не дотрагиваться до лица грязными руками. 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5. Дезинфицируйте </a:t>
            </a:r>
            <a:r>
              <a:rPr lang="ru-RU" sz="1500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гаджеты</a:t>
            </a: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, оргтехнику и поверхности, к которым прикасаетесь.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6. Не пожимайте руки и не обнимайтесь в качестве приветствия и прощания.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7. Пользуйтесь только индивидуальными предметами личной гигиены.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8. Старайтесь соблюдать дистанцию и держитесь от людей на расстоянии как минимум 1.5 метра, особенно если у них кашель, насморк или другие признаки заболевания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9. Не посещайте общественных мест: торговых центров, спортивных и зрелищных мероприятий.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10. Старайтесь избегать передвигаться на общественном транспорте в час пик.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11. Используйте одноразовую медицинскую маску (респиратор) в общественных местах, меняя ее каждые 2−3 часа.</a:t>
            </a:r>
            <a:b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12. Не занимайтесь самолечением, обращайтесь к врачу. БОЛЕЙТЕ ДОМА.</a:t>
            </a:r>
            <a:r>
              <a:rPr lang="ru-RU" sz="12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3155" y="1285852"/>
            <a:ext cx="196597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7629" y="5076197"/>
            <a:ext cx="243978" cy="320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77B0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endParaRPr lang="ru-RU" sz="1200" b="1" dirty="0">
              <a:solidFill>
                <a:srgbClr val="077B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66" y="55028"/>
            <a:ext cx="6215106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Меры профилактики КОВИД-19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57491" y="7786710"/>
            <a:ext cx="671443" cy="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46" y="10072726"/>
            <a:ext cx="5214974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1000100"/>
            <a:ext cx="60007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214282"/>
            <a:ext cx="6643710" cy="1714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Гордость гимназии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Светлые головы</a:t>
            </a:r>
            <a:br>
              <a:rPr lang="ru-RU" sz="2800" b="1" dirty="0" smtClean="0">
                <a:solidFill>
                  <a:srgbClr val="007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B616A3"/>
                </a:solidFill>
                <a:latin typeface="Times New Roman"/>
                <a:ea typeface="Calibri"/>
                <a:cs typeface="Times New Roman"/>
              </a:rPr>
              <a:t>Олимпиады, олимпиады</a:t>
            </a:r>
            <a:r>
              <a:rPr lang="ru-RU" sz="2800" b="1" dirty="0" smtClean="0">
                <a:solidFill>
                  <a:srgbClr val="B616A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олимпиады…!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8" y="2285984"/>
            <a:ext cx="3357586" cy="6215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Готовимся ко второму этапу республиканской олимпиады по учебным предметам!</a:t>
            </a:r>
            <a:endParaRPr lang="ru-RU" sz="2800" dirty="0" smtClean="0">
              <a:solidFill>
                <a:srgbClr val="340BE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14" y="2285988"/>
            <a:ext cx="571504" cy="58841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dirty="0" smtClean="0"/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14" y="2286011"/>
            <a:ext cx="2857519" cy="60755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77B0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dirty="0" smtClean="0"/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 smtClean="0"/>
          </a:p>
        </p:txBody>
      </p:sp>
      <p:pic>
        <p:nvPicPr>
          <p:cNvPr id="8" name="Рисунок 7" descr="\\Admin\users\сеть\Фото\Конференция ученическая 2020\IMG_4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2" y="2285984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\\Admin\users\сеть\Фото\Конференция ученическая 2020\IMG_41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4" y="4500562"/>
            <a:ext cx="30003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\\Admin\users\сеть\Фото\Конференция ученическая 2020\IMG_41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2" y="6429388"/>
            <a:ext cx="2928958" cy="187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Admin\users\сеть\Фото\Конференция ученическая 2020\IMG_41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90" y="5286380"/>
            <a:ext cx="328614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604" y="95282"/>
            <a:ext cx="6215106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праздником, с Днём Учителя!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Любимые наши учителя, будьте здоровы, счастливы и успешны!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8" y="2214546"/>
            <a:ext cx="6072230" cy="1169551"/>
          </a:xfrm>
          <a:prstGeom prst="rect">
            <a:avLst/>
          </a:prstGeom>
          <a:solidFill>
            <a:srgbClr val="DBF3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Схема 28"/>
          <p:cNvGraphicFramePr/>
          <p:nvPr/>
        </p:nvGraphicFramePr>
        <p:xfrm flipV="1">
          <a:off x="3357562" y="2740332"/>
          <a:ext cx="3286148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786190" y="5818936"/>
            <a:ext cx="285752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solidFill>
                <a:srgbClr val="99138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 </a:t>
            </a:r>
            <a:endParaRPr lang="ru-RU" sz="1200" dirty="0" smtClean="0"/>
          </a:p>
          <a:p>
            <a:endParaRPr lang="ru-RU" sz="8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589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71744" y="6628320"/>
            <a:ext cx="3214710" cy="2400657"/>
          </a:xfrm>
          <a:prstGeom prst="rect">
            <a:avLst/>
          </a:prstGeom>
          <a:solidFill>
            <a:srgbClr val="EADFB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C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C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выпуском работали: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Барановская Алина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Вальчевская</a:t>
            </a:r>
            <a:r>
              <a:rPr lang="ru-RU" dirty="0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Майя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Корявая Дарья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Макаревич Анастасия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Половцева</a:t>
            </a:r>
            <a:r>
              <a:rPr lang="ru-RU" dirty="0" smtClean="0">
                <a:solidFill>
                  <a:srgbClr val="340BE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Валерия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90" y="6143636"/>
            <a:ext cx="2071702" cy="27146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0" y="5429256"/>
            <a:ext cx="2714620" cy="714380"/>
          </a:xfrm>
          <a:prstGeom prst="ellipse">
            <a:avLst/>
          </a:prstGeom>
          <a:solidFill>
            <a:srgbClr val="00B050"/>
          </a:solidFill>
          <a:ln w="0" algn="in">
            <a:noFill/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320429"/>
                </a:solidFill>
                <a:latin typeface="Franklin Gothic Demi Cond" pitchFamily="34" charset="0"/>
              </a:rPr>
              <a:t>gymnazberezino.edu.minskregion.by</a:t>
            </a:r>
            <a:endParaRPr lang="ru-RU" sz="1600" dirty="0"/>
          </a:p>
        </p:txBody>
      </p:sp>
      <p:pic>
        <p:nvPicPr>
          <p:cNvPr id="15" name="Picture 2" descr="Безымянный"/>
          <p:cNvPicPr>
            <a:picLocks noChangeAspect="1" noChangeArrowheads="1"/>
          </p:cNvPicPr>
          <p:nvPr/>
        </p:nvPicPr>
        <p:blipFill>
          <a:blip r:embed="rId8" cstate="print"/>
          <a:srcRect r="81015" b="66264"/>
          <a:stretch>
            <a:fillRect/>
          </a:stretch>
        </p:blipFill>
        <p:spPr bwMode="auto">
          <a:xfrm>
            <a:off x="3071810" y="5357818"/>
            <a:ext cx="1928826" cy="1297120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57232" y="6232651"/>
            <a:ext cx="100013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223311 Минская обл.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г. Березино,</a:t>
            </a:r>
            <a:b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ул. Молодежная, 1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28604" y="6643702"/>
            <a:ext cx="1857388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Телефон: 801715-54316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801715-55463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801715-53139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Эл. почта: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gimnasiaberezino@mail.r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357166" y="7072330"/>
            <a:ext cx="1428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БЕРЕЗИНСКАЯ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ГИМНАЗИЯ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428604" y="7377848"/>
            <a:ext cx="1571636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Формула успеха — самостоятельность, инициатива, ответственность,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творческий подход к делу.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357166" y="8501090"/>
            <a:ext cx="1500198" cy="32629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0" rIns="36195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Franklin Gothic Demi Cond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8545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454184">
            <a:off x="154250" y="-1060234"/>
            <a:ext cx="6706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85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85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8545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85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64" y="5715008"/>
            <a:ext cx="785818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214422" y="25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7" name="Рисунок 26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80" y="1357290"/>
            <a:ext cx="60007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702" y="6858016"/>
            <a:ext cx="785818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7858148"/>
            <a:ext cx="785818" cy="60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363</Words>
  <Application>Microsoft Office PowerPoint</Application>
  <PresentationFormat>Экран (4:3)</PresentationFormat>
  <Paragraphs>260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Креатив</vt:lpstr>
      <vt:lpstr>В объективе учащиеся  5-ых классов  </vt:lpstr>
      <vt:lpstr>Выпускникам гимназии 2021 желаем успехов в профессиональном самоопределении, здоровья, удачи, новых побед и достижений! Пусть этот учебный год исполнит все ваши мечты! Пресс-центр гимназии         </vt:lpstr>
      <vt:lpstr>   </vt:lpstr>
      <vt:lpstr>Будь общителен и доброжелателен с одноклассниками.  Не груби, не сквернословь, соблюдай правила поведения для учащихся в школе.  Помни, что учитель – твой старший наставник, прислушивайся к его просьбам, советам и рекомендациям.  Не проявляй грубости, жестокости и несправедливости к своим товарищам или ровесникам.  Не совершай сам и постарайся предостеречь ровесников от противоправных действий (мелких краж, хулиганских поступков).   Помогай учителю в организации досуга.  Принимай участие в ежедневной уборке класса.  Не будь в стороне от интересных дел.  Будь ответственным: пообещал – сдержи слово.  Ежедневно оказывай посильную помощь одноклассникам в учёбе.  Не забывай, что именно в твоём классе учатся самые замечательные ребята! Они хотят дружить с тобой и нуждаются в твоей помощи.                   </vt:lpstr>
      <vt:lpstr> 1. Избегайте близких контактов и пребывания в одном помещении с людьми, имеющими видимые признаки ОРВИ (кашель, чихание, выделения из носа). 2. Закрывайте рот и нос при чихании и кашле.  3. Тщательно мойте руки с мылом и водой после возвращения с улицы, из туалета, контактов с посторонними людьми, перед едой. 4. Постарайтесь не дотрагиваться до лица грязными руками.  5. Дезинфицируйте гаджеты, оргтехнику и поверхности, к которым прикасаетесь. 6. Не пожимайте руки и не обнимайтесь в качестве приветствия и прощания. 7. Пользуйтесь только индивидуальными предметами личной гигиены. 8. Старайтесь соблюдать дистанцию и держитесь от людей на расстоянии как минимум 1.5 метра, особенно если у них кашель, насморк или другие признаки заболевания 9. Не посещайте общественных мест: торговых центров, спортивных и зрелищных мероприятий. 10. Старайтесь избегать передвигаться на общественном транспорте в час пик. 11. Используйте одноразовую медицинскую маску (респиратор) в общественных местах, меняя ее каждые 2−3 часа. 12. Не занимайтесь самолечением, обращайтесь к врачу. БОЛЕЙТЕ ДОМА.  </vt:lpstr>
      <vt:lpstr>  Гордость гимназии  Светлые головы Олимпиады, олимпиады, олимпиады…!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</dc:title>
  <dc:creator>Zauch</dc:creator>
  <cp:lastModifiedBy>админ</cp:lastModifiedBy>
  <cp:revision>221</cp:revision>
  <dcterms:created xsi:type="dcterms:W3CDTF">2015-04-06T08:17:30Z</dcterms:created>
  <dcterms:modified xsi:type="dcterms:W3CDTF">2020-12-15T09:54:56Z</dcterms:modified>
</cp:coreProperties>
</file>