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7" r:id="rId4"/>
    <p:sldId id="269" r:id="rId5"/>
    <p:sldId id="258" r:id="rId6"/>
    <p:sldId id="266" r:id="rId7"/>
    <p:sldId id="262" r:id="rId8"/>
    <p:sldId id="265" r:id="rId9"/>
    <p:sldId id="259" r:id="rId10"/>
    <p:sldId id="268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0BE3"/>
    <a:srgbClr val="EADFB8"/>
    <a:srgbClr val="FEFCFC"/>
    <a:srgbClr val="991389"/>
    <a:srgbClr val="DA0000"/>
    <a:srgbClr val="077B0F"/>
    <a:srgbClr val="D96709"/>
    <a:srgbClr val="BEFA76"/>
    <a:srgbClr val="B616A3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23" autoAdjust="0"/>
  </p:normalViewPr>
  <p:slideViewPr>
    <p:cSldViewPr>
      <p:cViewPr>
        <p:scale>
          <a:sx n="100" d="100"/>
          <a:sy n="100" d="100"/>
        </p:scale>
        <p:origin x="-936" y="168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3CE63-AF6B-49D5-A4D9-A6DED8CEB1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9D8CD9-2E43-4442-A0B7-81C4E5C940FB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sz="2400" b="1" dirty="0" smtClean="0">
              <a:solidFill>
                <a:srgbClr val="00B050"/>
              </a:solidFill>
            </a:rPr>
            <a:t>«Улыбнись…»</a:t>
          </a:r>
          <a:r>
            <a:rPr lang="en-GB" sz="2400" dirty="0" smtClean="0">
              <a:solidFill>
                <a:srgbClr val="00B050"/>
              </a:solidFill>
            </a:rPr>
            <a:t> </a:t>
          </a:r>
          <a:endParaRPr lang="ru-RU" sz="2400" b="0" i="0" baseline="0" dirty="0">
            <a:solidFill>
              <a:srgbClr val="00B050"/>
            </a:solidFill>
          </a:endParaRPr>
        </a:p>
      </dgm:t>
    </dgm:pt>
    <dgm:pt modelId="{9D62880E-6AE7-49FF-AD3C-8C9BD87C1D79}" type="parTrans" cxnId="{03CD0AB9-59CD-4347-8928-E01A8F817D5C}">
      <dgm:prSet/>
      <dgm:spPr/>
      <dgm:t>
        <a:bodyPr/>
        <a:lstStyle/>
        <a:p>
          <a:endParaRPr lang="ru-RU"/>
        </a:p>
      </dgm:t>
    </dgm:pt>
    <dgm:pt modelId="{C7DA4B2A-5327-4F3B-AFAD-71AF3726B41B}" type="sibTrans" cxnId="{03CD0AB9-59CD-4347-8928-E01A8F817D5C}">
      <dgm:prSet/>
      <dgm:spPr/>
      <dgm:t>
        <a:bodyPr/>
        <a:lstStyle/>
        <a:p>
          <a:endParaRPr lang="ru-RU"/>
        </a:p>
      </dgm:t>
    </dgm:pt>
    <dgm:pt modelId="{9BD2D7C7-B987-4473-A3F1-ABF1B4F97830}" type="pres">
      <dgm:prSet presAssocID="{8E63CE63-AF6B-49D5-A4D9-A6DED8CEB1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A8AB45-9B43-4917-888E-45C46ABB1A32}" type="pres">
      <dgm:prSet presAssocID="{4C9D8CD9-2E43-4442-A0B7-81C4E5C940FB}" presName="parentText" presStyleLbl="node1" presStyleIdx="0" presStyleCnt="1" custScaleY="284268" custLinFactNeighborX="-2439" custLinFactNeighborY="-285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CD0AB9-59CD-4347-8928-E01A8F817D5C}" srcId="{8E63CE63-AF6B-49D5-A4D9-A6DED8CEB1FC}" destId="{4C9D8CD9-2E43-4442-A0B7-81C4E5C940FB}" srcOrd="0" destOrd="0" parTransId="{9D62880E-6AE7-49FF-AD3C-8C9BD87C1D79}" sibTransId="{C7DA4B2A-5327-4F3B-AFAD-71AF3726B41B}"/>
    <dgm:cxn modelId="{737E5C89-F3AE-4B72-BA72-CD7CD95C1B4E}" type="presOf" srcId="{8E63CE63-AF6B-49D5-A4D9-A6DED8CEB1FC}" destId="{9BD2D7C7-B987-4473-A3F1-ABF1B4F97830}" srcOrd="0" destOrd="0" presId="urn:microsoft.com/office/officeart/2005/8/layout/vList2"/>
    <dgm:cxn modelId="{C4AB2F86-2179-44EB-845B-ACA2351D9F11}" type="presOf" srcId="{4C9D8CD9-2E43-4442-A0B7-81C4E5C940FB}" destId="{E1A8AB45-9B43-4917-888E-45C46ABB1A32}" srcOrd="0" destOrd="0" presId="urn:microsoft.com/office/officeart/2005/8/layout/vList2"/>
    <dgm:cxn modelId="{03F054DD-7A33-4EBF-8934-BB02F862B7FE}" type="presParOf" srcId="{9BD2D7C7-B987-4473-A3F1-ABF1B4F97830}" destId="{E1A8AB45-9B43-4917-888E-45C46ABB1A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48521-2E1D-494C-9CAC-C5B2FE4E2653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BF32E-6F22-471D-991A-2FEC6CADE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713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BF32E-6F22-471D-991A-2FEC6CADE68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BF32E-6F22-471D-991A-2FEC6CADE68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DA5F2-A14F-4AEE-956A-5E714945D7F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641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08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6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344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288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97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473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6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541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97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93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833">
              <a:srgbClr val="92D050">
                <a:lumMod val="38000"/>
                <a:lumOff val="62000"/>
              </a:srgbClr>
            </a:gs>
            <a:gs pos="87100">
              <a:srgbClr val="959283">
                <a:lumMod val="29000"/>
                <a:lumOff val="71000"/>
              </a:srgbClr>
            </a:gs>
            <a:gs pos="17000">
              <a:srgbClr val="CBCAC6"/>
            </a:gs>
            <a:gs pos="0">
              <a:srgbClr val="00B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00B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670EE-BB17-4E46-8C7B-3CBEC6EF5E4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321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hyperlink" Target="https://ru.wikipedia.org/wiki/%D0%9C%D0%B8%D0%BD%D1%81%D0%BA%D0%B0%D1%8F_%D0%BE%D0%B1%D0%BB%D0%B0%D1%81%D1%82%D1%8C" TargetMode="Externa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hyperlink" Target="https://ru.wikipedia.org/wiki/%D0%91%D0%B5%D1%80%D0%B5%D0%B7%D0%B8%D0%BD%D1%81%D0%BA%D0%B8%D0%B9_%D1%80%D0%B0%D0%B9%D0%BE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11" Type="http://schemas.openxmlformats.org/officeDocument/2006/relationships/image" Target="../media/image45.jpeg"/><Relationship Id="rId5" Type="http://schemas.openxmlformats.org/officeDocument/2006/relationships/hyperlink" Target="https://ru.wikipedia.org/wiki/%D0%92%D0%B5%D0%BB%D0%B8%D0%BA%D0%BE%D0%B5_%D0%BA%D0%BD%D1%8F%D0%B6%D0%B5%D1%81%D1%82%D0%B2%D0%BE_%D0%9B%D0%B8%D1%82%D0%BE%D0%B2%D1%81%D0%BA%D0%BE%D0%B5" TargetMode="External"/><Relationship Id="rId10" Type="http://schemas.openxmlformats.org/officeDocument/2006/relationships/image" Target="../media/image44.jpeg"/><Relationship Id="rId4" Type="http://schemas.openxmlformats.org/officeDocument/2006/relationships/hyperlink" Target="https://ru.wikipedia.org/wiki/%D0%91%D0%B5%D1%80%D0%B5%D0%B7%D0%B8%D0%BD%D0%B0_(%D0%BD%D0%B8%D0%B6%D0%BD%D0%B8%D0%B9_%D0%BF%D1%80%D0%B8%D1%82%D0%BE%D0%BA_%D0%94%D0%BD%D0%B5%D0%BF%D1%80%D0%B0)" TargetMode="External"/><Relationship Id="rId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4338" y="2714612"/>
            <a:ext cx="4686496" cy="592935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e-BY" sz="18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       </a:t>
            </a:r>
            <a:r>
              <a:rPr lang="be-BY" sz="29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Слово директору</a:t>
            </a:r>
          </a:p>
          <a:p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Дорогие ребята! Уважаемые педагоги!</a:t>
            </a:r>
            <a:endParaRPr lang="ru-RU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/>
              <a:t> </a:t>
            </a:r>
            <a:endParaRPr lang="ru-RU" sz="1800" dirty="0" smtClean="0"/>
          </a:p>
          <a:p>
            <a:pPr algn="just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гимназии начинает свою работу новый состав пресс-центра. Это учащиеся 8-х классов. Ребята полны желания продолжить работу по воспитанию информационной культуры гимназистов, рассказывать о жизни гимназии, событиях, волнующих наших учащихся, отражать текущие новости учреждения, обобщать и изучать общественное мнение. 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надеюсь, что ребята справятся с этой важной задачей, сумеют сделать нашу газету не только интересной, но и полезной, познавательной, развлекательной, значимой и по содержанию и по оформлению. Я уверена, что наш школьный пресс-центр продолжит традиции гимназии по объединению учащихся и учителей, по созданию творческой атмосферы, формированию  культуры общения и поведения. Это то, над чем сегодня нужно работать нашему обществу.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Новому составу пресс-центра желаю успехов и творческой инициативы!</a:t>
            </a:r>
          </a:p>
          <a:p>
            <a:pPr algn="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Директор гимназии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В.П.Халецкая</a:t>
            </a:r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be-BY" sz="1800" b="1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be-BY" sz="4000" b="1" dirty="0" smtClean="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be-BY" sz="40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be-BY" sz="4000" b="1" dirty="0" smtClean="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4" name="Picture 2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 r="81015" b="66264"/>
          <a:stretch>
            <a:fillRect/>
          </a:stretch>
        </p:blipFill>
        <p:spPr bwMode="auto">
          <a:xfrm>
            <a:off x="175574" y="925572"/>
            <a:ext cx="1428760" cy="1636976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5" name="Picture 3" descr="Эмблема"/>
          <p:cNvPicPr>
            <a:picLocks noChangeAspect="1" noChangeArrowheads="1"/>
          </p:cNvPicPr>
          <p:nvPr/>
        </p:nvPicPr>
        <p:blipFill>
          <a:blip r:embed="rId4" cstate="print"/>
          <a:srcRect t="13608"/>
          <a:stretch>
            <a:fillRect/>
          </a:stretch>
        </p:blipFill>
        <p:spPr bwMode="auto">
          <a:xfrm>
            <a:off x="5105517" y="899592"/>
            <a:ext cx="1500198" cy="168893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WordArt 4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2360808" y="899592"/>
            <a:ext cx="2304256" cy="5564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/>
          </a:bodyPr>
          <a:lstStyle/>
          <a:p>
            <a:pPr algn="ctr" rtl="0"/>
            <a:r>
              <a:rPr lang="ru-RU" sz="3600" b="1" kern="10" spc="0" dirty="0" smtClean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0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Arial Black"/>
              </a:rPr>
              <a:t>Креатив</a:t>
            </a:r>
            <a:endParaRPr lang="ru-RU" sz="3600" b="1" kern="10" spc="0" dirty="0">
              <a:ln w="15875">
                <a:solidFill>
                  <a:srgbClr val="1F497D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C000"/>
                  </a:gs>
                  <a:gs pos="100000">
                    <a:srgbClr val="00B0F0"/>
                  </a:gs>
                </a:gsLst>
                <a:lin ang="5400000" scaled="1"/>
              </a:gradFill>
              <a:effectLst>
                <a:outerShdw dist="29783" dir="1514402" algn="ctr" rotWithShape="0">
                  <a:srgbClr val="D8D8D8">
                    <a:alpha val="74998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643182" y="1499799"/>
            <a:ext cx="1649015" cy="436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B050"/>
                    </a:gs>
                  </a:gsLst>
                  <a:lin ang="5400000" scaled="1"/>
                </a:gra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Arial Black"/>
              </a:rPr>
              <a:t>Интеллект</a:t>
            </a:r>
            <a:endParaRPr lang="ru-RU" sz="3600" b="1" kern="10" spc="0" dirty="0">
              <a:ln w="15875">
                <a:solidFill>
                  <a:srgbClr val="1F497D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00B050"/>
                  </a:gs>
                </a:gsLst>
                <a:lin ang="5400000" scaled="1"/>
              </a:gradFill>
              <a:effectLst>
                <a:outerShdw dist="29783" dir="1514402" algn="ctr" rotWithShape="0">
                  <a:srgbClr val="D8D8D8">
                    <a:alpha val="74998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955125" y="2085190"/>
            <a:ext cx="1025128" cy="4513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B050"/>
                    </a:gs>
                  </a:gsLst>
                  <a:lin ang="5400000" scaled="1"/>
                </a:gra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Arial Black"/>
              </a:rPr>
              <a:t>Талант</a:t>
            </a:r>
            <a:endParaRPr lang="ru-RU" sz="3600" b="1" kern="10" spc="0" dirty="0">
              <a:ln w="15875">
                <a:solidFill>
                  <a:srgbClr val="1F497D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00B050"/>
                  </a:gs>
                </a:gsLst>
                <a:lin ang="5400000" scaled="1"/>
              </a:gradFill>
              <a:effectLst>
                <a:outerShdw dist="29783" dir="1514402" algn="ctr" rotWithShape="0">
                  <a:srgbClr val="D8D8D8">
                    <a:alpha val="74998"/>
                  </a:srgbClr>
                </a:outerShdw>
              </a:effectLst>
              <a:latin typeface="Arial Black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4609" y="169639"/>
            <a:ext cx="34624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Выпуск гимназической газеты № 10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81842" y="2714612"/>
            <a:ext cx="1643074" cy="261610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Березинская гимназия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85898" y="3059832"/>
            <a:ext cx="1008111" cy="57150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№ 10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2019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780150" y="3659434"/>
            <a:ext cx="246458" cy="480518"/>
          </a:xfrm>
          <a:prstGeom prst="flowChartMerge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42852" y="4286248"/>
            <a:ext cx="1714512" cy="432048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В этом выпуске</a:t>
            </a: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algn="l"/>
            <a: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1.Слово директору                                                        </a:t>
            </a:r>
          </a:p>
          <a:p>
            <a:pPr algn="l"/>
            <a: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2.Наши учителя</a:t>
            </a:r>
          </a:p>
          <a:p>
            <a:pPr algn="l"/>
            <a: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3.Информационный бюллетень </a:t>
            </a:r>
          </a:p>
          <a:p>
            <a:pPr algn="l"/>
            <a: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гимназической службы качества.</a:t>
            </a:r>
          </a:p>
          <a:p>
            <a:pPr algn="l"/>
            <a: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Учимся на отлично.</a:t>
            </a:r>
          </a:p>
          <a:p>
            <a:pPr algn="l"/>
            <a: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4.Активность – путь к долголетию.</a:t>
            </a:r>
          </a:p>
          <a:p>
            <a:pPr algn="l"/>
            <a: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Мы за здоровый образ жизни.</a:t>
            </a:r>
          </a:p>
          <a:p>
            <a:pPr algn="l"/>
            <a: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5.В год Малой Родины</a:t>
            </a:r>
          </a:p>
          <a:p>
            <a:pPr algn="l"/>
            <a: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6. «</a:t>
            </a:r>
            <a:r>
              <a:rPr lang="ru-RU" sz="1800" dirty="0" err="1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Юморинки</a:t>
            </a:r>
            <a: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l"/>
            <a: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На перемене</a:t>
            </a:r>
          </a:p>
          <a:p>
            <a:r>
              <a:rPr lang="ru-RU" sz="1800" b="1" dirty="0" smtClean="0">
                <a:solidFill>
                  <a:srgbClr val="340BE3"/>
                </a:solidFill>
              </a:rPr>
              <a:t> </a:t>
            </a:r>
            <a:endParaRPr lang="ru-RU" sz="1800" dirty="0" smtClean="0">
              <a:solidFill>
                <a:srgbClr val="340BE3"/>
              </a:solidFill>
            </a:endParaRPr>
          </a:p>
          <a:p>
            <a:pPr lvl="0" algn="l">
              <a:lnSpc>
                <a:spcPct val="170000"/>
              </a:lnSpc>
            </a:pPr>
            <a:endParaRPr lang="ru-RU" sz="1900" dirty="0">
              <a:solidFill>
                <a:srgbClr val="340BE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rgbClr val="340BE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Рисунок 18" descr="\\Admin\users\сеть\РУДАЯ\фото учителя\IMG_42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44" y="3500430"/>
            <a:ext cx="2571768" cy="1552574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1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71546" y="112067"/>
            <a:ext cx="435771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</a:rPr>
              <a:t>На перемене…</a:t>
            </a:r>
            <a:endParaRPr lang="ru-RU" sz="3200" dirty="0" smtClean="0">
              <a:solidFill>
                <a:srgbClr val="7030A0"/>
              </a:solidFill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57166" y="714348"/>
            <a:ext cx="6072230" cy="4055731"/>
          </a:xfrm>
          <a:prstGeom prst="rect">
            <a:avLst/>
          </a:prstGeom>
          <a:solidFill>
            <a:srgbClr val="DBF3C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Проходят 45 минут урока…. И дети дружно   выбегают из классов…. Начинается перемена! Ура! Какой ученик не будет рад перемене? Все куда-то бегут, суетятся. Конечно, нужно сделать столько много дел за такой маленький промежуток времени. Кто-то бежит из класса в класс, кто-то летит в столовую…. Это был бы настоящий хаос, если бы  не дежурные. Они мигом замедлят скорость бегущих детей. Благодаря дежурным наша гимназия на переменах не становится «с ног на голову».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Давайте беречь школьное имущество, уважать труд  дежурных учителей и учащихся!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Схема 28"/>
          <p:cNvGraphicFramePr/>
          <p:nvPr/>
        </p:nvGraphicFramePr>
        <p:xfrm>
          <a:off x="3500438" y="2928927"/>
          <a:ext cx="3143272" cy="642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929066" y="3560469"/>
            <a:ext cx="2714644" cy="54476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На уроке…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Учительница подходит к ученику: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-Иванов, исправь ошибку и напиши слово «пошёл» 50 раз, чтобы запомнить.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Записка от Иванова: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написал 50 раз и теперь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пош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домой.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На улице,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лавочке сидят два друга и играют в телефон.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спрашивает: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-Сашка, а ты знаешь. Почему провинившихся детей ставят в угол?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Сашка отвечает: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-Знаю, конечно! Там хуже всего работает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r"/>
            <a:r>
              <a:rPr lang="ru-RU" sz="1400" dirty="0" smtClean="0">
                <a:solidFill>
                  <a:srgbClr val="991389"/>
                </a:solidFill>
                <a:latin typeface="Times New Roman" pitchFamily="18" charset="0"/>
                <a:cs typeface="Times New Roman" pitchFamily="18" charset="0"/>
              </a:rPr>
              <a:t>Материал подготовили:</a:t>
            </a:r>
          </a:p>
          <a:p>
            <a:pPr algn="r"/>
            <a:r>
              <a:rPr lang="ru-RU" sz="1400" dirty="0" smtClean="0">
                <a:solidFill>
                  <a:srgbClr val="99138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991389"/>
                </a:solidFill>
                <a:latin typeface="Times New Roman" pitchFamily="18" charset="0"/>
                <a:cs typeface="Times New Roman" pitchFamily="18" charset="0"/>
              </a:rPr>
              <a:t>Вальчевская</a:t>
            </a:r>
            <a:r>
              <a:rPr lang="ru-RU" sz="1400" dirty="0" smtClean="0">
                <a:solidFill>
                  <a:srgbClr val="991389"/>
                </a:solidFill>
                <a:latin typeface="Times New Roman" pitchFamily="18" charset="0"/>
                <a:cs typeface="Times New Roman" pitchFamily="18" charset="0"/>
              </a:rPr>
              <a:t> Майя, </a:t>
            </a:r>
          </a:p>
          <a:p>
            <a:pPr algn="r"/>
            <a:r>
              <a:rPr lang="ru-RU" sz="1400" dirty="0" smtClean="0">
                <a:solidFill>
                  <a:srgbClr val="991389"/>
                </a:solidFill>
                <a:latin typeface="Times New Roman" pitchFamily="18" charset="0"/>
                <a:cs typeface="Times New Roman" pitchFamily="18" charset="0"/>
              </a:rPr>
              <a:t>Керина Анастасия</a:t>
            </a:r>
          </a:p>
          <a:p>
            <a:pPr algn="r"/>
            <a:r>
              <a:rPr lang="ru-RU" sz="1400" dirty="0" smtClean="0">
                <a:solidFill>
                  <a:srgbClr val="991389"/>
                </a:solidFill>
                <a:latin typeface="Times New Roman" pitchFamily="18" charset="0"/>
                <a:cs typeface="Times New Roman" pitchFamily="18" charset="0"/>
              </a:rPr>
              <a:t>Макаревич Анастасия</a:t>
            </a:r>
          </a:p>
          <a:p>
            <a:pPr algn="r"/>
            <a:r>
              <a:rPr lang="ru-RU" sz="1400" b="1" dirty="0" smtClean="0">
                <a:solidFill>
                  <a:srgbClr val="99138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solidFill>
                <a:srgbClr val="99138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/>
              <a:t> </a:t>
            </a:r>
            <a:endParaRPr lang="ru-RU" sz="1200" dirty="0" smtClean="0"/>
          </a:p>
          <a:p>
            <a:endParaRPr lang="ru-RU" sz="8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589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000240" y="5955232"/>
            <a:ext cx="1857388" cy="2400657"/>
          </a:xfrm>
          <a:prstGeom prst="rect">
            <a:avLst/>
          </a:prstGeom>
          <a:solidFill>
            <a:srgbClr val="EADFB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 выпуском работали: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Барановская Алина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Вальчевская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Майя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Керина Анастасия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Корявая Дарья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Макаревич Анастасия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Половцева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Валерия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90" y="6000760"/>
            <a:ext cx="1785950" cy="22860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" name="Oval 35"/>
          <p:cNvSpPr>
            <a:spLocks noChangeArrowheads="1"/>
          </p:cNvSpPr>
          <p:nvPr/>
        </p:nvSpPr>
        <p:spPr bwMode="auto">
          <a:xfrm>
            <a:off x="1785926" y="5000628"/>
            <a:ext cx="2000240" cy="642942"/>
          </a:xfrm>
          <a:prstGeom prst="ellipse">
            <a:avLst/>
          </a:prstGeom>
          <a:solidFill>
            <a:srgbClr val="00B050"/>
          </a:solidFill>
          <a:ln w="0" algn="in">
            <a:noFill/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320429"/>
                </a:solidFill>
                <a:latin typeface="Franklin Gothic Demi Cond" pitchFamily="34" charset="0"/>
              </a:rPr>
              <a:t>gymnazberezino.edu.minskregion.by</a:t>
            </a:r>
            <a:endParaRPr lang="ru-RU" sz="1200" dirty="0"/>
          </a:p>
        </p:txBody>
      </p:sp>
      <p:pic>
        <p:nvPicPr>
          <p:cNvPr id="15" name="Picture 2" descr="Безымянный"/>
          <p:cNvPicPr>
            <a:picLocks noChangeAspect="1" noChangeArrowheads="1"/>
          </p:cNvPicPr>
          <p:nvPr/>
        </p:nvPicPr>
        <p:blipFill>
          <a:blip r:embed="rId8" cstate="print"/>
          <a:srcRect r="81015" b="66264"/>
          <a:stretch>
            <a:fillRect/>
          </a:stretch>
        </p:blipFill>
        <p:spPr bwMode="auto">
          <a:xfrm>
            <a:off x="285728" y="4643438"/>
            <a:ext cx="1500198" cy="1297120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857232" y="6286512"/>
            <a:ext cx="1000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223311 Минская обл.</a:t>
            </a:r>
            <a:b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г. Березино,</a:t>
            </a:r>
            <a:b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ул. Молодежная, 1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428604" y="6643702"/>
            <a:ext cx="1857388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Телефон: 801715-54316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801715-55463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801715-53139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Эл. почта: </a:t>
            </a: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gimnasiaberezino@mail.r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357166" y="7072330"/>
            <a:ext cx="14287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 Black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БЕРЕЗИНСКАЯ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ГИМНАЗИЯ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428604" y="7500958"/>
            <a:ext cx="1571636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Формула успеха — самостоятельность, инициатива, ответственность,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творческий подход к делу.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357166" y="8501090"/>
            <a:ext cx="1500198" cy="32629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0" rIns="36195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Demi Cond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" name="Рисунок 20" descr="\\Admin\users\сеть\Фото\ФЛЕШМОБ 2019\IMG_896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8" y="928662"/>
            <a:ext cx="29289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8545"/>
            <a:ext cx="242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 rot="454184">
            <a:off x="154250" y="-1060234"/>
            <a:ext cx="67066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8545"/>
            <a:ext cx="300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8545"/>
            <a:ext cx="300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8545"/>
            <a:ext cx="242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28545"/>
            <a:ext cx="300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60" y="8286776"/>
            <a:ext cx="785818" cy="60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306" y="8001024"/>
            <a:ext cx="785818" cy="60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56" y="8358214"/>
            <a:ext cx="785818" cy="60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32" y="323528"/>
            <a:ext cx="4948032" cy="89088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Пресс-центр гимназии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Наш девиз:</a:t>
            </a:r>
            <a:r>
              <a:rPr lang="ru-RU" sz="2000" dirty="0" smtClean="0"/>
              <a:t> </a:t>
            </a:r>
            <a:r>
              <a:rPr lang="ru-RU" sz="1600" b="1" dirty="0" smtClean="0">
                <a:solidFill>
                  <a:srgbClr val="7030A0"/>
                </a:solidFill>
              </a:rPr>
              <a:t>не ошибается тот, кто ничего не делает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90" y="1357290"/>
            <a:ext cx="2143140" cy="486102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Керина Анастасия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Вальчевская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Майя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Барановская Алина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Корявая Дарья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Макаревич Анастасия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Половцева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Валерия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Лапытько</a:t>
            </a:r>
            <a:r>
              <a:rPr lang="ru-RU" sz="160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Елизавета</a:t>
            </a:r>
            <a:endParaRPr lang="ru-RU" sz="1600" dirty="0" smtClean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4300" dirty="0" smtClean="0">
              <a:solidFill>
                <a:srgbClr val="7030A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43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92" y="1285852"/>
            <a:ext cx="1928826" cy="246221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Хочешь поделиться со всей гимназией своими проектами, мыслями, переживаниями – приходи в пресс-центр. Приглашаем всех  талантливых, ищущих, неспокойных в школьный пресс-центр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6256" y="1500166"/>
            <a:ext cx="231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90" y="6215074"/>
            <a:ext cx="1107440" cy="78676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50" y="6643702"/>
            <a:ext cx="1107440" cy="78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v25an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36" y="3500430"/>
            <a:ext cx="781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v25an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66" y="3500430"/>
            <a:ext cx="781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\\Admin\users\сеть\РУДАЯ\фото\ученики в газету\IMG_89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0000" flipH="1">
            <a:off x="391130" y="4153266"/>
            <a:ext cx="1445949" cy="181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\\Admin\users\сеть\РУДАЯ\фото\ученики в газету\IMG_89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080000">
            <a:off x="1905548" y="4449834"/>
            <a:ext cx="1451525" cy="182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\\Admin\users\сеть\РУДАЯ\фото\ученики в газету\IMG_89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40000">
            <a:off x="3426076" y="4195645"/>
            <a:ext cx="1569231" cy="201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\\Admin\users\сеть\РУДАЯ\фото\ученики в газету\IMG_891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60" y="3786182"/>
            <a:ext cx="1571625" cy="199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\\Admin\users\сеть\РУДАЯ\фото\ученики в газету\IMG_891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580000">
            <a:off x="1311043" y="6705371"/>
            <a:ext cx="1943100" cy="14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\\Admin\users\сеть\Фото\доска поч. 2018-2019\Керина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94" y="1285852"/>
            <a:ext cx="16430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\\Admin\users\сеть\РУДАЯ\фото\Лиза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340000">
            <a:off x="3050594" y="6765390"/>
            <a:ext cx="1858353" cy="149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003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720" y="323528"/>
            <a:ext cx="4896544" cy="89088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Жизнь замечательных детей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B050"/>
                </a:solidFill>
              </a:rPr>
              <a:t>Наука даром не даётся – наука трудом даётся.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90" y="1357290"/>
            <a:ext cx="2143140" cy="486102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+mj-lt"/>
              </a:rPr>
              <a:t>Победители третьего этапа республиканской олимпиады по учебным предметам</a:t>
            </a:r>
            <a:endParaRPr lang="ru-RU" sz="2000" dirty="0" smtClean="0">
              <a:solidFill>
                <a:srgbClr val="00B0F0"/>
              </a:solidFill>
              <a:latin typeface="+mj-lt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4300" dirty="0" smtClean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4300" dirty="0" smtClean="0">
              <a:solidFill>
                <a:srgbClr val="7030A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43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92" y="1428728"/>
            <a:ext cx="2000264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Лапытько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Антон (Диплом </a:t>
            </a:r>
            <a:r>
              <a:rPr lang="en-GB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степени  по информатике),  Климович Николай и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Галуза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Вадим (Дипломы 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степени по информатике), Подоляко Юлия (Диплом </a:t>
            </a:r>
            <a:r>
              <a:rPr lang="en-GB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степени по французскому языку),   Федотов Егор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(Диплом 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степени по математике).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Гимназия гордится вами и желает </a:t>
            </a:r>
            <a:endParaRPr lang="ru-RU" sz="3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дальнейших творческих побед!</a:t>
            </a:r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00" dirty="0" smtClean="0">
              <a:solidFill>
                <a:srgbClr val="0070C0"/>
              </a:solidFill>
              <a:latin typeface="Arial" pitchFamily="34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56" y="1500166"/>
            <a:ext cx="231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5" name="Рисунок 14" descr="v25an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84" y="3428992"/>
            <a:ext cx="781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v25an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3428992"/>
            <a:ext cx="781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\\Psicholog\ученик года\Олимпиадники фото\IMG_86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0000" flipH="1">
            <a:off x="4377617" y="1075597"/>
            <a:ext cx="154035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\\Psicholog\ученик года\Олимпиадники фото\IMG_86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12" y="2857488"/>
            <a:ext cx="1524000" cy="182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\\Psicholog\ученик года\Олимпиадники фото\IMG_858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20000">
            <a:off x="4906852" y="5237970"/>
            <a:ext cx="1485900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\\Psicholog\ученик года\Олимпиадники фото\IMG_86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720000">
            <a:off x="2533407" y="5241449"/>
            <a:ext cx="15525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\\Psicholog\ученик года\Олимпиадники фото\IMG_86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00000">
            <a:off x="438492" y="5135630"/>
            <a:ext cx="15430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Скачать бесплатно картинку 45362: Цветы,Растения,Тюльпаны на телефон. Скачать заставки, картинки, обои на телефон бесплатно.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60000">
            <a:off x="337625" y="7334101"/>
            <a:ext cx="1383528" cy="142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Скачать бесплатно картинку 46568: Цветы,Подснежники,Растения на телефон. Скачать заставки, картинки, обои на телефон бесплатно.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">
            <a:off x="5175220" y="7525065"/>
            <a:ext cx="1333580" cy="142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Картинки по запросу Красивые букеты цветов для вставки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1678" y="7286644"/>
            <a:ext cx="278608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003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8" y="285720"/>
            <a:ext cx="5715040" cy="64294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Наши педагоги</a:t>
            </a:r>
            <a:r>
              <a:rPr lang="ru-RU" dirty="0" smtClean="0">
                <a:ea typeface="Calibri"/>
                <a:cs typeface="Times New Roman"/>
              </a:rPr>
              <a:t/>
            </a:r>
            <a:br>
              <a:rPr lang="ru-RU" dirty="0" smtClean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928663"/>
            <a:ext cx="3014661" cy="100013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algn="r"/>
            <a:endParaRPr lang="ru-RU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ru-RU" sz="29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Шмидт Эдуард Альбертович</a:t>
            </a:r>
          </a:p>
          <a:p>
            <a:pPr algn="r"/>
            <a:r>
              <a:rPr lang="ru-RU" sz="2900" dirty="0" smtClean="0">
                <a:solidFill>
                  <a:schemeClr val="accent1"/>
                </a:solidFill>
              </a:rPr>
              <a:t>«Собственный кодекс </a:t>
            </a:r>
          </a:p>
          <a:p>
            <a:pPr algn="r"/>
            <a:r>
              <a:rPr lang="ru-RU" sz="2900" dirty="0" smtClean="0">
                <a:solidFill>
                  <a:schemeClr val="accent1"/>
                </a:solidFill>
              </a:rPr>
              <a:t>педагогической деятельности»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66" y="1785918"/>
            <a:ext cx="3030141" cy="685804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Почему вы решили стать учителем?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Полюбил историю ещё в школе.</a:t>
            </a:r>
          </a:p>
          <a:p>
            <a:pPr marL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-Вам нравится работать в гимназии?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-Да.  Здесь очень комфортно и уютно. Здесь работают мои учителя.</a:t>
            </a:r>
          </a:p>
          <a:p>
            <a:pPr marL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-Как вы готовились к первому уроку?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-Внимательно, основательно и продуманно.</a:t>
            </a:r>
          </a:p>
          <a:p>
            <a:pPr marL="0">
              <a:lnSpc>
                <a:spcPct val="120000"/>
              </a:lnSpc>
            </a:pPr>
            <a:r>
              <a:rPr lang="ru-RU" b="1" dirty="0" smtClean="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-Что самое сложное  в вашей профессии?</a:t>
            </a:r>
            <a:endParaRPr lang="ru-RU" dirty="0" smtClean="0">
              <a:solidFill>
                <a:srgbClr val="DA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-252000"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-Увидеть и услышать каждого  ученика, создать на уроке все условия для интересной работы.</a:t>
            </a:r>
          </a:p>
          <a:p>
            <a:pPr marL="0">
              <a:lnSpc>
                <a:spcPct val="120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-Ваши пожелания тем учащимся, кто хочет знать историю и связать с ней свою будущую профессию</a:t>
            </a:r>
          </a:p>
          <a:p>
            <a:pPr marL="0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успешного учения по любому предмету важно не только усвоить материал урока, важно заниматься самостоятельно, используя самые разные источники информации, и просто читать хорошие книги.</a:t>
            </a:r>
          </a:p>
          <a:p>
            <a:pPr algn="r">
              <a:buNone/>
            </a:pPr>
            <a:endParaRPr lang="ru-RU" sz="2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 подготовила</a:t>
            </a:r>
            <a:endParaRPr lang="ru-RU" sz="29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Корявая Дарья</a:t>
            </a:r>
            <a:endParaRPr lang="ru-RU" sz="29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86124" y="928663"/>
            <a:ext cx="3286149" cy="100013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algn="r"/>
            <a:endParaRPr lang="ru-RU" dirty="0" smtClean="0">
              <a:solidFill>
                <a:srgbClr val="FF0000"/>
              </a:solidFill>
            </a:endParaRPr>
          </a:p>
          <a:p>
            <a:pPr algn="r"/>
            <a:r>
              <a:rPr lang="ru-RU" sz="2600" dirty="0" smtClean="0">
                <a:solidFill>
                  <a:srgbClr val="FF0000"/>
                </a:solidFill>
              </a:rPr>
              <a:t>Богач Дарья Андреевна</a:t>
            </a:r>
          </a:p>
          <a:p>
            <a:pPr algn="r"/>
            <a:r>
              <a:rPr lang="ru-RU" dirty="0" smtClean="0">
                <a:solidFill>
                  <a:srgbClr val="0070C0"/>
                </a:solidFill>
              </a:rPr>
              <a:t>«Без любви к своему делу жизнь </a:t>
            </a:r>
          </a:p>
          <a:p>
            <a:pPr algn="r"/>
            <a:r>
              <a:rPr lang="ru-RU" dirty="0" smtClean="0">
                <a:solidFill>
                  <a:srgbClr val="0070C0"/>
                </a:solidFill>
              </a:rPr>
              <a:t>будет неинтересной»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357562" y="2500298"/>
            <a:ext cx="3031331" cy="621510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buNone/>
            </a:pPr>
            <a:endParaRPr lang="ru-RU" sz="5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buNone/>
            </a:pPr>
            <a:endParaRPr lang="ru-RU" sz="5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Расскажите о своей профессии.</a:t>
            </a:r>
            <a:endParaRPr lang="ru-RU" sz="4400" dirty="0" smtClean="0">
              <a:solidFill>
                <a:srgbClr val="C00000"/>
              </a:solidFill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-Я – учитель химии. Учитель – это очень важная профессия. Именно учитель даёт знания, тем самым помогая  детям состояться в жизни.</a:t>
            </a:r>
          </a:p>
          <a:p>
            <a:pPr marL="0">
              <a:lnSpc>
                <a:spcPct val="120000"/>
              </a:lnSpc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Почему вы выбрали именно эту профессию?</a:t>
            </a:r>
            <a:endParaRPr lang="ru-RU" sz="4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-Я всегда любила биологию и химию. В день самоуправления в своей школе я заменяла химию, поэтому в выборе профессии не сомневалась.</a:t>
            </a:r>
          </a:p>
          <a:p>
            <a:pPr marL="0">
              <a:lnSpc>
                <a:spcPct val="120000"/>
              </a:lnSpc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самое сложное в профессии учителя?</a:t>
            </a:r>
            <a:endParaRPr lang="ru-RU" sz="4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-Подготовка к уроку,  ведь важно учесть интересы каждого ребёнка.</a:t>
            </a:r>
          </a:p>
          <a:p>
            <a:pPr marL="0">
              <a:lnSpc>
                <a:spcPct val="120000"/>
              </a:lnSpc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чём бы вы предупредили того, кто хочет получить профессию учителя?</a:t>
            </a:r>
            <a:endParaRPr lang="ru-RU" sz="4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Нужно быть готовым к тому, что стать хорошим учителем – это большой труд.</a:t>
            </a:r>
          </a:p>
          <a:p>
            <a:pPr marL="0">
              <a:lnSpc>
                <a:spcPct val="120000"/>
              </a:lnSpc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Особые качества в профессии учителя?</a:t>
            </a:r>
            <a:endParaRPr lang="ru-RU" sz="4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Любовь к детям, коммуникабельность, трудолюбие, упорство, ум.</a:t>
            </a:r>
          </a:p>
          <a:p>
            <a:pPr algn="r">
              <a:buNone/>
            </a:pPr>
            <a:r>
              <a:rPr lang="ru-RU" sz="5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 подготовила</a:t>
            </a:r>
          </a:p>
          <a:p>
            <a:pPr algn="r">
              <a:buNone/>
            </a:pPr>
            <a:r>
              <a:rPr lang="ru-RU" sz="5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Барановская Алина</a:t>
            </a:r>
          </a:p>
          <a:p>
            <a:pPr marL="0">
              <a:buNone/>
            </a:pPr>
            <a:endParaRPr lang="ru-RU" sz="3300" dirty="0"/>
          </a:p>
        </p:txBody>
      </p:sp>
      <p:pic>
        <p:nvPicPr>
          <p:cNvPr id="8" name="Рисунок 7" descr="\\Psicholog\ученик года\учителя на сайт\Шмидт Э.А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32" y="1785918"/>
            <a:ext cx="1643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Открытый урок\Богач\IMG_80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8" y="1928794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v25an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6950" y="4000496"/>
            <a:ext cx="781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v25an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96" y="4857752"/>
            <a:ext cx="781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v25an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6950" y="5786446"/>
            <a:ext cx="781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v25an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96" y="7143768"/>
            <a:ext cx="781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Картинки по запросу Красивые букеты цветов для вставк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44" y="1928794"/>
            <a:ext cx="121444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7" y="142844"/>
            <a:ext cx="4572033" cy="78581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Наши педагоги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46" y="928662"/>
            <a:ext cx="478634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340BE3"/>
              </a:solidFill>
              <a:ea typeface="Calibri"/>
              <a:cs typeface="Times New Roman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285728" y="857224"/>
            <a:ext cx="6215082" cy="757242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1800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Шмидт Эдуард Альбертович</a:t>
            </a:r>
            <a:endParaRPr lang="ru-RU" sz="18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>
              <a:buNone/>
            </a:pPr>
            <a:r>
              <a:rPr lang="ru-RU" sz="1800" b="1" dirty="0" smtClean="0">
                <a:solidFill>
                  <a:schemeClr val="accent1"/>
                </a:solidFill>
              </a:rPr>
              <a:t>Собственный кодекс </a:t>
            </a:r>
          </a:p>
          <a:p>
            <a:pPr algn="r">
              <a:buNone/>
            </a:pPr>
            <a:r>
              <a:rPr lang="ru-RU" sz="1800" b="1" dirty="0" smtClean="0">
                <a:solidFill>
                  <a:schemeClr val="accent1"/>
                </a:solidFill>
              </a:rPr>
              <a:t>педагогической деятельности</a:t>
            </a:r>
            <a:endParaRPr lang="ru-RU" sz="1800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-Как вы решили стать учителем?</a:t>
            </a:r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Полюбил историю ещё в школе.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-Вам нравится работать в гимназии?</a:t>
            </a:r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комфортно и уютно. Здесь работают мои бывшие учителя.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-Как вы готовились к первому уроку?</a:t>
            </a:r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-Внимательно, основательно и продуманно.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-Что самое сложное  в вашей профессии?</a:t>
            </a:r>
            <a:endParaRPr lang="ru-RU" sz="1400" dirty="0" smtClean="0">
              <a:solidFill>
                <a:srgbClr val="DA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-Увидеть и услышать каждого моего ученика, создать на уроке все условия для интересной работы.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-Ваши пожелания тем учащимся, кто хочет знать историю и связать с ней свою будущую профессию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успешного учения по любому предмету важно не только усвоить материал урока, важно заниматься самостоятельно, используя самые разные источники информации, и просто читать хорошие книги.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 подготовила</a:t>
            </a: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Корявая Дарья</a:t>
            </a: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/>
          </a:p>
        </p:txBody>
      </p:sp>
      <p:pic>
        <p:nvPicPr>
          <p:cNvPr id="14" name="Рисунок 13" descr="\\Psicholog\ученик года\учителя на сайт\Шмидт Э.А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70" y="928662"/>
            <a:ext cx="16430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Картинки по запросу скопировать картинки школьны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22" y="6643702"/>
            <a:ext cx="1571636" cy="130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v25an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2" y="2285984"/>
            <a:ext cx="781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v25an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42" y="2285984"/>
            <a:ext cx="781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v25an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8" y="2214546"/>
            <a:ext cx="781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32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7" y="142844"/>
            <a:ext cx="4572033" cy="78581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Наши педагоги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46" y="928662"/>
            <a:ext cx="478634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340BE3"/>
              </a:solidFill>
              <a:ea typeface="Calibri"/>
              <a:cs typeface="Times New Roman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285728" y="857224"/>
            <a:ext cx="6215082" cy="757242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1800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>
              <a:buNone/>
            </a:pPr>
            <a:endParaRPr lang="ru-RU" sz="7200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Богач Дарья Андреевна</a:t>
            </a:r>
            <a:endParaRPr lang="ru-RU" sz="7200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sz="7200" b="1" dirty="0" smtClean="0">
                <a:solidFill>
                  <a:srgbClr val="0070C0"/>
                </a:solidFill>
              </a:rPr>
              <a:t>Без любви к своему делу жизнь </a:t>
            </a:r>
          </a:p>
          <a:p>
            <a:pPr algn="r">
              <a:buNone/>
            </a:pPr>
            <a:r>
              <a:rPr lang="ru-RU" sz="7200" b="1" dirty="0" smtClean="0">
                <a:solidFill>
                  <a:srgbClr val="0070C0"/>
                </a:solidFill>
              </a:rPr>
              <a:t>будет неинтересной</a:t>
            </a:r>
            <a:endParaRPr lang="ru-RU" sz="72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7200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ru-RU" sz="7200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ru-RU" sz="5000" dirty="0" smtClean="0"/>
          </a:p>
          <a:p>
            <a:endParaRPr lang="ru-RU" sz="5000" dirty="0" smtClean="0"/>
          </a:p>
          <a:p>
            <a:endParaRPr lang="ru-RU" sz="5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Расскажите о своей профессии.</a:t>
            </a:r>
            <a:endParaRPr lang="ru-RU" sz="56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-Я – учитель химии. Учитель – это очень важная профессия. Именно учитель даёт знаний, тем самым помогая  детям состояться в жизни.</a:t>
            </a:r>
          </a:p>
          <a:p>
            <a:pPr>
              <a:lnSpc>
                <a:spcPct val="120000"/>
              </a:lnSpc>
              <a:buNone/>
            </a:pPr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вы выбрали именно эту профессию?</a:t>
            </a:r>
            <a:endParaRPr lang="ru-RU" sz="5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-Я всегда любила биологию и химию. В день самоуправления в своей школе я заменяла химию, поэтому в выборе профессии не сомневалась.</a:t>
            </a:r>
          </a:p>
          <a:p>
            <a:pPr>
              <a:lnSpc>
                <a:spcPct val="120000"/>
              </a:lnSpc>
              <a:buNone/>
            </a:pPr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самое сложное в профессии учителя?</a:t>
            </a:r>
            <a:endParaRPr lang="ru-RU" sz="5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-Подготовка к уроку, чтобы учесть интересы каждого ребёнка.</a:t>
            </a:r>
          </a:p>
          <a:p>
            <a:pPr>
              <a:lnSpc>
                <a:spcPct val="120000"/>
              </a:lnSpc>
              <a:buNone/>
            </a:pPr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чём бы вы предупредили того, кто хочет получить профессию учителя?</a:t>
            </a:r>
            <a:endParaRPr lang="ru-RU" sz="5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Нужно быть готовым к тому, что стать хорошим учителем – это большой труд.</a:t>
            </a:r>
          </a:p>
          <a:p>
            <a:pPr>
              <a:lnSpc>
                <a:spcPct val="120000"/>
              </a:lnSpc>
              <a:buNone/>
            </a:pPr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Особые качества в профессии учителя?</a:t>
            </a:r>
            <a:endParaRPr lang="ru-RU" sz="5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Коммуникабельность, трудолюбие, упорство, ум, любовь к детям.</a:t>
            </a:r>
          </a:p>
          <a:p>
            <a:pPr algn="r">
              <a:buNone/>
            </a:pPr>
            <a:endParaRPr lang="ru-RU" sz="5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5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 подготовила</a:t>
            </a:r>
          </a:p>
          <a:p>
            <a:pPr algn="r">
              <a:buNone/>
            </a:pPr>
            <a:r>
              <a:rPr lang="ru-RU" sz="5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Барановская Алина</a:t>
            </a:r>
          </a:p>
          <a:p>
            <a:pPr>
              <a:buNone/>
            </a:pPr>
            <a:endParaRPr lang="ru-RU" sz="5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Корявая Дарья</a:t>
            </a: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/>
          </a:p>
        </p:txBody>
      </p:sp>
      <p:pic>
        <p:nvPicPr>
          <p:cNvPr id="16" name="Рисунок 15" descr="Картинки по запросу скопировать картинки школьны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32" y="6429388"/>
            <a:ext cx="1571636" cy="130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v25an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2" y="2285984"/>
            <a:ext cx="781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v25an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42" y="2285984"/>
            <a:ext cx="781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v25an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8" y="2214546"/>
            <a:ext cx="781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Открытый урок\Богач\IMG_80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04" y="1214414"/>
            <a:ext cx="25717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32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306" y="1256725"/>
            <a:ext cx="1847128" cy="2357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e-BY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5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46" y="363245"/>
            <a:ext cx="442915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</a:rPr>
              <a:t>Путь к здоровью: шаг за шагом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9524" y="1428728"/>
            <a:ext cx="2352219" cy="340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F0"/>
                </a:solidFill>
              </a:rPr>
              <a:t>Здоровый образ  жизни (ЗОЖ)</a:t>
            </a:r>
            <a:r>
              <a:rPr lang="ru-RU" sz="1600" b="1" dirty="0" smtClean="0"/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Здоровый образ жизни (ЗОЖ) – образ жизни отдельного человека с целью профилактики болезней и укрепления здоровья человека.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50"/>
                </a:solidFill>
              </a:rPr>
              <a:t>Здоровье – это ещё не всё, но всё без здоровья - это ничто.</a:t>
            </a:r>
            <a:endParaRPr lang="ru-RU" sz="1600" dirty="0" smtClean="0">
              <a:solidFill>
                <a:srgbClr val="00B05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B0F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be-BY" sz="1800" b="0" i="0" u="none" strike="noStrike" cap="none" normalizeH="0" baseline="0" dirty="0" smtClean="0">
              <a:ln>
                <a:noFill/>
              </a:ln>
              <a:solidFill>
                <a:srgbClr val="340BE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500570" y="1472671"/>
            <a:ext cx="214314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F0"/>
                </a:solidFill>
              </a:rPr>
              <a:t>Главные враги твоего здоровья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Психологическая зависимость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азартных игр, компьютера способствует снижению физической активности.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Никотин – это наркотик.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Курение табака – причина многих заболеваний.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Алкоголь – это наркотик.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Употребление спиртных напитков способствует моральному разложению личности и является причиной многих заболеваний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be-BY" sz="1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9525" y="4500562"/>
            <a:ext cx="2214578" cy="4626831"/>
          </a:xfrm>
        </p:spPr>
        <p:txBody>
          <a:bodyPr>
            <a:normAutofit/>
          </a:bodyPr>
          <a:lstStyle/>
          <a:p>
            <a:pPr algn="l"/>
            <a:endParaRPr lang="ru-RU" sz="1400" dirty="0">
              <a:solidFill>
                <a:srgbClr val="9913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05541" y="7057438"/>
            <a:ext cx="23211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dirty="0" smtClean="0">
              <a:ln>
                <a:noFill/>
              </a:ln>
              <a:solidFill>
                <a:srgbClr val="99138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Картинки по запросу картинки по здоровому образу жизн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8" y="1285852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\\Admin\users\сеть\Фото\6 школьный день\9 февраля 2019\IMG_89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90" y="4286248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\\Admin\users\сеть\Фото\6 школьный день\9 февраля 2019\IMG_89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90" y="5572132"/>
            <a:ext cx="221457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\\Admin\users\сеть\Фото\спорт\IMG-e4675f8841d140fca36f8da86c7c7fd6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90" y="7000892"/>
            <a:ext cx="228601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Похожее изображение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306" y="3143240"/>
            <a:ext cx="19288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\\Admin\users\сеть\Фото\спорт\IMG-8c5012b9bb2e7f31fb0713dafa199ad2-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357430" y="5429256"/>
            <a:ext cx="214314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\\Admin\users\сеть\Фото\6 школьный день\26.01.2019\IMG_876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8" y="6929454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\\Admin\users\сеть\Фото\6 школьный день\26.01.2019\IMG_878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70" y="5715008"/>
            <a:ext cx="1909763" cy="12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\\Admin\users\сеть\Фото\6 школьный день\20 октября 2018\IMG_7537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46" y="6929454"/>
            <a:ext cx="200026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90" y="214282"/>
            <a:ext cx="6143668" cy="221457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Информационный бюллетень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школьной службы качества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500298"/>
            <a:ext cx="6229372" cy="607223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B0F0"/>
                </a:solidFill>
              </a:rPr>
              <a:t>Учимся на «отлично»</a:t>
            </a:r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514350" indent="-51435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Победитель республиканского </a:t>
            </a:r>
          </a:p>
          <a:p>
            <a:pPr marL="514350" indent="-51435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телевизионного проекта «Я знаю»</a:t>
            </a:r>
          </a:p>
          <a:p>
            <a:pPr marL="514350" indent="-514350" algn="ctr">
              <a:buNone/>
            </a:pP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Маскальков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Тимофей,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учащийся 11 «А» класса</a:t>
            </a:r>
          </a:p>
          <a:p>
            <a:endParaRPr lang="ru-RU" dirty="0"/>
          </a:p>
        </p:txBody>
      </p:sp>
      <p:pic>
        <p:nvPicPr>
          <p:cNvPr id="5" name="Рисунок 4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12" y="285720"/>
            <a:ext cx="1162050" cy="94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охожее изображени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8" y="785786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скопировать картинки школьны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24" y="214282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скопировать картинки школьные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8" y="1000100"/>
            <a:ext cx="1000132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71546" y="3071802"/>
          <a:ext cx="514353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2571768"/>
              </a:tblGrid>
              <a:tr h="2214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Синяк Дарья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«Б»                                                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Красовская Анастасия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«а»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Альшевская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Милана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«Б»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Булойчик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Глеб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«Б»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Синяк Дмитрий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 «А»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Денисюк Маргарита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 «Б»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Вансевич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Дмитрий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 «А»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Криворот Дарья 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 «А»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Мазаник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Ксения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 «А»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ADF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Раткевич Юлия 9 «А»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Уминский Максим 9 «А»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Шик Оксана 9 «А»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Булгак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Виктория 10 «А»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Книга Ксения 10 «А»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Губич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Елизавета 10 «Б»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Автухович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Алексей 11 «А»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Дегтярь Евгения 11 «А»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Капустина Анастасия 11 «Б»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Неборская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Евгения 11 «Б»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ADFB8"/>
                    </a:solidFill>
                  </a:tcPr>
                </a:tc>
              </a:tr>
            </a:tbl>
          </a:graphicData>
        </a:graphic>
      </p:graphicFrame>
      <p:pic>
        <p:nvPicPr>
          <p:cNvPr id="14" name="Рисунок 13" descr="\\Admin\users\сеть\Фото\доска поч. 2018-2019\2Маскальков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82" y="6643702"/>
            <a:ext cx="150019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\\Admin\users\сеть\РУДАЯ\Маскальков\lpG9AWWV1Ms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6" y="6643702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\\Admin\users\сеть\РУДАЯ\Маскальков\RwR5Z7bmTU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04" y="6786578"/>
            <a:ext cx="221457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410" y="107504"/>
            <a:ext cx="6172200" cy="60684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В Год Малой Родины</a:t>
            </a: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640" y="6087115"/>
            <a:ext cx="6552728" cy="111498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56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8640" y="899592"/>
            <a:ext cx="2290564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e-BY" sz="1400" dirty="0" smtClean="0">
              <a:solidFill>
                <a:srgbClr val="7030A0"/>
              </a:solidFill>
              <a:effectLst/>
              <a:latin typeface="Times New Roman"/>
              <a:ea typeface="Calibri"/>
            </a:endParaRPr>
          </a:p>
          <a:p>
            <a:endParaRPr lang="be-BY" sz="1400" dirty="0">
              <a:solidFill>
                <a:srgbClr val="7030A0"/>
              </a:solidFill>
              <a:latin typeface="Times New Roman"/>
              <a:ea typeface="Calibri"/>
            </a:endParaRPr>
          </a:p>
          <a:p>
            <a:endParaRPr lang="be-BY" sz="1400" dirty="0" smtClean="0">
              <a:solidFill>
                <a:srgbClr val="7030A0"/>
              </a:solidFill>
              <a:effectLst/>
              <a:latin typeface="Times New Roman"/>
              <a:ea typeface="Calibri"/>
            </a:endParaRPr>
          </a:p>
          <a:p>
            <a:endParaRPr lang="be-BY" sz="1400" dirty="0">
              <a:solidFill>
                <a:srgbClr val="7030A0"/>
              </a:solidFill>
              <a:latin typeface="Times New Roman"/>
              <a:ea typeface="Calibri"/>
            </a:endParaRPr>
          </a:p>
          <a:p>
            <a:endParaRPr lang="be-BY" sz="1400" dirty="0" smtClean="0">
              <a:solidFill>
                <a:srgbClr val="7030A0"/>
              </a:solidFill>
              <a:effectLst/>
              <a:latin typeface="Times New Roman"/>
              <a:ea typeface="Calibri"/>
            </a:endParaRP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 Березино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находится в центре Беларуси. Центр </a:t>
            </a:r>
            <a:r>
              <a:rPr lang="ru-RU" sz="1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tooltip="Березинский район"/>
              </a:rPr>
              <a:t>Березинского района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Минская область"/>
              </a:rPr>
              <a:t>Минской области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стоит на реке </a:t>
            </a:r>
            <a:r>
              <a:rPr lang="ru-RU" sz="1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Березина (нижний приток Днепра)"/>
              </a:rPr>
              <a:t>Березина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От Минска его отделяет около ста километров. Через город проходит автотрасса Минск — Могилёв. Когда на этом месте поселились люди — точно не известно, однако река Березина, которая выступала составной частью водного пути «из варяг в греки», указывает на то, что поселение здесь появилось как перевалочный пункт и торговый центр. Впервые Березино упоминается в 1501 г. как местечко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Любошанского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староства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tooltip="Великое княжество Литовское"/>
              </a:rPr>
              <a:t>Великого княжества Литовского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Встречаются также названия Нижнее Березино и Березино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Любошанское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30" y="857224"/>
            <a:ext cx="2168483" cy="9181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Изучаем свою Малую родину!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Березино считается «столицей ложки» республики, так как именно здесь находятся уникальный музей деревянной ложки, а также памятник этому столовому предмету длиной 23 метра. Данная уникальная деревянная скульптура отмечена дипломом Березинского райисполкома как «Проект года-2016», а мастер, изготовивший её, — Е.П. Осипов, стал победителем областного конкурса «Творческий Олимп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Минщины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в номинации «Народные промыслы и ремёсла». Раз в два года в сентябре проходит региональный праздник-конкурс деревянной ложки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Бярэзінскія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лыжкары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>
              <a:spcAft>
                <a:spcPts val="0"/>
              </a:spcAft>
            </a:pPr>
            <a:r>
              <a:rPr lang="be-BY" sz="14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spcAft>
                <a:spcPts val="0"/>
              </a:spcAft>
            </a:pPr>
            <a:endParaRPr lang="be-BY" sz="14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be-BY" sz="1400" b="1" dirty="0" smtClean="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be-BY" sz="14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be-BY" sz="1400" b="1" dirty="0" smtClean="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be-BY" sz="14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25414" y="1000100"/>
            <a:ext cx="18722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e-BY" sz="14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lvl="0"/>
            <a:endParaRPr lang="be-BY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lvl="0"/>
            <a:endParaRPr lang="be-BY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lvl="0"/>
            <a:endParaRPr lang="be-BY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lvl="0"/>
            <a:endParaRPr lang="be-BY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lvl="0"/>
            <a:endParaRPr lang="be-BY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lvl="0"/>
            <a:endParaRPr lang="be-BY" sz="14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/>
            <a:endParaRPr lang="be-BY" sz="14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lvl="0"/>
            <a:endParaRPr lang="be-BY" sz="14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lvl="0"/>
            <a:endParaRPr lang="be-BY" sz="14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lvl="0"/>
            <a:endParaRPr lang="be-BY" sz="14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lvl="0"/>
            <a:endParaRPr lang="be-BY" sz="14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lvl="0"/>
            <a:endParaRPr lang="be-BY" sz="14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lvl="0"/>
            <a:endParaRPr lang="be-BY" sz="14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lvl="0"/>
            <a:endParaRPr lang="be-BY" sz="14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lvl="0"/>
            <a:endParaRPr lang="be-BY" sz="14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lvl="0"/>
            <a:r>
              <a:rPr lang="be-BY" sz="1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</a:t>
            </a:r>
          </a:p>
          <a:p>
            <a:pPr lvl="0"/>
            <a:endParaRPr lang="be-BY" sz="14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lvl="0"/>
            <a:endParaRPr lang="be-BY" sz="14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lvl="0"/>
            <a:endParaRPr lang="be-BY" sz="14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lvl="0"/>
            <a:endParaRPr lang="be-BY" sz="14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lvl="0"/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2" name="Рисунок 11" descr="Герб г.Березино, Минская область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04" y="857224"/>
            <a:ext cx="1500198" cy="143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00570" y="857224"/>
            <a:ext cx="1928826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72008" y="2143108"/>
            <a:ext cx="1928826" cy="1243012"/>
          </a:xfrm>
          <a:prstGeom prst="rect">
            <a:avLst/>
          </a:prstGeom>
        </p:spPr>
      </p:pic>
      <p:pic>
        <p:nvPicPr>
          <p:cNvPr id="15" name="Рисунок 14" descr="http://planetabelarus.by/upload/resize_cache/iblock/ac0/720_480_2/ac040787f5377a728db13f64a6874c4b.jpg"/>
          <p:cNvPicPr/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8" y="3357554"/>
            <a:ext cx="1928826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forestzone.by/images/viazichin/ozero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8" y="4500562"/>
            <a:ext cx="191931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Картинки по запросу костел божьего тела в богушевичах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8" y="5643570"/>
            <a:ext cx="192882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/>
          <p:nvPr/>
        </p:nvPicPr>
        <p:blipFill>
          <a:blip r:embed="rId1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8" y="7072330"/>
            <a:ext cx="1928826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Картинки по запросу Березино Минской области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57430" y="785786"/>
            <a:ext cx="1643074" cy="146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776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1307</Words>
  <Application>Microsoft Office PowerPoint</Application>
  <PresentationFormat>Экран (4:3)</PresentationFormat>
  <Paragraphs>366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Креатив</vt:lpstr>
      <vt:lpstr>   Пресс-центр гимназии Наш девиз: не ошибается тот, кто ничего не делает  </vt:lpstr>
      <vt:lpstr>   Жизнь замечательных детей Наука даром не даётся – наука трудом даётся.  </vt:lpstr>
      <vt:lpstr> Наши педагоги </vt:lpstr>
      <vt:lpstr> Наши педагоги </vt:lpstr>
      <vt:lpstr> Наши педагоги </vt:lpstr>
      <vt:lpstr>Слайд 7</vt:lpstr>
      <vt:lpstr>  Информационный бюллетень школьной службы качества </vt:lpstr>
      <vt:lpstr>   В Год Малой Родины  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Креатив</dc:title>
  <dc:creator>Zauch</dc:creator>
  <cp:lastModifiedBy>Borbet</cp:lastModifiedBy>
  <cp:revision>100</cp:revision>
  <dcterms:created xsi:type="dcterms:W3CDTF">2015-04-06T08:17:30Z</dcterms:created>
  <dcterms:modified xsi:type="dcterms:W3CDTF">2019-03-13T09:04:26Z</dcterms:modified>
</cp:coreProperties>
</file>