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906000" cy="6858000" type="A4"/>
  <p:notesSz cx="6858000" cy="9144000"/>
  <p:defaultTextStyle>
    <a:defPPr>
      <a:defRPr lang="be-B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FF00"/>
    <a:srgbClr val="66FF33"/>
    <a:srgbClr val="FF66FF"/>
    <a:srgbClr val="66CCFF"/>
    <a:srgbClr val="FFFF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9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199" y="1371600"/>
            <a:ext cx="89154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45F3-1058-4E49-BDA9-B1A8B12FE9C6}" type="datetimeFigureOut">
              <a:rPr lang="be-BY" smtClean="0"/>
              <a:pPr/>
              <a:t>10.12.2012</a:t>
            </a:fld>
            <a:endParaRPr lang="be-BY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7E4DE-B902-4296-9DAE-A4B9B0145566}" type="slidenum">
              <a:rPr lang="be-BY" smtClean="0"/>
              <a:pPr/>
              <a:t>‹#›</a:t>
            </a:fld>
            <a:endParaRPr lang="be-BY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485900" y="3331698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45F3-1058-4E49-BDA9-B1A8B12FE9C6}" type="datetimeFigureOut">
              <a:rPr lang="be-BY" smtClean="0"/>
              <a:pPr/>
              <a:t>10.12.2012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7E4DE-B902-4296-9DAE-A4B9B014556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3"/>
            <a:ext cx="222885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3"/>
            <a:ext cx="652145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45F3-1058-4E49-BDA9-B1A8B12FE9C6}" type="datetimeFigureOut">
              <a:rPr lang="be-BY" smtClean="0"/>
              <a:pPr/>
              <a:t>10.12.2012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7E4DE-B902-4296-9DAE-A4B9B014556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45F3-1058-4E49-BDA9-B1A8B12FE9C6}" type="datetimeFigureOut">
              <a:rPr lang="be-BY" smtClean="0"/>
              <a:pPr/>
              <a:t>10.12.2012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7E4DE-B902-4296-9DAE-A4B9B014556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3550" y="609600"/>
            <a:ext cx="767715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33550" y="2507786"/>
            <a:ext cx="767715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45F3-1058-4E49-BDA9-B1A8B12FE9C6}" type="datetimeFigureOut">
              <a:rPr lang="be-BY" smtClean="0"/>
              <a:pPr/>
              <a:t>10.12.2012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85200" y="6416680"/>
            <a:ext cx="825500" cy="365125"/>
          </a:xfrm>
        </p:spPr>
        <p:txBody>
          <a:bodyPr/>
          <a:lstStyle/>
          <a:p>
            <a:fld id="{9A17E4DE-B902-4296-9DAE-A4B9B014556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5"/>
            <a:ext cx="437515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5"/>
            <a:ext cx="437515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45F3-1058-4E49-BDA9-B1A8B12FE9C6}" type="datetimeFigureOut">
              <a:rPr lang="be-BY" smtClean="0"/>
              <a:pPr/>
              <a:t>10.12.2012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7E4DE-B902-4296-9DAE-A4B9B014556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89154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32113" y="1535113"/>
            <a:ext cx="4378590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95300" y="2362205"/>
            <a:ext cx="4376870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3" y="2362205"/>
            <a:ext cx="4378590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45F3-1058-4E49-BDA9-B1A8B12FE9C6}" type="datetimeFigureOut">
              <a:rPr lang="be-BY" smtClean="0"/>
              <a:pPr/>
              <a:t>10.12.2012</a:t>
            </a:fld>
            <a:endParaRPr lang="be-BY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7E4DE-B902-4296-9DAE-A4B9B014556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45F3-1058-4E49-BDA9-B1A8B12FE9C6}" type="datetimeFigureOut">
              <a:rPr lang="be-BY" smtClean="0"/>
              <a:pPr/>
              <a:t>10.12.2012</a:t>
            </a:fld>
            <a:endParaRPr lang="be-BY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7E4DE-B902-4296-9DAE-A4B9B014556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45F3-1058-4E49-BDA9-B1A8B12FE9C6}" type="datetimeFigureOut">
              <a:rPr lang="be-BY" smtClean="0"/>
              <a:pPr/>
              <a:t>10.12.2012</a:t>
            </a:fld>
            <a:endParaRPr lang="be-BY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7E4DE-B902-4296-9DAE-A4B9B014556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5300" y="1524005"/>
            <a:ext cx="3259006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45F3-1058-4E49-BDA9-B1A8B12FE9C6}" type="datetimeFigureOut">
              <a:rPr lang="be-BY" smtClean="0"/>
              <a:pPr/>
              <a:t>10.12.2012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7E4DE-B902-4296-9DAE-A4B9B014556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609600"/>
            <a:ext cx="59436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81200" y="1831975"/>
            <a:ext cx="59436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81200" y="1166787"/>
            <a:ext cx="59436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45F3-1058-4E49-BDA9-B1A8B12FE9C6}" type="datetimeFigureOut">
              <a:rPr lang="be-BY" smtClean="0"/>
              <a:pPr/>
              <a:t>10.12.2012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7E4DE-B902-4296-9DAE-A4B9B014556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95300" y="6416680"/>
            <a:ext cx="23114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7F945F3-1058-4E49-BDA9-B1A8B12FE9C6}" type="datetimeFigureOut">
              <a:rPr lang="be-BY" smtClean="0"/>
              <a:pPr/>
              <a:t>10.12.2012</a:t>
            </a:fld>
            <a:endParaRPr lang="be-BY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384550" y="6416680"/>
            <a:ext cx="31369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be-BY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585200" y="6416680"/>
            <a:ext cx="8255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A17E4DE-B902-4296-9DAE-A4B9B0145566}" type="slidenum">
              <a:rPr lang="be-BY" smtClean="0"/>
              <a:pPr/>
              <a:t>‹#›</a:t>
            </a:fld>
            <a:endParaRPr lang="be-BY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642938"/>
            <a:ext cx="8420100" cy="4429159"/>
          </a:xfrm>
        </p:spPr>
        <p:txBody>
          <a:bodyPr>
            <a:normAutofit fontScale="90000"/>
          </a:bodyPr>
          <a:lstStyle/>
          <a:p>
            <a:r>
              <a:rPr lang="be-BY" dirty="0" smtClean="0">
                <a:solidFill>
                  <a:srgbClr val="FF0000"/>
                </a:solidFill>
              </a:rPr>
              <a:t/>
            </a:r>
            <a:br>
              <a:rPr lang="be-BY" dirty="0" smtClean="0">
                <a:solidFill>
                  <a:srgbClr val="FF0000"/>
                </a:solidFill>
              </a:rPr>
            </a:br>
            <a:r>
              <a:rPr lang="be-BY" dirty="0" smtClean="0">
                <a:solidFill>
                  <a:srgbClr val="FF0000"/>
                </a:solidFill>
              </a:rPr>
              <a:t/>
            </a:r>
            <a:br>
              <a:rPr lang="be-BY" dirty="0" smtClean="0">
                <a:solidFill>
                  <a:srgbClr val="FF0000"/>
                </a:solidFill>
              </a:rPr>
            </a:br>
            <a:r>
              <a:rPr lang="be-BY" dirty="0" smtClean="0">
                <a:solidFill>
                  <a:srgbClr val="FF0000"/>
                </a:solidFill>
              </a:rPr>
              <a:t/>
            </a:r>
            <a:br>
              <a:rPr lang="be-BY" dirty="0" smtClean="0">
                <a:solidFill>
                  <a:srgbClr val="FF0000"/>
                </a:solidFill>
              </a:rPr>
            </a:br>
            <a:r>
              <a:rPr lang="be-BY" dirty="0" smtClean="0">
                <a:solidFill>
                  <a:srgbClr val="00FF00"/>
                </a:solidFill>
              </a:rPr>
              <a:t>Эфектыўныя метады і прыёмы навучання арфаграфіі на вучэбных занятках па беларускай мове</a:t>
            </a:r>
            <a:endParaRPr lang="be-BY" dirty="0">
              <a:solidFill>
                <a:srgbClr val="00FF00"/>
              </a:solidFill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0684" y="4714884"/>
            <a:ext cx="7414052" cy="1643074"/>
          </a:xfrm>
        </p:spPr>
        <p:txBody>
          <a:bodyPr/>
          <a:lstStyle/>
          <a:p>
            <a:endParaRPr lang="be-BY" dirty="0" smtClean="0"/>
          </a:p>
          <a:p>
            <a:pPr algn="l"/>
            <a:endParaRPr lang="be-BY" dirty="0" smtClean="0"/>
          </a:p>
          <a:p>
            <a:endParaRPr lang="be-BY" dirty="0" smtClean="0"/>
          </a:p>
          <a:p>
            <a:endParaRPr lang="be-BY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5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Прыёмы</a:t>
            </a:r>
            <a:r>
              <a:rPr lang="ru-RU" dirty="0" smtClean="0"/>
              <a:t> </a:t>
            </a:r>
            <a:r>
              <a:rPr lang="ru-RU" dirty="0" err="1" smtClean="0"/>
              <a:t>вывучэння</a:t>
            </a:r>
            <a:r>
              <a:rPr lang="ru-RU" dirty="0" smtClean="0"/>
              <a:t> </a:t>
            </a:r>
            <a:r>
              <a:rPr lang="be-BY" dirty="0" smtClean="0"/>
              <a:t>арфаграфіі</a:t>
            </a:r>
            <a:endParaRPr lang="be-BY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357298"/>
            <a:ext cx="8915400" cy="4952062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be-BY" sz="3900" b="1" dirty="0" smtClean="0">
                <a:solidFill>
                  <a:srgbClr val="00FF00"/>
                </a:solidFill>
              </a:rPr>
              <a:t>Арфаграфічныя размінкі</a:t>
            </a:r>
          </a:p>
          <a:p>
            <a:pPr>
              <a:buNone/>
            </a:pPr>
            <a:r>
              <a:rPr lang="be-BY" sz="3000" dirty="0" smtClean="0">
                <a:solidFill>
                  <a:srgbClr val="FFFF00"/>
                </a:solidFill>
              </a:rPr>
              <a:t> Дзіва, дзядзька, дзверы, дзевяць,</a:t>
            </a:r>
          </a:p>
          <a:p>
            <a:pPr>
              <a:buNone/>
            </a:pPr>
            <a:r>
              <a:rPr lang="be-BY" sz="3000" dirty="0" smtClean="0">
                <a:solidFill>
                  <a:srgbClr val="FFFF00"/>
                </a:solidFill>
              </a:rPr>
              <a:t>Дзюба, дзёнік, дзяел, дзесяць,</a:t>
            </a:r>
          </a:p>
          <a:p>
            <a:pPr>
              <a:buNone/>
            </a:pPr>
            <a:r>
              <a:rPr lang="be-BY" sz="3000" dirty="0" smtClean="0">
                <a:solidFill>
                  <a:srgbClr val="FFFF00"/>
                </a:solidFill>
              </a:rPr>
              <a:t>Дзед Дзяніс, дзяўчынка, дзік – </a:t>
            </a:r>
          </a:p>
          <a:p>
            <a:pPr>
              <a:buNone/>
            </a:pPr>
            <a:r>
              <a:rPr lang="be-BY" sz="3000" dirty="0" smtClean="0">
                <a:solidFill>
                  <a:srgbClr val="FFFF00"/>
                </a:solidFill>
              </a:rPr>
              <a:t>Дзве літары, а гук адзін</a:t>
            </a:r>
            <a:r>
              <a:rPr lang="be-BY" sz="3000" dirty="0" smtClean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be-BY" sz="3900" b="1" dirty="0" smtClean="0">
                <a:solidFill>
                  <a:srgbClr val="66FF33"/>
                </a:solidFill>
              </a:rPr>
              <a:t>Пісьмо па памяці</a:t>
            </a:r>
          </a:p>
          <a:p>
            <a:pPr>
              <a:buNone/>
            </a:pPr>
            <a:r>
              <a:rPr lang="be-BY" sz="3000" dirty="0" smtClean="0">
                <a:solidFill>
                  <a:srgbClr val="FFFF00"/>
                </a:solidFill>
              </a:rPr>
              <a:t>Пісьмо, хвалько, гульня, канькі,</a:t>
            </a:r>
          </a:p>
          <a:p>
            <a:pPr>
              <a:buNone/>
            </a:pPr>
            <a:r>
              <a:rPr lang="be-BY" sz="3000" dirty="0" smtClean="0">
                <a:solidFill>
                  <a:srgbClr val="FFFF00"/>
                </a:solidFill>
              </a:rPr>
              <a:t>Бацькі, цырульня, нацянькі,</a:t>
            </a:r>
          </a:p>
          <a:p>
            <a:pPr>
              <a:buNone/>
            </a:pPr>
            <a:r>
              <a:rPr lang="be-BY" sz="3000" dirty="0" smtClean="0">
                <a:solidFill>
                  <a:srgbClr val="FFFF00"/>
                </a:solidFill>
              </a:rPr>
              <a:t>Патэльня, ільвяня, смяльчак – </a:t>
            </a:r>
          </a:p>
          <a:p>
            <a:pPr>
              <a:buNone/>
            </a:pPr>
            <a:r>
              <a:rPr lang="be-BY" sz="3000" dirty="0" smtClean="0">
                <a:solidFill>
                  <a:srgbClr val="FFFF00"/>
                </a:solidFill>
              </a:rPr>
              <a:t>Заўжды пішы праз мяккі знак.</a:t>
            </a:r>
          </a:p>
          <a:p>
            <a:pPr>
              <a:buNone/>
            </a:pPr>
            <a:endParaRPr lang="be-BY" dirty="0" smtClean="0">
              <a:solidFill>
                <a:srgbClr val="00FF00"/>
              </a:solidFill>
            </a:endParaRPr>
          </a:p>
          <a:p>
            <a:pPr>
              <a:buNone/>
            </a:pPr>
            <a:endParaRPr lang="be-BY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8092" y="0"/>
            <a:ext cx="9429816" cy="68580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b="1" dirty="0" err="1" smtClean="0">
                <a:solidFill>
                  <a:srgbClr val="00FF00"/>
                </a:solidFill>
              </a:rPr>
              <a:t>Зрокавыя</a:t>
            </a:r>
            <a:r>
              <a:rPr lang="ru-RU" sz="3600" b="1" dirty="0" smtClean="0">
                <a:solidFill>
                  <a:srgbClr val="00FF00"/>
                </a:solidFill>
              </a:rPr>
              <a:t>, </a:t>
            </a:r>
            <a:r>
              <a:rPr lang="ru-RU" sz="3600" b="1" dirty="0" err="1" smtClean="0">
                <a:solidFill>
                  <a:srgbClr val="00FF00"/>
                </a:solidFill>
              </a:rPr>
              <a:t>зрокава-слыхавыя</a:t>
            </a:r>
            <a:r>
              <a:rPr lang="ru-RU" sz="3600" b="1" dirty="0" smtClean="0">
                <a:solidFill>
                  <a:srgbClr val="00FF00"/>
                </a:solidFill>
              </a:rPr>
              <a:t>, </a:t>
            </a:r>
            <a:r>
              <a:rPr lang="ru-RU" sz="3600" b="1" dirty="0" err="1" smtClean="0">
                <a:solidFill>
                  <a:srgbClr val="00FF00"/>
                </a:solidFill>
              </a:rPr>
              <a:t>слыхавыя</a:t>
            </a:r>
            <a:r>
              <a:rPr lang="ru-RU" sz="3600" b="1" dirty="0" smtClean="0">
                <a:solidFill>
                  <a:srgbClr val="00FF00"/>
                </a:solidFill>
              </a:rPr>
              <a:t> </a:t>
            </a:r>
            <a:r>
              <a:rPr lang="ru-RU" sz="3600" b="1" dirty="0" err="1" smtClean="0">
                <a:solidFill>
                  <a:srgbClr val="00FF00"/>
                </a:solidFill>
              </a:rPr>
              <a:t>навучальныя</a:t>
            </a:r>
            <a:r>
              <a:rPr lang="ru-RU" sz="3600" b="1" dirty="0" smtClean="0">
                <a:solidFill>
                  <a:srgbClr val="00FF00"/>
                </a:solidFill>
              </a:rPr>
              <a:t> </a:t>
            </a:r>
            <a:r>
              <a:rPr lang="ru-RU" sz="3600" b="1" dirty="0" err="1" smtClean="0">
                <a:solidFill>
                  <a:srgbClr val="00FF00"/>
                </a:solidFill>
              </a:rPr>
              <a:t>дыктанты</a:t>
            </a:r>
            <a:endParaRPr lang="ru-RU" sz="3600" b="1" dirty="0" smtClean="0">
              <a:solidFill>
                <a:srgbClr val="00FF00"/>
              </a:solidFill>
            </a:endParaRP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У нескладовае просіцца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Пасля галоснага стаць: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Роўны, будоўля, напоўніцца,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Шоўк, да ўрача, паўтараць.</a:t>
            </a:r>
          </a:p>
          <a:p>
            <a:pPr>
              <a:buFont typeface="Wingdings" pitchFamily="2" charset="2"/>
              <a:buChar char="v"/>
            </a:pPr>
            <a:r>
              <a:rPr lang="be-BY" sz="3600" b="1" i="1" dirty="0" smtClean="0">
                <a:solidFill>
                  <a:srgbClr val="66FF33"/>
                </a:solidFill>
              </a:rPr>
              <a:t>Спісванне, выбарачнае спісванне.</a:t>
            </a:r>
            <a:r>
              <a:rPr lang="be-BY" sz="3600" dirty="0" smtClean="0">
                <a:solidFill>
                  <a:srgbClr val="66FF33"/>
                </a:solidFill>
              </a:rPr>
              <a:t> 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Жа(б, п)ка, цё(т, д)ка, рэ(п, б)ка, лы(ж,ш)ка,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Бу(д,т)ка, ло(д,т,)ка, галу(б,п,)ка, шы(ш,ж)ка,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Вя(з,с), прышчэ(п,б)ка і даро(ш,ж)ка,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Пр(с,з)ьба, дзя(дз,ц)ька, гра(д,к)ка, мо(ш,ж)ка.</a:t>
            </a:r>
          </a:p>
          <a:p>
            <a:pPr>
              <a:buNone/>
            </a:pPr>
            <a:endParaRPr lang="be-BY" sz="2400" b="1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95300" y="357188"/>
            <a:ext cx="8915400" cy="5951537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be-BY" sz="3600" b="1" i="1" dirty="0" smtClean="0">
                <a:solidFill>
                  <a:srgbClr val="66FF33"/>
                </a:solidFill>
              </a:rPr>
              <a:t>Ускладн</a:t>
            </a:r>
            <a:r>
              <a:rPr lang="ru-RU" sz="3600" b="1" i="1" dirty="0" smtClean="0">
                <a:solidFill>
                  <a:srgbClr val="66FF33"/>
                </a:solidFill>
              </a:rPr>
              <a:t>е</a:t>
            </a:r>
            <a:r>
              <a:rPr lang="be-BY" sz="3600" b="1" i="1" dirty="0" smtClean="0">
                <a:solidFill>
                  <a:srgbClr val="66FF33"/>
                </a:solidFill>
              </a:rPr>
              <a:t>нае спісванне</a:t>
            </a:r>
            <a:r>
              <a:rPr lang="be-BY" sz="3600" dirty="0" smtClean="0">
                <a:solidFill>
                  <a:srgbClr val="66FF33"/>
                </a:solidFill>
              </a:rPr>
              <a:t>. 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…бка, …тка, …пка, …жка,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…дка, …дка, …б, …шка,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…з, …пка і …жка,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…сьба, …дзька, …дка, …шка.</a:t>
            </a:r>
          </a:p>
          <a:p>
            <a:pPr>
              <a:buFont typeface="Wingdings" pitchFamily="2" charset="2"/>
              <a:buChar char="v"/>
            </a:pPr>
            <a:r>
              <a:rPr lang="be-BY" dirty="0" smtClean="0"/>
              <a:t> </a:t>
            </a:r>
            <a:r>
              <a:rPr lang="be-BY" sz="3600" dirty="0" smtClean="0">
                <a:solidFill>
                  <a:srgbClr val="00FF00"/>
                </a:solidFill>
              </a:rPr>
              <a:t>З</a:t>
            </a:r>
            <a:r>
              <a:rPr lang="be-BY" sz="3600" b="1" i="1" dirty="0" smtClean="0">
                <a:solidFill>
                  <a:srgbClr val="00FF00"/>
                </a:solidFill>
              </a:rPr>
              <a:t>агадкі, гульні з загадкамі</a:t>
            </a:r>
            <a:r>
              <a:rPr lang="be-BY" sz="3600" dirty="0" smtClean="0">
                <a:solidFill>
                  <a:srgbClr val="00FF00"/>
                </a:solidFill>
              </a:rPr>
              <a:t>,  </a:t>
            </a:r>
            <a:r>
              <a:rPr lang="be-BY" sz="3600" b="1" i="1" dirty="0" smtClean="0">
                <a:solidFill>
                  <a:srgbClr val="00FF00"/>
                </a:solidFill>
              </a:rPr>
              <a:t>лагарыфмы, метаграмы, рэбусы, крыжаванкі</a:t>
            </a:r>
            <a:endParaRPr lang="be-BY" sz="3600" dirty="0" smtClean="0">
              <a:solidFill>
                <a:srgbClr val="00FF00"/>
              </a:solidFill>
            </a:endParaRP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З “п” – я пад тваёй пятою паскараю табе шлях.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З “м” – звычайна ў героя ззяю на грудзях.</a:t>
            </a:r>
          </a:p>
          <a:p>
            <a:pPr>
              <a:buNone/>
            </a:pPr>
            <a:endParaRPr lang="ru-RU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dirty="0" err="1" smtClean="0">
                <a:solidFill>
                  <a:srgbClr val="FFFF00"/>
                </a:solidFill>
              </a:rPr>
              <a:t>Прысе</a:t>
            </a:r>
            <a:r>
              <a:rPr lang="be-BY" dirty="0" smtClean="0">
                <a:solidFill>
                  <a:srgbClr val="FFFF00"/>
                </a:solidFill>
              </a:rPr>
              <a:t>ў пад плотам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Рыжы ко..,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Павесіў доўгі хвос..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На пло… (Гарбуз.)</a:t>
            </a:r>
          </a:p>
          <a:p>
            <a:pPr>
              <a:buFont typeface="Wingdings" pitchFamily="2" charset="2"/>
              <a:buChar char="v"/>
            </a:pPr>
            <a:endParaRPr lang="be-BY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95300" y="357188"/>
            <a:ext cx="8915400" cy="6143646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be-BY" sz="3600" dirty="0" smtClean="0">
                <a:solidFill>
                  <a:srgbClr val="00FF00"/>
                </a:solidFill>
              </a:rPr>
              <a:t>Прыказкі, прымаўкі, скорагаворкі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Лянок не любіць лянот, лянот не любіць лянок</a:t>
            </a:r>
            <a:r>
              <a:rPr lang="be-BY" dirty="0" smtClean="0">
                <a:solidFill>
                  <a:srgbClr val="00FF00"/>
                </a:solidFill>
              </a:rPr>
              <a:t>.</a:t>
            </a:r>
          </a:p>
          <a:p>
            <a:pPr>
              <a:buNone/>
            </a:pPr>
            <a:endParaRPr lang="be-BY" dirty="0" smtClean="0">
              <a:solidFill>
                <a:srgbClr val="00FF00"/>
              </a:solidFill>
            </a:endParaRP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Н.с. Мама сама не з’есць, а дзіця накорміць.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Р.с. Без мамы і сонца не грэе.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Д.с. Птушка рада вясне, а дзіця – маме.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В.с. Родную маму нікім не заменіш.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Т.с. З мамай і бяда – не бяда.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М.с. Ааб маме і яе дабрыні памятай усе свае дні.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solidFill>
                  <a:srgbClr val="00FF00"/>
                </a:solidFill>
              </a:rPr>
              <a:t>Работа над </a:t>
            </a:r>
            <a:r>
              <a:rPr lang="ru-RU" sz="3600" dirty="0" err="1" smtClean="0">
                <a:solidFill>
                  <a:srgbClr val="00FF00"/>
                </a:solidFill>
              </a:rPr>
              <a:t>дэфарміраваным</a:t>
            </a:r>
            <a:r>
              <a:rPr lang="ru-RU" sz="3600" dirty="0" smtClean="0">
                <a:solidFill>
                  <a:srgbClr val="00FF00"/>
                </a:solidFill>
              </a:rPr>
              <a:t> </a:t>
            </a:r>
            <a:r>
              <a:rPr lang="ru-RU" sz="3600" dirty="0" err="1" smtClean="0">
                <a:solidFill>
                  <a:srgbClr val="00FF00"/>
                </a:solidFill>
              </a:rPr>
              <a:t>тэстам</a:t>
            </a:r>
            <a:endParaRPr lang="be-BY" sz="3600" dirty="0" smtClean="0">
              <a:solidFill>
                <a:srgbClr val="00FF00"/>
              </a:solidFill>
            </a:endParaRP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Бегемот разявіў рот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І глядзіць на самалёт.</a:t>
            </a:r>
          </a:p>
          <a:p>
            <a:pPr>
              <a:buFontTx/>
              <a:buChar char="-"/>
            </a:pPr>
            <a:r>
              <a:rPr lang="be-BY" dirty="0" smtClean="0">
                <a:solidFill>
                  <a:srgbClr val="FFFF00"/>
                </a:solidFill>
              </a:rPr>
              <a:t>Ты мяне, паслухаў, братка,</a:t>
            </a:r>
          </a:p>
          <a:p>
            <a:pPr>
              <a:buFontTx/>
              <a:buChar char="-"/>
            </a:pPr>
            <a:r>
              <a:rPr lang="be-BY" dirty="0" smtClean="0">
                <a:solidFill>
                  <a:srgbClr val="FFFF00"/>
                </a:solidFill>
              </a:rPr>
              <a:t>Масалёт не кашаладка.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00B050"/>
                </a:solidFill>
              </a:rPr>
              <a:t>Р</a:t>
            </a:r>
            <a:r>
              <a:rPr lang="be-BY" sz="8800" dirty="0" smtClean="0">
                <a:solidFill>
                  <a:srgbClr val="00B050"/>
                </a:solidFill>
              </a:rPr>
              <a:t>эфлексія</a:t>
            </a:r>
            <a:endParaRPr lang="ru-RU" sz="88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>
              <a:buNone/>
            </a:pPr>
            <a:r>
              <a:rPr lang="be-BY" sz="6000" dirty="0" smtClean="0">
                <a:solidFill>
                  <a:srgbClr val="FFFF00"/>
                </a:solidFill>
              </a:rPr>
              <a:t>Дапоўніце </a:t>
            </a:r>
            <a:r>
              <a:rPr lang="be-BY" sz="6000" smtClean="0">
                <a:solidFill>
                  <a:srgbClr val="FFFF00"/>
                </a:solidFill>
              </a:rPr>
              <a:t>фразу </a:t>
            </a:r>
            <a:endParaRPr lang="be-BY" sz="6000" smtClean="0">
              <a:solidFill>
                <a:srgbClr val="FFFF00"/>
              </a:solidFill>
            </a:endParaRPr>
          </a:p>
          <a:p>
            <a:pPr marL="137160" indent="0">
              <a:buNone/>
            </a:pPr>
            <a:r>
              <a:rPr lang="be-BY" sz="6000" smtClean="0">
                <a:solidFill>
                  <a:srgbClr val="FFFF00"/>
                </a:solidFill>
              </a:rPr>
              <a:t>«</a:t>
            </a:r>
            <a:r>
              <a:rPr lang="be-BY" sz="6000" dirty="0" smtClean="0">
                <a:solidFill>
                  <a:srgbClr val="FFFF00"/>
                </a:solidFill>
              </a:rPr>
              <a:t>Сёння на занятках </a:t>
            </a:r>
            <a:r>
              <a:rPr lang="be-BY" sz="6000" dirty="0" smtClean="0">
                <a:solidFill>
                  <a:srgbClr val="FFFF00"/>
                </a:solidFill>
              </a:rPr>
              <a:t>мяне </a:t>
            </a:r>
            <a:r>
              <a:rPr lang="be-BY" sz="6000" smtClean="0">
                <a:solidFill>
                  <a:srgbClr val="FFFF00"/>
                </a:solidFill>
              </a:rPr>
              <a:t>асабліва </a:t>
            </a:r>
            <a:r>
              <a:rPr lang="be-BY" sz="6000" smtClean="0">
                <a:solidFill>
                  <a:srgbClr val="FFFF00"/>
                </a:solidFill>
              </a:rPr>
              <a:t>зацікавіла</a:t>
            </a:r>
            <a:r>
              <a:rPr lang="be-BY" sz="6000" dirty="0" smtClean="0">
                <a:solidFill>
                  <a:srgbClr val="FFFF00"/>
                </a:solidFill>
              </a:rPr>
              <a:t>..»</a:t>
            </a:r>
            <a:endParaRPr lang="ru-RU" sz="6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77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95300" y="1700808"/>
            <a:ext cx="8915400" cy="2880320"/>
          </a:xfrm>
        </p:spPr>
        <p:txBody>
          <a:bodyPr>
            <a:noAutofit/>
          </a:bodyPr>
          <a:lstStyle/>
          <a:p>
            <a:r>
              <a:rPr lang="be-BY" sz="8800" dirty="0" smtClean="0"/>
              <a:t>Дзякуй за ўвагу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96511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e-BY" sz="6600" dirty="0" smtClean="0">
                <a:solidFill>
                  <a:srgbClr val="66FF33"/>
                </a:solidFill>
              </a:rPr>
              <a:t>План </a:t>
            </a:r>
            <a:endParaRPr lang="be-BY" sz="6600" dirty="0">
              <a:solidFill>
                <a:srgbClr val="66FF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I</a:t>
            </a:r>
            <a:r>
              <a:rPr lang="be-BY" dirty="0" smtClean="0">
                <a:solidFill>
                  <a:srgbClr val="FFFF00"/>
                </a:solidFill>
              </a:rPr>
              <a:t>. Арганізацыйная частка.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II</a:t>
            </a:r>
            <a:r>
              <a:rPr lang="be-BY" dirty="0" smtClean="0">
                <a:solidFill>
                  <a:srgbClr val="FFFF00"/>
                </a:solidFill>
              </a:rPr>
              <a:t>. Тэарэтычная частка.</a:t>
            </a: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1</a:t>
            </a:r>
            <a:r>
              <a:rPr lang="be-BY" dirty="0" smtClean="0">
                <a:solidFill>
                  <a:srgbClr val="FFFF00"/>
                </a:solidFill>
              </a:rPr>
              <a:t>.Метадалагічная аснова вывучэння беларускай арфаграфіі.</a:t>
            </a:r>
          </a:p>
          <a:p>
            <a:r>
              <a:rPr lang="be-BY" dirty="0" smtClean="0">
                <a:solidFill>
                  <a:srgbClr val="FFFF00"/>
                </a:solidFill>
              </a:rPr>
              <a:t>2. Індывідуальная работа. Састаўленне памяткі “Аснова фарміравання арфаграфічных навыкаў”.</a:t>
            </a:r>
          </a:p>
          <a:p>
            <a:r>
              <a:rPr lang="be-BY" dirty="0" smtClean="0">
                <a:solidFill>
                  <a:srgbClr val="FFFF00"/>
                </a:solidFill>
              </a:rPr>
              <a:t>3. Паведамленне “Эфектыўныя метады і прыёмы навучання арфаграфіі на вучэбных занятках па беларускай мове”</a:t>
            </a:r>
          </a:p>
          <a:p>
            <a:r>
              <a:rPr lang="be-BY" dirty="0" smtClean="0">
                <a:solidFill>
                  <a:srgbClr val="FFFF00"/>
                </a:solidFill>
              </a:rPr>
              <a:t>4. Практычная частка.  Делавая гульня “Стварэнне рыфмаванак па зададзенаму правілу. ”</a:t>
            </a:r>
          </a:p>
          <a:p>
            <a:r>
              <a:rPr lang="be-BY" dirty="0" smtClean="0">
                <a:solidFill>
                  <a:srgbClr val="FFFF00"/>
                </a:solidFill>
              </a:rPr>
              <a:t>5. Рэфлексія.</a:t>
            </a:r>
            <a:endParaRPr lang="be-BY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e-BY" sz="5400" dirty="0" smtClean="0">
                <a:solidFill>
                  <a:srgbClr val="00FF00"/>
                </a:solidFill>
              </a:rPr>
              <a:t>Раздзелы арфаграфіі</a:t>
            </a:r>
            <a:endParaRPr lang="be-BY" sz="5400" dirty="0">
              <a:solidFill>
                <a:srgbClr val="00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51510" indent="-514350">
              <a:buNone/>
            </a:pPr>
            <a:r>
              <a:rPr lang="be-BY" sz="3200" dirty="0" smtClean="0">
                <a:solidFill>
                  <a:srgbClr val="FFFF00"/>
                </a:solidFill>
              </a:rPr>
              <a:t>1. Літарнае абазначэнне гукавога складу слоў</a:t>
            </a:r>
          </a:p>
          <a:p>
            <a:pPr>
              <a:buNone/>
            </a:pPr>
            <a:r>
              <a:rPr lang="be-BY" sz="3200" dirty="0" smtClean="0">
                <a:solidFill>
                  <a:srgbClr val="FFFF00"/>
                </a:solidFill>
              </a:rPr>
              <a:t>2. Напісанне  слоў разам, асобна і праз злучок</a:t>
            </a:r>
          </a:p>
          <a:p>
            <a:pPr>
              <a:buNone/>
            </a:pPr>
            <a:r>
              <a:rPr lang="be-BY" sz="3200" dirty="0" smtClean="0">
                <a:solidFill>
                  <a:srgbClr val="FFFF00"/>
                </a:solidFill>
              </a:rPr>
              <a:t>3. Ужыванне вялікай літары</a:t>
            </a:r>
          </a:p>
          <a:p>
            <a:pPr>
              <a:buNone/>
            </a:pPr>
            <a:r>
              <a:rPr lang="be-BY" sz="3200" dirty="0" smtClean="0">
                <a:solidFill>
                  <a:srgbClr val="FFFF00"/>
                </a:solidFill>
              </a:rPr>
              <a:t>4. Правілы пераносу слоў</a:t>
            </a:r>
          </a:p>
          <a:p>
            <a:pPr>
              <a:buNone/>
            </a:pPr>
            <a:r>
              <a:rPr lang="be-BY" sz="3200" dirty="0" smtClean="0">
                <a:solidFill>
                  <a:srgbClr val="FFFF00"/>
                </a:solidFill>
              </a:rPr>
              <a:t>5. Графічнае скарачэнне слоў</a:t>
            </a:r>
          </a:p>
          <a:p>
            <a:endParaRPr lang="be-BY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e-BY" sz="4400" dirty="0" smtClean="0">
                <a:solidFill>
                  <a:srgbClr val="00FF00"/>
                </a:solidFill>
              </a:rPr>
              <a:t>Аснова фарміравання арфаграфічных навыкаў</a:t>
            </a:r>
            <a:endParaRPr lang="be-BY" sz="4400" dirty="0">
              <a:solidFill>
                <a:srgbClr val="00FF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95300" y="1571612"/>
          <a:ext cx="9101170" cy="4714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0246"/>
                <a:gridCol w="7000924"/>
              </a:tblGrid>
              <a:tr h="1285884">
                <a:tc>
                  <a:txBody>
                    <a:bodyPr/>
                    <a:lstStyle/>
                    <a:p>
                      <a:r>
                        <a:rPr lang="be-BY" sz="1800" dirty="0" smtClean="0">
                          <a:solidFill>
                            <a:srgbClr val="00FF00"/>
                          </a:solidFill>
                        </a:rPr>
                        <a:t>Фанетычныя </a:t>
                      </a:r>
                    </a:p>
                    <a:p>
                      <a:endParaRPr lang="ru-RU" sz="1800" dirty="0" smtClean="0">
                        <a:solidFill>
                          <a:srgbClr val="66FF33"/>
                        </a:solidFill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be-BY" sz="1800" dirty="0"/>
                    </a:p>
                  </a:txBody>
                  <a:tcPr marL="99060" marR="99060"/>
                </a:tc>
              </a:tr>
              <a:tr h="1643074">
                <a:tc>
                  <a:txBody>
                    <a:bodyPr/>
                    <a:lstStyle/>
                    <a:p>
                      <a:r>
                        <a:rPr lang="be-BY" sz="18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Марфемныя </a:t>
                      </a:r>
                      <a:endParaRPr lang="be-BY" sz="1800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be-BY" sz="1800" dirty="0"/>
                    </a:p>
                  </a:txBody>
                  <a:tcPr marL="99060" marR="99060"/>
                </a:tc>
              </a:tr>
              <a:tr h="928694">
                <a:tc>
                  <a:txBody>
                    <a:bodyPr/>
                    <a:lstStyle/>
                    <a:p>
                      <a:r>
                        <a:rPr lang="be-BY" sz="1800" b="1" dirty="0" smtClean="0">
                          <a:solidFill>
                            <a:srgbClr val="7030A0"/>
                          </a:solidFill>
                        </a:rPr>
                        <a:t>Марфалогічныя</a:t>
                      </a:r>
                      <a:endParaRPr lang="be-BY" sz="1800" b="1" dirty="0">
                        <a:solidFill>
                          <a:srgbClr val="7030A0"/>
                        </a:solidFill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be-BY" sz="1800" dirty="0"/>
                    </a:p>
                  </a:txBody>
                  <a:tcPr marL="99060" marR="99060"/>
                </a:tc>
              </a:tr>
              <a:tr h="857256">
                <a:tc>
                  <a:txBody>
                    <a:bodyPr/>
                    <a:lstStyle/>
                    <a:p>
                      <a:r>
                        <a:rPr lang="be-BY" sz="18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Сінтаксічныя</a:t>
                      </a:r>
                      <a:endParaRPr lang="be-BY" sz="1800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be-BY" sz="1800" dirty="0"/>
                    </a:p>
                  </a:txBody>
                  <a:tcPr marL="99060" marR="99060"/>
                </a:tc>
              </a:tr>
            </a:tbl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452678" y="1500174"/>
            <a:ext cx="7143800" cy="2928958"/>
          </a:xfrm>
        </p:spPr>
        <p:txBody>
          <a:bodyPr>
            <a:normAutofit fontScale="25000" lnSpcReduction="20000"/>
          </a:bodyPr>
          <a:lstStyle/>
          <a:p>
            <a:endParaRPr lang="be-BY" sz="1400" dirty="0" smtClean="0"/>
          </a:p>
          <a:p>
            <a:pPr>
              <a:buNone/>
            </a:pPr>
            <a:r>
              <a:rPr lang="be-BY" sz="6400" dirty="0" smtClean="0"/>
              <a:t>          </a:t>
            </a:r>
            <a:r>
              <a:rPr lang="be-BY" sz="6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Ведаць і адрозніваць на слых галосныя і зычныя гукі; цвёрдыя, мяккія, зацвярдзелыя зычныя гукі; звонкія і глухія зычныя гукі; пары па звонкасці – глухасці; аглушэнне і азванчэнне зычных; умовы падаўжэння зычных гукаў;  умець вызначаць націскны, першы пераднаціскны склад, ненаціскныя склады; вызначаць месца націску ў слове; націскныя і ненаціскныя галосныя.</a:t>
            </a:r>
          </a:p>
          <a:p>
            <a:pPr>
              <a:buNone/>
            </a:pPr>
            <a:r>
              <a:rPr lang="be-BY" sz="6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Ведаць назвы, асноўныя прыметы часцін мовы, іх спецыфіку і вызначаць, якой часцінай з’яўляецца слова;  у назоўнікаў вызначаць род, лік, склон, скланенне; вызначаць назоўнікі, род і лік якіх не супадае  ў беларускай і рускай мовах; у прыметнікаў вызначаць  род, лік, склон; у дзеясловаў вызначаць час, лік, асобу, спражэнне; правільна выкарыстоўваць спецыфічныя асабовыя канчаткі дзеясловаў; у займеннікаў вызначаць асобу, склон; правільна ўжываць склонавыя формы асабовых займеннікаў</a:t>
            </a:r>
            <a:r>
              <a:rPr lang="ru-RU" sz="6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</a:t>
            </a:r>
          </a:p>
          <a:p>
            <a:pPr>
              <a:buNone/>
            </a:pPr>
            <a:r>
              <a:rPr lang="ru-RU" sz="6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</a:t>
            </a:r>
            <a:r>
              <a:rPr lang="be-BY" sz="6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Ведаць марфемы і вылучаць іх у слове; падбіраць роднасныя (аднакаранёвыя) словы; разбіваць аснову на марфемы – корань, прыстаўка, суфікс;  вызначаць спецыфічныя для беларускай мовы прыстаўкі і суфіксы.</a:t>
            </a:r>
          </a:p>
          <a:p>
            <a:pPr>
              <a:buNone/>
            </a:pPr>
            <a:endParaRPr lang="ru-RU" sz="6400" dirty="0" smtClean="0"/>
          </a:p>
          <a:p>
            <a:pPr>
              <a:buNone/>
            </a:pPr>
            <a:r>
              <a:rPr lang="be-BY" sz="6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Валодаць ведамі пра словазлучэнне, галоўнае і залежнае слова ў словазлучэнні; умець знаходзіць і ставіць пытанні ад галоўнага слова да залежнага.</a:t>
            </a:r>
          </a:p>
          <a:p>
            <a:endParaRPr lang="ru-RU" sz="5600" dirty="0" smtClean="0"/>
          </a:p>
          <a:p>
            <a:endParaRPr lang="be-BY" sz="5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0968" y="285728"/>
            <a:ext cx="8915400" cy="1143000"/>
          </a:xfrm>
        </p:spPr>
        <p:txBody>
          <a:bodyPr>
            <a:noAutofit/>
          </a:bodyPr>
          <a:lstStyle/>
          <a:p>
            <a:r>
              <a:rPr lang="be-BY" sz="4800" dirty="0" smtClean="0">
                <a:solidFill>
                  <a:srgbClr val="00FF00"/>
                </a:solidFill>
              </a:rPr>
              <a:t>Метады навучання арфаграфіі</a:t>
            </a:r>
            <a:endParaRPr lang="be-BY" sz="4800" dirty="0">
              <a:solidFill>
                <a:srgbClr val="00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3844" y="1643050"/>
            <a:ext cx="8915400" cy="4709160"/>
          </a:xfrm>
        </p:spPr>
        <p:txBody>
          <a:bodyPr>
            <a:normAutofit/>
          </a:bodyPr>
          <a:lstStyle/>
          <a:p>
            <a:pPr marL="651510" indent="-514350">
              <a:buNone/>
            </a:pPr>
            <a:r>
              <a:rPr lang="be-BY" sz="4000" dirty="0" smtClean="0">
                <a:solidFill>
                  <a:srgbClr val="FFFF00"/>
                </a:solidFill>
              </a:rPr>
              <a:t>1. Метад моўнага аналізу і сінтэзу;</a:t>
            </a:r>
          </a:p>
          <a:p>
            <a:pPr marL="651510" indent="-514350">
              <a:buNone/>
            </a:pPr>
            <a:r>
              <a:rPr lang="be-BY" sz="4000" dirty="0" smtClean="0">
                <a:solidFill>
                  <a:srgbClr val="FFFF00"/>
                </a:solidFill>
              </a:rPr>
              <a:t>2. Імітатыўны метад (запамінанне, завучванне);</a:t>
            </a:r>
          </a:p>
          <a:p>
            <a:pPr marL="651510" indent="-514350">
              <a:buNone/>
            </a:pPr>
            <a:r>
              <a:rPr lang="be-BY" sz="4000" dirty="0" smtClean="0">
                <a:solidFill>
                  <a:srgbClr val="FFFF00"/>
                </a:solidFill>
              </a:rPr>
              <a:t>3. Метад рашэння граматыка-арфагра-фічных задач.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011222"/>
          </a:xfrm>
        </p:spPr>
        <p:txBody>
          <a:bodyPr>
            <a:normAutofit fontScale="90000"/>
          </a:bodyPr>
          <a:lstStyle/>
          <a:p>
            <a:r>
              <a:rPr lang="be-BY" sz="6600" dirty="0" smtClean="0">
                <a:solidFill>
                  <a:srgbClr val="FFC000"/>
                </a:solidFill>
              </a:rPr>
              <a:t>Рыфмаванкі </a:t>
            </a:r>
            <a:endParaRPr lang="be-BY" sz="66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428736"/>
            <a:ext cx="4524372" cy="469743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be-BY" sz="12800" dirty="0" smtClean="0">
                <a:solidFill>
                  <a:srgbClr val="00FF00"/>
                </a:solidFill>
              </a:rPr>
              <a:t>1. Рыфмаванкі-запаміналкі</a:t>
            </a:r>
          </a:p>
          <a:p>
            <a:pPr>
              <a:buNone/>
            </a:pPr>
            <a:endParaRPr lang="be-BY" sz="12800" dirty="0" smtClean="0">
              <a:solidFill>
                <a:srgbClr val="00FF00"/>
              </a:solidFill>
            </a:endParaRPr>
          </a:p>
          <a:p>
            <a:pPr>
              <a:buNone/>
            </a:pPr>
            <a:r>
              <a:rPr lang="be-BY" sz="7400" dirty="0" smtClean="0">
                <a:solidFill>
                  <a:srgbClr val="FFFF00"/>
                </a:solidFill>
              </a:rPr>
              <a:t>Дзе звонкі, дзе глухі пісаць,</a:t>
            </a:r>
          </a:p>
          <a:p>
            <a:pPr>
              <a:buNone/>
            </a:pPr>
            <a:r>
              <a:rPr lang="be-BY" sz="7400" dirty="0" smtClean="0">
                <a:solidFill>
                  <a:srgbClr val="FFFF00"/>
                </a:solidFill>
              </a:rPr>
              <a:t>Галосным трэба правяраць, </a:t>
            </a:r>
          </a:p>
          <a:p>
            <a:pPr>
              <a:buNone/>
            </a:pPr>
            <a:r>
              <a:rPr lang="be-BY" sz="7400" dirty="0" smtClean="0">
                <a:solidFill>
                  <a:srgbClr val="FFFF00"/>
                </a:solidFill>
              </a:rPr>
              <a:t>Чуеш суп, змяняй – супы,</a:t>
            </a:r>
          </a:p>
          <a:p>
            <a:pPr>
              <a:buNone/>
            </a:pPr>
            <a:r>
              <a:rPr lang="be-BY" sz="7400" dirty="0" smtClean="0">
                <a:solidFill>
                  <a:srgbClr val="FFFF00"/>
                </a:solidFill>
              </a:rPr>
              <a:t>Пішаш – дуб, правер – дубы.</a:t>
            </a:r>
          </a:p>
          <a:p>
            <a:pPr>
              <a:buNone/>
            </a:pPr>
            <a:r>
              <a:rPr lang="be-BY" sz="7400" dirty="0" smtClean="0">
                <a:solidFill>
                  <a:srgbClr val="FFFF00"/>
                </a:solidFill>
              </a:rPr>
              <a:t>Мох і луг? – Імхі, лугі.</a:t>
            </a:r>
          </a:p>
          <a:p>
            <a:pPr>
              <a:buNone/>
            </a:pPr>
            <a:r>
              <a:rPr lang="be-BY" sz="7400" dirty="0" smtClean="0">
                <a:solidFill>
                  <a:srgbClr val="FFFF00"/>
                </a:solidFill>
              </a:rPr>
              <a:t>Кажух? Праверым – кажухі. </a:t>
            </a:r>
          </a:p>
          <a:p>
            <a:pPr>
              <a:buNone/>
            </a:pPr>
            <a:endParaRPr lang="be-BY" sz="74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be-BY" sz="7400" dirty="0" smtClean="0">
                <a:solidFill>
                  <a:srgbClr val="FFFF00"/>
                </a:solidFill>
              </a:rPr>
              <a:t>Перад  е, ё, ю, я, і,</a:t>
            </a:r>
          </a:p>
          <a:p>
            <a:pPr>
              <a:buNone/>
            </a:pPr>
            <a:r>
              <a:rPr lang="be-BY" sz="7400" dirty="0" smtClean="0">
                <a:solidFill>
                  <a:srgbClr val="FFFF00"/>
                </a:solidFill>
              </a:rPr>
              <a:t>Апостраф пішацца, сябры.</a:t>
            </a:r>
          </a:p>
          <a:p>
            <a:pPr>
              <a:buNone/>
            </a:pPr>
            <a:r>
              <a:rPr lang="be-BY" sz="7400" dirty="0" smtClean="0">
                <a:solidFill>
                  <a:srgbClr val="FFFF00"/>
                </a:solidFill>
              </a:rPr>
              <a:t>Вераб’і, кап’е, бар’ер,</a:t>
            </a:r>
          </a:p>
          <a:p>
            <a:pPr>
              <a:buNone/>
            </a:pPr>
            <a:r>
              <a:rPr lang="be-BY" sz="7400" dirty="0" smtClean="0">
                <a:solidFill>
                  <a:srgbClr val="FFFF00"/>
                </a:solidFill>
              </a:rPr>
              <a:t>Сям’я, надвор’е, п’ю, кар’ер – ж</a:t>
            </a:r>
          </a:p>
          <a:p>
            <a:pPr>
              <a:buNone/>
            </a:pPr>
            <a:r>
              <a:rPr lang="be-BY" sz="7400" dirty="0" smtClean="0">
                <a:solidFill>
                  <a:srgbClr val="FFFF00"/>
                </a:solidFill>
              </a:rPr>
              <a:t>Пасля б, п, м, р.</a:t>
            </a:r>
          </a:p>
          <a:p>
            <a:pPr>
              <a:buNone/>
            </a:pPr>
            <a:endParaRPr lang="be-BY" sz="6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95810" y="1214423"/>
            <a:ext cx="5310190" cy="457203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be-BY" sz="2000" dirty="0" smtClean="0">
                <a:solidFill>
                  <a:srgbClr val="FFFF00"/>
                </a:solidFill>
              </a:rPr>
              <a:t>Гук падоўжаны (не забывайце)</a:t>
            </a:r>
          </a:p>
          <a:p>
            <a:pPr>
              <a:buNone/>
            </a:pPr>
            <a:r>
              <a:rPr lang="be-BY" sz="2000" dirty="0" smtClean="0">
                <a:solidFill>
                  <a:srgbClr val="FFFF00"/>
                </a:solidFill>
              </a:rPr>
              <a:t>Праз дзве літары перадавайце:</a:t>
            </a:r>
          </a:p>
          <a:p>
            <a:pPr>
              <a:buNone/>
            </a:pPr>
            <a:r>
              <a:rPr lang="be-BY" sz="2000" dirty="0" smtClean="0">
                <a:solidFill>
                  <a:srgbClr val="FFFF00"/>
                </a:solidFill>
              </a:rPr>
              <a:t>Жыццё, ралля, калоссе, ранне,</a:t>
            </a:r>
          </a:p>
          <a:p>
            <a:pPr>
              <a:buNone/>
            </a:pPr>
            <a:r>
              <a:rPr lang="be-BY" sz="2000" dirty="0" smtClean="0">
                <a:solidFill>
                  <a:srgbClr val="FFFF00"/>
                </a:solidFill>
              </a:rPr>
              <a:t>Багацце, збожжа, назіранне.</a:t>
            </a:r>
          </a:p>
          <a:p>
            <a:pPr>
              <a:buNone/>
            </a:pPr>
            <a:endParaRPr lang="be-BY" sz="20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be-BY" sz="2000" dirty="0" smtClean="0">
                <a:solidFill>
                  <a:srgbClr val="FFFF00"/>
                </a:solidFill>
              </a:rPr>
              <a:t>Ры і жы, чы і шы</a:t>
            </a:r>
          </a:p>
          <a:p>
            <a:pPr>
              <a:buNone/>
            </a:pPr>
            <a:r>
              <a:rPr lang="be-BY" sz="2000" dirty="0" smtClean="0">
                <a:solidFill>
                  <a:srgbClr val="FFFF00"/>
                </a:solidFill>
              </a:rPr>
              <a:t>Толькі з ы заўжды пішы:</a:t>
            </a:r>
          </a:p>
          <a:p>
            <a:pPr>
              <a:buNone/>
            </a:pPr>
            <a:r>
              <a:rPr lang="be-BY" sz="2000" dirty="0" smtClean="0">
                <a:solidFill>
                  <a:srgbClr val="FFFF00"/>
                </a:solidFill>
              </a:rPr>
              <a:t>Рыжык, чыжык, чытачы,</a:t>
            </a:r>
          </a:p>
          <a:p>
            <a:pPr>
              <a:buNone/>
            </a:pPr>
            <a:r>
              <a:rPr lang="be-BY" sz="2000" dirty="0" smtClean="0">
                <a:solidFill>
                  <a:srgbClr val="FFFF00"/>
                </a:solidFill>
              </a:rPr>
              <a:t>Стрыж, шыпшына, слухачы.</a:t>
            </a:r>
          </a:p>
          <a:p>
            <a:pPr>
              <a:buNone/>
            </a:pPr>
            <a:endParaRPr lang="be-BY" sz="20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be-BY" sz="2000" dirty="0" smtClean="0">
                <a:solidFill>
                  <a:srgbClr val="FFFF00"/>
                </a:solidFill>
              </a:rPr>
              <a:t>Правіла гэта ўсім людзям вядомае – </a:t>
            </a:r>
          </a:p>
          <a:p>
            <a:pPr>
              <a:buNone/>
            </a:pPr>
            <a:r>
              <a:rPr lang="be-BY" sz="2000" dirty="0" smtClean="0">
                <a:solidFill>
                  <a:srgbClr val="FFFF00"/>
                </a:solidFill>
              </a:rPr>
              <a:t>Дружыць з галосным у нескладовае:</a:t>
            </a:r>
          </a:p>
          <a:p>
            <a:pPr>
              <a:buNone/>
            </a:pPr>
            <a:r>
              <a:rPr lang="be-BY" sz="2000" dirty="0" smtClean="0">
                <a:solidFill>
                  <a:srgbClr val="FFFF00"/>
                </a:solidFill>
              </a:rPr>
              <a:t>Воўна, ваўчыца, паўнеба, лістоўніца,</a:t>
            </a:r>
          </a:p>
          <a:p>
            <a:pPr>
              <a:buNone/>
            </a:pPr>
            <a:r>
              <a:rPr lang="be-BY" sz="2000" dirty="0" smtClean="0">
                <a:solidFill>
                  <a:srgbClr val="FFFF00"/>
                </a:solidFill>
              </a:rPr>
              <a:t>Поўня, ля ўнука, на ўроку, садоўніца</a:t>
            </a:r>
          </a:p>
          <a:p>
            <a:pPr>
              <a:buNone/>
            </a:pPr>
            <a:endParaRPr lang="be-BY" sz="2400" dirty="0" smtClean="0"/>
          </a:p>
          <a:p>
            <a:pPr>
              <a:buNone/>
            </a:pPr>
            <a:r>
              <a:rPr lang="be-BY" sz="2400" dirty="0" smtClean="0"/>
              <a:t> </a:t>
            </a:r>
            <a:endParaRPr lang="be-BY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sz="5400" dirty="0" smtClean="0">
                <a:solidFill>
                  <a:srgbClr val="00FF00"/>
                </a:solidFill>
              </a:rPr>
              <a:t>Рыфмаванкі-задачы</a:t>
            </a:r>
            <a:endParaRPr lang="be-BY" sz="5400" dirty="0">
              <a:solidFill>
                <a:srgbClr val="00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600205"/>
            <a:ext cx="5381628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Ліда, Ніна, Валя, Тома,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Дзіма, Вася, Толя, Рома,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І Яніна, і Андрэй,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І Галіна, і Сяргей.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Прыгожых шмат імён у нас.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Як пісаць іх? Дай адказ.</a:t>
            </a:r>
          </a:p>
          <a:p>
            <a:pPr>
              <a:buNone/>
            </a:pPr>
            <a:endParaRPr lang="be-BY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Прашчэ..ка, ба..ка, рэ..ка, ша..ка,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Галу..ка, ла..ка, гру..ка, жа..ка.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Дзе “б”, дзе “п” тут? - Вось падказка: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Змяняйце словы, калі ласка</a:t>
            </a:r>
            <a:r>
              <a:rPr lang="be-BY" dirty="0" smtClean="0"/>
              <a:t>.</a:t>
            </a:r>
          </a:p>
          <a:p>
            <a:pPr>
              <a:buNone/>
            </a:pPr>
            <a:endParaRPr lang="be-BY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95876" y="1600205"/>
            <a:ext cx="4810124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Адну параду толькі дам – 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Дзе “д”, дзе “т” – падумай сам: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Ала..ка, ло..ка,цё..ка, пя..ка,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Зярня..ка, ні..ка, бу..ка, кла..ка.</a:t>
            </a:r>
          </a:p>
          <a:p>
            <a:endParaRPr lang="ru-RU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be-BY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Ка (з,с)ка, сце(ж,ш)ка, про(с,з)ба, кла(д,т)ка,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Сырае(ж,ш)ка і зага(д,т)ка.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Слыху тут не давярай,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Як пісаць іх, правярай.</a:t>
            </a:r>
          </a:p>
          <a:p>
            <a:pPr>
              <a:buNone/>
            </a:pPr>
            <a:endParaRPr lang="be-BY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err="1" smtClean="0">
                <a:solidFill>
                  <a:srgbClr val="66FF33"/>
                </a:solidFill>
              </a:rPr>
              <a:t>Рыфмаванк</a:t>
            </a:r>
            <a:r>
              <a:rPr lang="be-BY" sz="4800" dirty="0" smtClean="0">
                <a:solidFill>
                  <a:srgbClr val="66FF33"/>
                </a:solidFill>
              </a:rPr>
              <a:t>і-наборы слоў на адно і тое ж правіла</a:t>
            </a:r>
            <a:endParaRPr lang="be-BY" sz="4800" dirty="0">
              <a:solidFill>
                <a:srgbClr val="66FF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Зямля, вянок, вясна, святліца,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Цянёк, мядок, пясняр, цяпліца,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Вясло, лясок, сястра, дзяўчына.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Няма памылак! Малайчына!</a:t>
            </a:r>
          </a:p>
          <a:p>
            <a:pPr>
              <a:buNone/>
            </a:pPr>
            <a:endParaRPr lang="be-BY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Жырафы, сцюжы, рэчы, лужы,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Мячы, вужы, маржы, стрыжы,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Шыпоўкі, лыжы, вежы, ружы,</a:t>
            </a:r>
          </a:p>
          <a:p>
            <a:pPr>
              <a:buNone/>
            </a:pPr>
            <a:r>
              <a:rPr lang="be-BY" dirty="0" smtClean="0">
                <a:solidFill>
                  <a:srgbClr val="FFFF00"/>
                </a:solidFill>
              </a:rPr>
              <a:t>Машыны, чысціня, чыжы.</a:t>
            </a:r>
          </a:p>
          <a:p>
            <a:pPr>
              <a:buNone/>
            </a:pPr>
            <a:endParaRPr lang="be-BY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9906000" cy="5952194"/>
          </a:xfrm>
        </p:spPr>
        <p:txBody>
          <a:bodyPr numCol="2">
            <a:noAutofit/>
          </a:bodyPr>
          <a:lstStyle/>
          <a:p>
            <a:pPr>
              <a:buNone/>
            </a:pPr>
            <a:r>
              <a:rPr lang="be-BY" sz="2400" b="1" dirty="0" smtClean="0">
                <a:solidFill>
                  <a:srgbClr val="FFFF00"/>
                </a:solidFill>
              </a:rPr>
              <a:t>Зямля, вянок, вясна, святліца,</a:t>
            </a:r>
          </a:p>
          <a:p>
            <a:pPr>
              <a:buNone/>
            </a:pPr>
            <a:r>
              <a:rPr lang="be-BY" sz="2400" b="1" dirty="0" smtClean="0">
                <a:solidFill>
                  <a:srgbClr val="FFFF00"/>
                </a:solidFill>
              </a:rPr>
              <a:t>Цянёк, мядок, пясняр, цяпліца,</a:t>
            </a:r>
          </a:p>
          <a:p>
            <a:pPr>
              <a:buNone/>
            </a:pPr>
            <a:r>
              <a:rPr lang="be-BY" sz="2400" b="1" dirty="0" smtClean="0">
                <a:solidFill>
                  <a:srgbClr val="FFFF00"/>
                </a:solidFill>
              </a:rPr>
              <a:t>Вясло, лясок, сястра, дзяўчына.</a:t>
            </a:r>
          </a:p>
          <a:p>
            <a:pPr>
              <a:buNone/>
            </a:pPr>
            <a:r>
              <a:rPr lang="be-BY" sz="2400" b="1" dirty="0" smtClean="0">
                <a:solidFill>
                  <a:srgbClr val="FFFF00"/>
                </a:solidFill>
              </a:rPr>
              <a:t>Няма памылак! Малайчына!</a:t>
            </a:r>
          </a:p>
          <a:p>
            <a:pPr>
              <a:buNone/>
            </a:pPr>
            <a:endParaRPr lang="be-BY" sz="1000" b="1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be-BY" sz="1000" b="1" dirty="0" smtClean="0">
              <a:solidFill>
                <a:srgbClr val="FFC000"/>
              </a:solidFill>
            </a:endParaRPr>
          </a:p>
          <a:p>
            <a:pPr lvl="0"/>
            <a:r>
              <a:rPr lang="be-BY" sz="2400" dirty="0" smtClean="0">
                <a:solidFill>
                  <a:srgbClr val="FFC000"/>
                </a:solidFill>
              </a:rPr>
              <a:t>Вызначце род і скланенне назоўнікаў;</a:t>
            </a:r>
          </a:p>
          <a:p>
            <a:pPr lvl="0"/>
            <a:r>
              <a:rPr lang="be-BY" sz="2400" dirty="0" smtClean="0">
                <a:solidFill>
                  <a:srgbClr val="FFC000"/>
                </a:solidFill>
              </a:rPr>
              <a:t>Змяніце форму гэтых слоў, паставіўшы іх у давальным (месным) склоне;</a:t>
            </a:r>
          </a:p>
          <a:p>
            <a:pPr lvl="0"/>
            <a:r>
              <a:rPr lang="be-BY" sz="2400" dirty="0" smtClean="0">
                <a:solidFill>
                  <a:srgbClr val="FFC000"/>
                </a:solidFill>
              </a:rPr>
              <a:t>Утварыце формы множнага ліку назоўнікаў;</a:t>
            </a:r>
          </a:p>
          <a:p>
            <a:pPr lvl="0"/>
            <a:r>
              <a:rPr lang="be-BY" sz="2400" dirty="0" smtClean="0">
                <a:solidFill>
                  <a:srgbClr val="FFC000"/>
                </a:solidFill>
              </a:rPr>
              <a:t>Прыдумайце сказ са словам мядок і г.</a:t>
            </a:r>
            <a:endParaRPr lang="be-BY" sz="24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be-BY" sz="2400" dirty="0" smtClean="0">
                <a:solidFill>
                  <a:srgbClr val="FFFF00"/>
                </a:solidFill>
              </a:rPr>
              <a:t>Перад е, ё, ю, я, і</a:t>
            </a:r>
          </a:p>
          <a:p>
            <a:pPr>
              <a:buNone/>
            </a:pPr>
            <a:r>
              <a:rPr lang="be-BY" sz="2400" dirty="0" smtClean="0">
                <a:solidFill>
                  <a:srgbClr val="FFFF00"/>
                </a:solidFill>
              </a:rPr>
              <a:t>Апостраф пішацца, сябры.</a:t>
            </a:r>
          </a:p>
          <a:p>
            <a:pPr>
              <a:buNone/>
            </a:pPr>
            <a:r>
              <a:rPr lang="be-BY" sz="2400" dirty="0" smtClean="0">
                <a:solidFill>
                  <a:srgbClr val="FFFF00"/>
                </a:solidFill>
              </a:rPr>
              <a:t>Вераб’і, кап’ё, бар’ер,</a:t>
            </a:r>
          </a:p>
          <a:p>
            <a:pPr>
              <a:buNone/>
            </a:pPr>
            <a:r>
              <a:rPr lang="be-BY" sz="2400" dirty="0" smtClean="0">
                <a:solidFill>
                  <a:srgbClr val="FFFF00"/>
                </a:solidFill>
              </a:rPr>
              <a:t>Сям’я, надвор’е, п’ю, кар’ер – </a:t>
            </a:r>
          </a:p>
          <a:p>
            <a:pPr>
              <a:buNone/>
            </a:pPr>
            <a:r>
              <a:rPr lang="be-BY" sz="2400" dirty="0" smtClean="0">
                <a:solidFill>
                  <a:srgbClr val="FFFF00"/>
                </a:solidFill>
              </a:rPr>
              <a:t>Пасля б, п, м, р.</a:t>
            </a:r>
          </a:p>
          <a:p>
            <a:pPr>
              <a:buNone/>
            </a:pPr>
            <a:endParaRPr lang="be-BY" sz="1000" dirty="0" smtClean="0">
              <a:solidFill>
                <a:srgbClr val="FFC000"/>
              </a:solidFill>
            </a:endParaRPr>
          </a:p>
          <a:p>
            <a:pPr lvl="0"/>
            <a:r>
              <a:rPr lang="be-BY" sz="2400" dirty="0" smtClean="0">
                <a:solidFill>
                  <a:srgbClr val="FFC000"/>
                </a:solidFill>
              </a:rPr>
              <a:t>Назавіце ў тэксце назоўнікі, дзеясловы;</a:t>
            </a:r>
          </a:p>
          <a:p>
            <a:pPr lvl="0"/>
            <a:r>
              <a:rPr lang="be-BY" sz="2400" dirty="0" smtClean="0">
                <a:solidFill>
                  <a:srgbClr val="FFC000"/>
                </a:solidFill>
              </a:rPr>
              <a:t>Утварыце формы множнага ліку адназоўнікаў кап’ё, бар’ер, сям’я,  кар’ер.</a:t>
            </a:r>
          </a:p>
          <a:p>
            <a:pPr lvl="0"/>
            <a:r>
              <a:rPr lang="be-BY" sz="2400" dirty="0" smtClean="0">
                <a:solidFill>
                  <a:srgbClr val="FFC000"/>
                </a:solidFill>
              </a:rPr>
              <a:t>Назавіце пачатковую форму дзеяслова п’ю.</a:t>
            </a:r>
          </a:p>
          <a:p>
            <a:pPr>
              <a:buNone/>
            </a:pPr>
            <a:endParaRPr lang="be-BY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667</TotalTime>
  <Words>1227</Words>
  <Application>Microsoft Office PowerPoint</Application>
  <PresentationFormat>Лист A4 (210x297 мм)</PresentationFormat>
  <Paragraphs>166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   Эфектыўныя метады і прыёмы навучання арфаграфіі на вучэбных занятках па беларускай мове</vt:lpstr>
      <vt:lpstr>План </vt:lpstr>
      <vt:lpstr>Раздзелы арфаграфіі</vt:lpstr>
      <vt:lpstr>Аснова фарміравання арфаграфічных навыкаў</vt:lpstr>
      <vt:lpstr>Метады навучання арфаграфіі</vt:lpstr>
      <vt:lpstr>Рыфмаванкі </vt:lpstr>
      <vt:lpstr>Рыфмаванкі-задачы</vt:lpstr>
      <vt:lpstr>Рыфмаванкі-наборы слоў на адно і тое ж правіла</vt:lpstr>
      <vt:lpstr>Презентация PowerPoint</vt:lpstr>
      <vt:lpstr>Прыёмы вывучэння арфаграфіі</vt:lpstr>
      <vt:lpstr>Презентация PowerPoint</vt:lpstr>
      <vt:lpstr>Презентация PowerPoint</vt:lpstr>
      <vt:lpstr>Презентация PowerPoint</vt:lpstr>
      <vt:lpstr>Рэфлексія</vt:lpstr>
      <vt:lpstr>Дзякуй за ўвагу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Эфектыўныя метады і прыёмы навучання арфаграфіі на вучэбных занятках па беларускай мове</dc:title>
  <dc:creator>Галочка</dc:creator>
  <cp:lastModifiedBy>USER</cp:lastModifiedBy>
  <cp:revision>91</cp:revision>
  <dcterms:created xsi:type="dcterms:W3CDTF">2002-12-31T22:09:24Z</dcterms:created>
  <dcterms:modified xsi:type="dcterms:W3CDTF">2012-12-10T11:59:29Z</dcterms:modified>
</cp:coreProperties>
</file>