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1" r:id="rId7"/>
    <p:sldId id="263" r:id="rId8"/>
    <p:sldId id="271" r:id="rId9"/>
    <p:sldId id="272" r:id="rId10"/>
    <p:sldId id="273" r:id="rId11"/>
    <p:sldId id="264" r:id="rId12"/>
    <p:sldId id="278" r:id="rId13"/>
    <p:sldId id="279" r:id="rId14"/>
    <p:sldId id="260" r:id="rId15"/>
    <p:sldId id="277" r:id="rId16"/>
    <p:sldId id="275" r:id="rId17"/>
    <p:sldId id="274" r:id="rId18"/>
    <p:sldId id="276" r:id="rId19"/>
    <p:sldId id="266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3B3B"/>
    <a:srgbClr val="3022E6"/>
    <a:srgbClr val="4141C7"/>
    <a:srgbClr val="61999F"/>
    <a:srgbClr val="FADBCE"/>
    <a:srgbClr val="00602B"/>
    <a:srgbClr val="E68708"/>
    <a:srgbClr val="380DB3"/>
    <a:srgbClr val="F8F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161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71238-4436-40BB-AE46-8EFB9A438BF6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D96D7-4295-40ED-9B18-C4046381F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226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96D7-4295-40ED-9B18-C4046381F6C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96D7-4295-40ED-9B18-C4046381F6C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96D7-4295-40ED-9B18-C4046381F6C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96D7-4295-40ED-9B18-C4046381F6C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96D7-4295-40ED-9B18-C4046381F6C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96D7-4295-40ED-9B18-C4046381F6C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96D7-4295-40ED-9B18-C4046381F6C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96D7-4295-40ED-9B18-C4046381F6C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96D7-4295-40ED-9B18-C4046381F6C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96D7-4295-40ED-9B18-C4046381F6C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96D7-4295-40ED-9B18-C4046381F6C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96D7-4295-40ED-9B18-C4046381F6C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96D7-4295-40ED-9B18-C4046381F6C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96D7-4295-40ED-9B18-C4046381F6C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96D7-4295-40ED-9B18-C4046381F6C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96D7-4295-40ED-9B18-C4046381F6C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96D7-4295-40ED-9B18-C4046381F6C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96D7-4295-40ED-9B18-C4046381F6C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96D7-4295-40ED-9B18-C4046381F6C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96D7-4295-40ED-9B18-C4046381F6C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96D7-4295-40ED-9B18-C4046381F6C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DA6D6A-7F46-42AD-90F8-7FDB8E793DBF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DA6D6A-7F46-42AD-90F8-7FDB8E793DBF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DA6D6A-7F46-42AD-90F8-7FDB8E793DBF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DA6D6A-7F46-42AD-90F8-7FDB8E793DBF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DA6D6A-7F46-42AD-90F8-7FDB8E793DBF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DA6D6A-7F46-42AD-90F8-7FDB8E793DBF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DA6D6A-7F46-42AD-90F8-7FDB8E793DBF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DA6D6A-7F46-42AD-90F8-7FDB8E793DBF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DA6D6A-7F46-42AD-90F8-7FDB8E793DBF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DA6D6A-7F46-42AD-90F8-7FDB8E793DBF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DA6D6A-7F46-42AD-90F8-7FDB8E793DBF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0DA6D6A-7F46-42AD-90F8-7FDB8E793DBF}" type="datetimeFigureOut">
              <a:rPr lang="ru-RU" smtClean="0"/>
              <a:pPr/>
              <a:t>20.04.2018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gif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8.wmf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wmf"/><Relationship Id="rId5" Type="http://schemas.openxmlformats.org/officeDocument/2006/relationships/image" Target="../media/image28.gif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gif"/><Relationship Id="rId5" Type="http://schemas.openxmlformats.org/officeDocument/2006/relationships/image" Target="../media/image10.gif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gif"/><Relationship Id="rId5" Type="http://schemas.openxmlformats.org/officeDocument/2006/relationships/image" Target="../media/image28.gif"/><Relationship Id="rId4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gif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714480" y="1"/>
            <a:ext cx="64865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 smtClean="0">
                <a:latin typeface="Monotype Corsiva" pitchFamily="66" charset="0"/>
              </a:rPr>
              <a:t/>
            </a:r>
            <a:br>
              <a:rPr lang="ru-RU" sz="3600" b="1" i="1" dirty="0" smtClean="0">
                <a:latin typeface="Monotype Corsiva" pitchFamily="66" charset="0"/>
              </a:rPr>
            </a:br>
            <a:r>
              <a:rPr lang="ru-RU" sz="3600" b="1" i="1" dirty="0" smtClean="0">
                <a:latin typeface="Monotype Corsiva" pitchFamily="66" charset="0"/>
              </a:rPr>
              <a:t>Классная </a:t>
            </a:r>
            <a:r>
              <a:rPr lang="ru-RU" sz="3600" b="1" i="1" dirty="0">
                <a:latin typeface="Monotype Corsiva" pitchFamily="66" charset="0"/>
              </a:rPr>
              <a:t>работа.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9544" y="1571612"/>
            <a:ext cx="3110467" cy="85725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Monotype Corsiva" pitchFamily="66" charset="0"/>
              </a:rPr>
              <a:t>Наименьшее</a:t>
            </a:r>
            <a:r>
              <a:rPr lang="ru-RU" dirty="0" smtClean="0"/>
              <a:t> </a:t>
            </a:r>
            <a:r>
              <a:rPr lang="ru-RU" dirty="0" smtClean="0">
                <a:latin typeface="Monotype Corsiva" pitchFamily="66" charset="0"/>
              </a:rPr>
              <a:t>общее</a:t>
            </a:r>
            <a:r>
              <a:rPr lang="ru-RU" dirty="0" smtClean="0"/>
              <a:t>   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7" name="Picture 13" descr="j0349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69545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4788024" y="162880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678253" y="162880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158513" y="162880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724128" y="162880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220072" y="162880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308304" y="162880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777781" y="162880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403648" y="3714752"/>
            <a:ext cx="6552728" cy="2428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25400" dist="25400" dir="2700000" algn="tl" rotWithShape="0">
                    <a:schemeClr val="bg1">
                      <a:alpha val="80000"/>
                    </a:scheme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Цель  урока: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25400" dir="2700000" algn="tl" rotWithShape="0">
                    <a:schemeClr val="bg1">
                      <a:alpha val="80000"/>
                    </a:schemeClr>
                  </a:outerShdw>
                </a:effectLst>
                <a:latin typeface="Monotype Corsiva" pitchFamily="66" charset="0"/>
              </a:rPr>
              <a:t>провести «расследование»;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25400" dir="2700000" algn="tl" rotWithShape="0">
                    <a:schemeClr val="bg1">
                      <a:alpha val="80000"/>
                    </a:schemeClr>
                  </a:outerShdw>
                </a:effectLst>
                <a:latin typeface="Monotype Corsiva" pitchFamily="66" charset="0"/>
              </a:rPr>
              <a:t>открыть новое  знание;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25400" dir="2700000" algn="tl" rotWithShape="0">
                    <a:schemeClr val="bg1">
                      <a:alpha val="80000"/>
                    </a:scheme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приобрести новые умения;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25400" dir="2700000" algn="tl" rotWithShape="0">
                    <a:schemeClr val="bg1">
                      <a:alpha val="80000"/>
                    </a:schemeClr>
                  </a:outerShdw>
                </a:effectLst>
                <a:latin typeface="Monotype Corsiva" pitchFamily="66" charset="0"/>
              </a:rPr>
              <a:t>поделиться впечатлениями.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dist="25400" dir="2700000" algn="t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dist="25400" dir="2700000" algn="t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dist="25400" dir="2700000" algn="t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dist="25400" dir="2700000" algn="t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8585" y="0"/>
            <a:ext cx="585415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691680" y="214290"/>
            <a:ext cx="5688632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Comic Sans MS" pitchFamily="66" charset="0"/>
              </a:rPr>
              <a:t>Эстафета «шифровка»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08" y="1428736"/>
            <a:ext cx="8001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u="sng" dirty="0" smtClean="0">
                <a:solidFill>
                  <a:srgbClr val="FF0000"/>
                </a:solidFill>
                <a:latin typeface="Comic Sans MS" pitchFamily="66" charset="0"/>
              </a:rPr>
              <a:t>Тебя оценивают друзья по группе</a:t>
            </a:r>
            <a:endParaRPr lang="ru-RU" sz="3600" u="sng" dirty="0">
              <a:solidFill>
                <a:srgbClr val="FF000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71600" y="1363604"/>
            <a:ext cx="795811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b="1" i="1" dirty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4800" b="1" i="1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800" b="1" i="1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Зачетное удостоверение</a:t>
            </a:r>
            <a:r>
              <a:rPr kumimoji="0" lang="ru-RU" sz="4800" b="1" i="1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4800" b="1" i="1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поставьте соседу по парте: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8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48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4800" b="1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если он не ошибся;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8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48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4800" b="1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если он ошибся.</a:t>
            </a:r>
            <a:endParaRPr kumimoji="0" lang="ru-RU" sz="4800" b="1" i="1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14" name="Picture 2" descr="G:\Никитосик\INET\для журналиста\1280693206_pale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1142976" cy="914348"/>
          </a:xfrm>
          <a:prstGeom prst="rect">
            <a:avLst/>
          </a:prstGeom>
          <a:noFill/>
        </p:spPr>
      </p:pic>
      <p:pic>
        <p:nvPicPr>
          <p:cNvPr id="9" name="Picture 3" descr="C:\Users\Admin\Desktop\stock-illustration-7369152-detective-bo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971" y="5175406"/>
            <a:ext cx="1610321" cy="142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5929322" y="1714488"/>
            <a:ext cx="6078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err="1" smtClean="0">
                <a:solidFill>
                  <a:srgbClr val="E68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4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3" name="Овал 32"/>
          <p:cNvSpPr/>
          <p:nvPr/>
        </p:nvSpPr>
        <p:spPr>
          <a:xfrm>
            <a:off x="5929322" y="200024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214942" y="1214422"/>
            <a:ext cx="428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endParaRPr lang="ru-RU" sz="4800" dirty="0"/>
          </a:p>
        </p:txBody>
      </p:sp>
      <p:sp>
        <p:nvSpPr>
          <p:cNvPr id="32" name="Овал 31"/>
          <p:cNvSpPr/>
          <p:nvPr/>
        </p:nvSpPr>
        <p:spPr>
          <a:xfrm>
            <a:off x="5214942" y="1428736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10-конечная звезда 13"/>
          <p:cNvSpPr/>
          <p:nvPr/>
        </p:nvSpPr>
        <p:spPr>
          <a:xfrm>
            <a:off x="5143504" y="1285860"/>
            <a:ext cx="642942" cy="71438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43504" y="5857892"/>
            <a:ext cx="5148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000760" y="5286388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380D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endParaRPr lang="ru-RU" sz="48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500826" y="4500570"/>
            <a:ext cx="526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lang="ru-RU" sz="4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643702" y="3571876"/>
            <a:ext cx="610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endParaRPr lang="ru-RU" sz="4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572264" y="2571744"/>
            <a:ext cx="500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4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800" dirty="0"/>
          </a:p>
        </p:txBody>
      </p:sp>
      <p:pic>
        <p:nvPicPr>
          <p:cNvPr id="8" name="Picture 1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8585" y="0"/>
            <a:ext cx="585415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785918" y="0"/>
            <a:ext cx="5757874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61999F"/>
                </a:solidFill>
                <a:latin typeface="Comic Sans MS" pitchFamily="66" charset="0"/>
              </a:rPr>
              <a:t>Расследование продолжается…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736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3600" u="sng" dirty="0">
              <a:solidFill>
                <a:srgbClr val="FF00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42976" y="214290"/>
            <a:ext cx="68580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14282" y="1357298"/>
            <a:ext cx="257176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: 3 =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3 =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3 =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80D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к : 3 =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 е : 3 =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6)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3 =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E68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7) т : 3 =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000364" y="1357298"/>
            <a:ext cx="17145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 9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 15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80D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80DB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18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3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21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E68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6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12</a:t>
            </a:r>
          </a:p>
        </p:txBody>
      </p:sp>
      <p:sp>
        <p:nvSpPr>
          <p:cNvPr id="15" name="10-конечная звезда 14"/>
          <p:cNvSpPr/>
          <p:nvPr/>
        </p:nvSpPr>
        <p:spPr>
          <a:xfrm>
            <a:off x="5786446" y="1857364"/>
            <a:ext cx="714380" cy="71438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E68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400" b="1" dirty="0">
              <a:solidFill>
                <a:srgbClr val="E687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143504" y="6072206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000760" y="550070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500826" y="478632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715140" y="3786190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10-конечная звезда 19"/>
          <p:cNvSpPr/>
          <p:nvPr/>
        </p:nvSpPr>
        <p:spPr>
          <a:xfrm>
            <a:off x="6500826" y="3500438"/>
            <a:ext cx="1000132" cy="857256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3600" b="1" dirty="0">
              <a:solidFill>
                <a:srgbClr val="0060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10-конечная звезда 20"/>
          <p:cNvSpPr/>
          <p:nvPr/>
        </p:nvSpPr>
        <p:spPr>
          <a:xfrm>
            <a:off x="6286512" y="4643446"/>
            <a:ext cx="928694" cy="71438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10-конечная звезда 21"/>
          <p:cNvSpPr/>
          <p:nvPr/>
        </p:nvSpPr>
        <p:spPr>
          <a:xfrm>
            <a:off x="5857884" y="5357826"/>
            <a:ext cx="857256" cy="785818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380D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</a:t>
            </a:r>
            <a:endParaRPr lang="ru-RU" sz="3200" b="1" dirty="0">
              <a:solidFill>
                <a:srgbClr val="380D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10-конечная звезда 22"/>
          <p:cNvSpPr/>
          <p:nvPr/>
        </p:nvSpPr>
        <p:spPr>
          <a:xfrm>
            <a:off x="5000628" y="5929330"/>
            <a:ext cx="785818" cy="714380"/>
          </a:xfrm>
          <a:prstGeom prst="star10">
            <a:avLst>
              <a:gd name="adj" fmla="val 44502"/>
              <a:gd name="hf" fmla="val 105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572264" y="2857496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10-конечная звезда 15"/>
          <p:cNvSpPr/>
          <p:nvPr/>
        </p:nvSpPr>
        <p:spPr>
          <a:xfrm>
            <a:off x="6429388" y="2643182"/>
            <a:ext cx="785818" cy="785818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pic>
        <p:nvPicPr>
          <p:cNvPr id="5122" name="Picture 2" descr="C:\Users\Admin\Desktop\stock-illustration-7369152-detective-bo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879" y="247812"/>
            <a:ext cx="1889422" cy="16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14" grpId="0" animBg="1"/>
      <p:bldP spid="14" grpId="1" animBg="1"/>
      <p:bldP spid="10" grpId="0"/>
      <p:bldP spid="17" grpId="0"/>
      <p:bldP spid="19" grpId="0" uiExpand="1" build="allAtOnce"/>
      <p:bldP spid="15" grpId="0" animBg="1"/>
      <p:bldP spid="15" grpId="1" animBg="1"/>
      <p:bldP spid="35" grpId="0" animBg="1"/>
      <p:bldP spid="36" grpId="0" animBg="1"/>
      <p:bldP spid="40" grpId="0" animBg="1"/>
      <p:bldP spid="41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34" grpId="0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  <a:latin typeface="Comic Sans MS" pitchFamily="66" charset="0"/>
              </a:rPr>
              <a:t>Решение уравнений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142984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u="sng" dirty="0" smtClean="0">
                <a:solidFill>
                  <a:srgbClr val="FF0000"/>
                </a:solidFill>
                <a:latin typeface="Comic Sans MS" pitchFamily="66" charset="0"/>
              </a:rPr>
              <a:t>Оцени себя сам</a:t>
            </a:r>
            <a:endParaRPr lang="ru-RU" sz="3600" u="sng" dirty="0">
              <a:solidFill>
                <a:srgbClr val="FF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043608" y="2138271"/>
            <a:ext cx="788611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Зачетное удостоверение</a:t>
            </a: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поставь себе: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если ты ни разу не ошибся;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±</a:t>
            </a: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если ошибся менее 3 раз;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если ошибся более 2 раз.</a:t>
            </a:r>
            <a:endParaRPr kumimoji="0" lang="ru-RU" sz="4000" b="1" i="1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1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8585" y="0"/>
            <a:ext cx="585415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(447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0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G:\Никитосик\INET\для журналиста\1280693206_palec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6096" y="1142984"/>
            <a:ext cx="2160240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0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285720" y="285728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 smtClean="0">
                <a:latin typeface="Monotype Corsiva" pitchFamily="66" charset="0"/>
              </a:rPr>
              <a:t/>
            </a:r>
            <a:br>
              <a:rPr lang="ru-RU" sz="3600" b="1" i="1" dirty="0" smtClean="0">
                <a:latin typeface="Monotype Corsiva" pitchFamily="66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Monotype Corsiva" pitchFamily="66" charset="0"/>
              </a:rPr>
              <a:t>      Классная </a:t>
            </a:r>
            <a:r>
              <a:rPr lang="ru-RU" sz="3600" b="1" i="1" dirty="0">
                <a:solidFill>
                  <a:srgbClr val="7030A0"/>
                </a:solidFill>
                <a:latin typeface="Monotype Corsiva" pitchFamily="66" charset="0"/>
              </a:rPr>
              <a:t>работа.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85720" y="1714488"/>
            <a:ext cx="6858048" cy="92869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4400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4400" dirty="0" smtClean="0">
                <a:solidFill>
                  <a:srgbClr val="7030A0"/>
                </a:solidFill>
                <a:latin typeface="Monotype Corsiva" pitchFamily="66" charset="0"/>
              </a:rPr>
              <a:t>    Наименьшее </a:t>
            </a:r>
            <a:r>
              <a:rPr lang="ru-RU" sz="4400" dirty="0" smtClean="0">
                <a:solidFill>
                  <a:srgbClr val="7030A0"/>
                </a:solidFill>
                <a:latin typeface="Monotype Corsiva" pitchFamily="66" charset="0"/>
              </a:rPr>
              <a:t>общее  </a:t>
            </a:r>
            <a:r>
              <a:rPr lang="ru-RU" sz="4400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кратное </a:t>
            </a:r>
            <a:r>
              <a:rPr lang="ru-RU" sz="4400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чисел </a:t>
            </a:r>
            <a:endParaRPr lang="ru-RU" sz="4400" i="1" dirty="0" smtClean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6" name="Picture 13" descr="3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3"/>
            <a:ext cx="2162785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58585" y="0"/>
            <a:ext cx="585415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785918" y="0"/>
            <a:ext cx="6572296" cy="1071546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rgbClr val="61999F"/>
                </a:solidFill>
                <a:latin typeface="Comic Sans MS" pitchFamily="66" charset="0"/>
              </a:rPr>
              <a:t>Физкультпауза</a:t>
            </a:r>
            <a:endParaRPr lang="ru-RU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14282" y="2071678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800" b="1" i="1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214290"/>
            <a:ext cx="68580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" name="Picture 14" descr="1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4426925"/>
            <a:ext cx="1571604" cy="2431075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214546" cy="165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1500174"/>
            <a:ext cx="574613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40" y="5429264"/>
            <a:ext cx="1023941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Заголовок 9"/>
          <p:cNvSpPr txBox="1">
            <a:spLocks/>
          </p:cNvSpPr>
          <p:nvPr/>
        </p:nvSpPr>
        <p:spPr>
          <a:xfrm>
            <a:off x="3714744" y="3214686"/>
            <a:ext cx="2571768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ШАР</a:t>
            </a:r>
            <a:endParaRPr kumimoji="0" lang="ru-RU" sz="4400" b="0" i="0" u="none" strike="noStrike" kern="1200" cap="none" spc="0" normalizeH="0" baseline="0" noProof="0" dirty="0">
              <a:ln w="190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0070C0"/>
              </a:solidFill>
              <a:effectLst>
                <a:outerShdw blurRad="25400" dist="25400" dir="2700000" algn="tl" rotWithShape="0">
                  <a:schemeClr val="bg1">
                    <a:lumMod val="95000"/>
                    <a:alpha val="80000"/>
                  </a:schemeClr>
                </a:outerShdw>
              </a:effectLst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pic>
        <p:nvPicPr>
          <p:cNvPr id="45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2214546" cy="165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4546" y="1392992"/>
            <a:ext cx="5786478" cy="546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Заголовок 9"/>
          <p:cNvSpPr txBox="1">
            <a:spLocks/>
          </p:cNvSpPr>
          <p:nvPr/>
        </p:nvSpPr>
        <p:spPr>
          <a:xfrm>
            <a:off x="3571868" y="4214818"/>
            <a:ext cx="285752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61999F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КОНУС</a:t>
            </a:r>
            <a:endParaRPr kumimoji="0" lang="ru-RU" sz="4400" b="0" i="0" u="none" strike="noStrike" kern="1200" cap="none" spc="0" normalizeH="0" baseline="0" noProof="0" dirty="0">
              <a:ln w="190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dist="25400" dir="2700000" algn="tl" rotWithShape="0">
                  <a:schemeClr val="bg1">
                    <a:lumMod val="95000"/>
                    <a:alpha val="80000"/>
                  </a:schemeClr>
                </a:outerShdw>
              </a:effectLst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72330" y="5486400"/>
            <a:ext cx="885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-1"/>
            <a:ext cx="2214546" cy="200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14546" y="928670"/>
            <a:ext cx="5786478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72330" y="5849765"/>
            <a:ext cx="947741" cy="100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Заголовок 9"/>
          <p:cNvSpPr txBox="1">
            <a:spLocks/>
          </p:cNvSpPr>
          <p:nvPr/>
        </p:nvSpPr>
        <p:spPr>
          <a:xfrm>
            <a:off x="2714612" y="928670"/>
            <a:ext cx="4491070" cy="1204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ЦИЛИНДР</a:t>
            </a:r>
            <a:endParaRPr kumimoji="0" lang="ru-RU" sz="4400" b="0" i="0" u="none" strike="noStrike" kern="1200" cap="none" spc="0" normalizeH="0" baseline="0" noProof="0" dirty="0">
              <a:ln w="190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25400" dist="25400" dir="2700000" algn="tl" rotWithShape="0">
                  <a:schemeClr val="bg1">
                    <a:lumMod val="95000"/>
                    <a:alpha val="80000"/>
                  </a:schemeClr>
                </a:outerShdw>
              </a:effectLst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pic>
        <p:nvPicPr>
          <p:cNvPr id="59" name="Picture 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4" grpId="0"/>
      <p:bldP spid="47" grpId="0"/>
      <p:bldP spid="5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736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3600" u="sng" dirty="0">
              <a:solidFill>
                <a:srgbClr val="FF000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14282" y="2071678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800" b="1" i="1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14" name="Picture 2" descr="G:\Никитосик\INET\для журналиста\1280693206_pale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42976" cy="914348"/>
          </a:xfrm>
          <a:prstGeom prst="rect">
            <a:avLst/>
          </a:prstGeom>
          <a:noFill/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928662" y="285728"/>
            <a:ext cx="6572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Открытие нового знания</a:t>
            </a:r>
            <a:endParaRPr kumimoji="0" lang="ru-RU" sz="4400" b="0" i="0" u="none" strike="noStrike" kern="1200" cap="none" spc="0" normalizeH="0" baseline="0" noProof="0" dirty="0">
              <a:ln w="190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dist="25400" dir="2700000" algn="tl" rotWithShape="0">
                  <a:schemeClr val="bg1">
                    <a:lumMod val="95000"/>
                    <a:alpha val="80000"/>
                  </a:schemeClr>
                </a:outerShdw>
              </a:effectLst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85720" y="1230236"/>
            <a:ext cx="88582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9</a:t>
            </a:r>
            <a:r>
              <a:rPr kumimoji="0" lang="ru-RU" sz="4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lang="ru-RU" sz="4000" b="1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18      3       21       6         12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42976" y="2348881"/>
            <a:ext cx="68745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</a:rPr>
              <a:t>К</a:t>
            </a:r>
            <a:r>
              <a:rPr lang="ru-RU" sz="3200" b="1" dirty="0" smtClean="0"/>
              <a:t>(3) = {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3; 6; 9; 12; 15; 18; 21; </a:t>
            </a:r>
            <a:r>
              <a:rPr lang="ru-RU" sz="3200" b="1" dirty="0" smtClean="0">
                <a:solidFill>
                  <a:srgbClr val="FF0000"/>
                </a:solidFill>
              </a:rPr>
              <a:t>…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3200" b="1" dirty="0" smtClean="0"/>
              <a:t>}  </a:t>
            </a:r>
          </a:p>
          <a:p>
            <a:pPr>
              <a:lnSpc>
                <a:spcPct val="150000"/>
              </a:lnSpc>
            </a:pPr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Самое </a:t>
            </a:r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маленькое кратное число –  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3200" b="1" i="1" dirty="0" smtClean="0">
                <a:solidFill>
                  <a:srgbClr val="E68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Самого большого кратного числа </a:t>
            </a:r>
          </a:p>
          <a:p>
            <a:pPr>
              <a:lnSpc>
                <a:spcPct val="150000"/>
              </a:lnSpc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существует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Admin\Desktop\stock-illustration-7369152-detective-bo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130760"/>
            <a:ext cx="1274460" cy="112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8585" y="0"/>
            <a:ext cx="585415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572000" cy="4525963"/>
          </a:xfrm>
        </p:spPr>
        <p:txBody>
          <a:bodyPr/>
          <a:lstStyle/>
          <a:p>
            <a:pPr>
              <a:buNone/>
            </a:pPr>
            <a:r>
              <a:rPr lang="ru-RU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Нахождение </a:t>
            </a:r>
            <a:r>
              <a:rPr lang="ru-RU" u="sng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НОД</a:t>
            </a:r>
            <a:r>
              <a:rPr lang="ru-RU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чисел</a:t>
            </a:r>
            <a:endParaRPr lang="ru-RU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143372" y="1571612"/>
            <a:ext cx="4829180" cy="4525963"/>
          </a:xfrm>
        </p:spPr>
        <p:txBody>
          <a:bodyPr/>
          <a:lstStyle/>
          <a:p>
            <a:pPr>
              <a:buNone/>
            </a:pPr>
            <a:r>
              <a:rPr lang="ru-RU" u="sng" dirty="0" smtClean="0">
                <a:solidFill>
                  <a:srgbClr val="00602B"/>
                </a:solidFill>
                <a:effectLst/>
              </a:rPr>
              <a:t>Нахождение </a:t>
            </a:r>
            <a:r>
              <a:rPr lang="ru-RU" u="sng" dirty="0" smtClean="0">
                <a:solidFill>
                  <a:srgbClr val="C00000"/>
                </a:solidFill>
                <a:effectLst/>
              </a:rPr>
              <a:t>НОК</a:t>
            </a:r>
            <a:r>
              <a:rPr lang="ru-RU" u="sng" dirty="0" smtClean="0">
                <a:solidFill>
                  <a:srgbClr val="00602B"/>
                </a:solidFill>
                <a:effectLst/>
              </a:rPr>
              <a:t> чисел</a:t>
            </a:r>
            <a:endParaRPr lang="ru-RU" u="sng" dirty="0">
              <a:solidFill>
                <a:srgbClr val="00602B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736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3600" u="sng" dirty="0">
              <a:solidFill>
                <a:srgbClr val="FF0000"/>
              </a:solidFill>
            </a:endParaRPr>
          </a:p>
        </p:txBody>
      </p:sp>
      <p:pic>
        <p:nvPicPr>
          <p:cNvPr id="14" name="Picture 2" descr="G:\Никитосик\INET\для журналиста\1280693206_pale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42976" cy="914348"/>
          </a:xfrm>
          <a:prstGeom prst="rect">
            <a:avLst/>
          </a:prstGeom>
          <a:noFill/>
        </p:spPr>
      </p:pic>
      <p:sp>
        <p:nvSpPr>
          <p:cNvPr id="17" name="Заголовок 3"/>
          <p:cNvSpPr txBox="1">
            <a:spLocks/>
          </p:cNvSpPr>
          <p:nvPr/>
        </p:nvSpPr>
        <p:spPr>
          <a:xfrm>
            <a:off x="500034" y="428604"/>
            <a:ext cx="76723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i="1" dirty="0" smtClean="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Comic Sans MS" pitchFamily="66" charset="0"/>
              </a:rPr>
              <a:t>Открытие нового знания</a:t>
            </a:r>
            <a:endParaRPr lang="ru-RU" sz="4400" dirty="0">
              <a:ln w="190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dist="25400" dir="2700000" algn="tl" rotWithShape="0">
                  <a:schemeClr val="bg1">
                    <a:lumMod val="95000"/>
                    <a:alpha val="80000"/>
                  </a:scheme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4071942"/>
            <a:ext cx="4000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ОД</a:t>
            </a:r>
            <a:r>
              <a:rPr lang="ru-RU" sz="2800" b="1" dirty="0" smtClean="0"/>
              <a:t>(12  и 18) = {</a:t>
            </a:r>
            <a:r>
              <a:rPr lang="ru-RU" sz="2800" b="1" dirty="0" smtClean="0">
                <a:solidFill>
                  <a:srgbClr val="FF0000"/>
                </a:solidFill>
              </a:rPr>
              <a:t>1; 2; 3</a:t>
            </a:r>
            <a:r>
              <a:rPr lang="ru-RU" sz="2800" b="1" dirty="0" smtClean="0"/>
              <a:t>; </a:t>
            </a:r>
            <a:r>
              <a:rPr lang="ru-RU" sz="2800" b="1" dirty="0" smtClean="0">
                <a:solidFill>
                  <a:srgbClr val="7030A0"/>
                </a:solidFill>
              </a:rPr>
              <a:t>6</a:t>
            </a:r>
            <a:r>
              <a:rPr lang="ru-RU" sz="2800" b="1" dirty="0" smtClean="0"/>
              <a:t> } 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5286388"/>
            <a:ext cx="3865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НОД</a:t>
            </a:r>
            <a:r>
              <a:rPr lang="ru-RU" sz="3600" b="1" dirty="0" smtClean="0"/>
              <a:t>(12  и 18) = </a:t>
            </a:r>
            <a:r>
              <a:rPr lang="ru-RU" sz="3600" b="1" dirty="0" smtClean="0">
                <a:solidFill>
                  <a:srgbClr val="7030A0"/>
                </a:solidFill>
              </a:rPr>
              <a:t>6</a:t>
            </a:r>
            <a:r>
              <a:rPr lang="ru-RU" sz="3600" b="1" dirty="0" smtClean="0"/>
              <a:t>   </a:t>
            </a:r>
            <a:endParaRPr lang="ru-RU" sz="3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2285992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2800" b="1" dirty="0" smtClean="0"/>
              <a:t>12) = {</a:t>
            </a:r>
            <a:r>
              <a:rPr lang="ru-RU" sz="2800" b="1" dirty="0" smtClean="0">
                <a:solidFill>
                  <a:srgbClr val="FF0000"/>
                </a:solidFill>
              </a:rPr>
              <a:t>1</a:t>
            </a:r>
            <a:r>
              <a:rPr lang="ru-RU" sz="2800" b="1" dirty="0" smtClean="0"/>
              <a:t>;</a:t>
            </a:r>
            <a:r>
              <a:rPr lang="ru-RU" sz="2800" b="1" dirty="0" smtClean="0">
                <a:solidFill>
                  <a:srgbClr val="FF0000"/>
                </a:solidFill>
              </a:rPr>
              <a:t> 2</a:t>
            </a:r>
            <a:r>
              <a:rPr lang="ru-RU" sz="2800" b="1" dirty="0" smtClean="0"/>
              <a:t>; </a:t>
            </a:r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r>
              <a:rPr lang="ru-RU" sz="2800" b="1" dirty="0" smtClean="0"/>
              <a:t>; 4; </a:t>
            </a:r>
            <a:r>
              <a:rPr lang="ru-RU" sz="2800" b="1" dirty="0" smtClean="0">
                <a:solidFill>
                  <a:srgbClr val="FF0000"/>
                </a:solidFill>
              </a:rPr>
              <a:t>6</a:t>
            </a:r>
            <a:r>
              <a:rPr lang="ru-RU" sz="2800" b="1" dirty="0" smtClean="0">
                <a:solidFill>
                  <a:srgbClr val="7030A0"/>
                </a:solidFill>
              </a:rPr>
              <a:t>; </a:t>
            </a:r>
            <a:r>
              <a:rPr lang="ru-RU" sz="2800" b="1" dirty="0" smtClean="0"/>
              <a:t>12 }  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2928934"/>
            <a:ext cx="3966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2800" b="1" dirty="0" smtClean="0"/>
              <a:t>18) = {</a:t>
            </a:r>
            <a:r>
              <a:rPr lang="ru-RU" sz="2800" b="1" dirty="0" smtClean="0">
                <a:solidFill>
                  <a:srgbClr val="FF0000"/>
                </a:solidFill>
              </a:rPr>
              <a:t>1</a:t>
            </a:r>
            <a:r>
              <a:rPr lang="ru-RU" sz="2800" b="1" dirty="0" smtClean="0"/>
              <a:t>;</a:t>
            </a:r>
            <a:r>
              <a:rPr lang="ru-RU" sz="2800" b="1" dirty="0" smtClean="0">
                <a:solidFill>
                  <a:srgbClr val="FF0000"/>
                </a:solidFill>
              </a:rPr>
              <a:t> 2</a:t>
            </a:r>
            <a:r>
              <a:rPr lang="ru-RU" sz="2800" b="1" dirty="0" smtClean="0"/>
              <a:t>;</a:t>
            </a:r>
            <a:r>
              <a:rPr lang="ru-RU" sz="2800" b="1" dirty="0" smtClean="0">
                <a:solidFill>
                  <a:srgbClr val="FF0000"/>
                </a:solidFill>
              </a:rPr>
              <a:t> 3</a:t>
            </a:r>
            <a:r>
              <a:rPr lang="ru-RU" sz="2800" b="1" dirty="0" smtClean="0"/>
              <a:t>; </a:t>
            </a:r>
            <a:r>
              <a:rPr lang="ru-RU" sz="2800" b="1" dirty="0" smtClean="0">
                <a:solidFill>
                  <a:srgbClr val="FF0000"/>
                </a:solidFill>
              </a:rPr>
              <a:t>6</a:t>
            </a:r>
            <a:r>
              <a:rPr lang="ru-RU" sz="2800" b="1" dirty="0" smtClean="0"/>
              <a:t>; 9;18 } </a:t>
            </a:r>
            <a:endParaRPr lang="ru-RU" sz="2800" b="1" dirty="0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1857356" y="4714884"/>
            <a:ext cx="50006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5400000" flipV="1">
            <a:off x="1816875" y="3540919"/>
            <a:ext cx="50959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3372" y="2285992"/>
            <a:ext cx="5000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2800" b="1" dirty="0" smtClean="0"/>
              <a:t>6)=</a:t>
            </a:r>
            <a:r>
              <a:rPr lang="ru-RU" sz="2400" b="1" dirty="0" smtClean="0"/>
              <a:t>{</a:t>
            </a:r>
            <a:r>
              <a:rPr lang="ru-RU" sz="2800" b="1" dirty="0" smtClean="0"/>
              <a:t>6;12;18;</a:t>
            </a:r>
            <a:r>
              <a:rPr lang="ru-RU" sz="2800" b="1" dirty="0" smtClean="0">
                <a:solidFill>
                  <a:srgbClr val="FF0000"/>
                </a:solidFill>
              </a:rPr>
              <a:t>24</a:t>
            </a:r>
            <a:r>
              <a:rPr lang="ru-RU" sz="2800" b="1" dirty="0" smtClean="0"/>
              <a:t>;30;36;42;</a:t>
            </a:r>
            <a:r>
              <a:rPr lang="ru-RU" sz="2800" b="1" dirty="0" smtClean="0">
                <a:solidFill>
                  <a:srgbClr val="FF0000"/>
                </a:solidFill>
              </a:rPr>
              <a:t>48</a:t>
            </a:r>
            <a:r>
              <a:rPr lang="ru-RU" sz="2800" b="1" dirty="0" smtClean="0"/>
              <a:t>..}  </a:t>
            </a:r>
            <a:endParaRPr lang="ru-RU" sz="2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244902" y="2928934"/>
            <a:ext cx="4899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2800" b="1" dirty="0" smtClean="0"/>
              <a:t>8) = {8; 16; </a:t>
            </a:r>
            <a:r>
              <a:rPr lang="ru-RU" sz="2800" b="1" dirty="0" smtClean="0">
                <a:solidFill>
                  <a:srgbClr val="FF0000"/>
                </a:solidFill>
              </a:rPr>
              <a:t>24</a:t>
            </a:r>
            <a:r>
              <a:rPr lang="ru-RU" sz="2800" b="1" dirty="0" smtClean="0"/>
              <a:t>; 32; 40; </a:t>
            </a:r>
            <a:r>
              <a:rPr lang="ru-RU" sz="2800" b="1" dirty="0" smtClean="0">
                <a:solidFill>
                  <a:srgbClr val="FF0000"/>
                </a:solidFill>
              </a:rPr>
              <a:t>48</a:t>
            </a:r>
            <a:r>
              <a:rPr lang="ru-RU" sz="2800" b="1" dirty="0" smtClean="0"/>
              <a:t>; … } </a:t>
            </a:r>
            <a:endParaRPr lang="ru-RU" sz="2800" b="1" dirty="0"/>
          </a:p>
        </p:txBody>
      </p:sp>
      <p:sp>
        <p:nvSpPr>
          <p:cNvPr id="26" name="Стрелка вправо 25"/>
          <p:cNvSpPr/>
          <p:nvPr/>
        </p:nvSpPr>
        <p:spPr>
          <a:xfrm rot="5400000" flipV="1">
            <a:off x="6317469" y="3469481"/>
            <a:ext cx="50959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500562" y="4071942"/>
            <a:ext cx="4643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ОК</a:t>
            </a:r>
            <a:r>
              <a:rPr lang="ru-RU" sz="3200" b="1" dirty="0" smtClean="0"/>
              <a:t>(6 и 8) = {</a:t>
            </a:r>
            <a:r>
              <a:rPr lang="ru-RU" sz="3200" b="1" u="sng" dirty="0" smtClean="0">
                <a:solidFill>
                  <a:srgbClr val="FF0000"/>
                </a:solidFill>
              </a:rPr>
              <a:t>24</a:t>
            </a:r>
            <a:r>
              <a:rPr lang="ru-RU" sz="3200" b="1" dirty="0" smtClean="0"/>
              <a:t>;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/>
              <a:t>48; 72;…} </a:t>
            </a:r>
            <a:endParaRPr lang="ru-RU" sz="3200" b="1" dirty="0"/>
          </a:p>
        </p:txBody>
      </p:sp>
      <p:sp>
        <p:nvSpPr>
          <p:cNvPr id="28" name="Стрелка вправо 27"/>
          <p:cNvSpPr/>
          <p:nvPr/>
        </p:nvSpPr>
        <p:spPr>
          <a:xfrm rot="5400000" flipV="1">
            <a:off x="6317469" y="4755365"/>
            <a:ext cx="50959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429124" y="5357826"/>
            <a:ext cx="3175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НОК</a:t>
            </a:r>
            <a:r>
              <a:rPr lang="ru-RU" sz="3600" b="1" dirty="0" smtClean="0"/>
              <a:t>(6 и 8) = </a:t>
            </a:r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ru-RU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3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8585" y="0"/>
            <a:ext cx="585415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317456" cy="92869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61999F"/>
                </a:solidFill>
                <a:latin typeface="Comic Sans MS" pitchFamily="66" charset="0"/>
              </a:rPr>
              <a:t>Разоблачение</a:t>
            </a:r>
            <a:br>
              <a:rPr lang="ru-RU" b="1" i="1" dirty="0" smtClean="0">
                <a:solidFill>
                  <a:srgbClr val="61999F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(оперативные мероприятия)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736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3600" u="sng" dirty="0">
              <a:solidFill>
                <a:srgbClr val="FF000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14282" y="2071678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800" b="1" i="1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14" name="Picture 2" descr="G:\Никитосик\INET\для журналиста\1280693206_pale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42976" cy="914348"/>
          </a:xfrm>
          <a:prstGeom prst="rect">
            <a:avLst/>
          </a:prstGeom>
          <a:noFill/>
        </p:spPr>
      </p:pic>
      <p:pic>
        <p:nvPicPr>
          <p:cNvPr id="12" name="Picture 13" descr="14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760" y="4094471"/>
            <a:ext cx="2021332" cy="2805114"/>
          </a:xfrm>
          <a:prstGeom prst="rect">
            <a:avLst/>
          </a:prstGeom>
          <a:noFill/>
        </p:spPr>
      </p:pic>
      <p:sp>
        <p:nvSpPr>
          <p:cNvPr id="19" name="Выноска-облако 18"/>
          <p:cNvSpPr/>
          <p:nvPr/>
        </p:nvSpPr>
        <p:spPr>
          <a:xfrm>
            <a:off x="1928794" y="1428736"/>
            <a:ext cx="5786478" cy="228601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Выполнение самостоятельной работы по группам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6" name="Picture 20" descr="CRCTR3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1428736"/>
            <a:ext cx="785818" cy="1510131"/>
          </a:xfrm>
          <a:prstGeom prst="rect">
            <a:avLst/>
          </a:prstGeom>
          <a:noFill/>
        </p:spPr>
      </p:pic>
      <p:pic>
        <p:nvPicPr>
          <p:cNvPr id="8194" name="Picture 2" descr="C:\Users\Admin\Desktop\stock-illustration-7369152-detective-bo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94565"/>
            <a:ext cx="1999463" cy="176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4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8585" y="0"/>
            <a:ext cx="585415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245448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  <a:latin typeface="Comic Sans MS" pitchFamily="66" charset="0"/>
              </a:rPr>
              <a:t>Самостоятельная работа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428736"/>
            <a:ext cx="7879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u="sng" dirty="0" smtClean="0">
                <a:solidFill>
                  <a:srgbClr val="FF0000"/>
                </a:solidFill>
                <a:latin typeface="Comic Sans MS" pitchFamily="66" charset="0"/>
              </a:rPr>
              <a:t>Тебя оценит руководитель группы</a:t>
            </a:r>
            <a:endParaRPr lang="ru-RU" sz="3600" u="sng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071678"/>
            <a:ext cx="87868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 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Зачетное удостоверение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000" b="1" i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        «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4000" b="1" i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если задание выполнено;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        «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000" b="1" i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если задание не выполнено.</a:t>
            </a:r>
            <a:endParaRPr lang="ru-RU" sz="4000" b="1" i="1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9" name="Picture 2" descr="G:\Никитосик\INET\для журналиста\1280693206_pale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42976" cy="914348"/>
          </a:xfrm>
          <a:prstGeom prst="rect">
            <a:avLst/>
          </a:prstGeom>
          <a:noFill/>
        </p:spPr>
      </p:pic>
      <p:pic>
        <p:nvPicPr>
          <p:cNvPr id="11" name="Picture 14" descr="44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143380"/>
            <a:ext cx="1928826" cy="2476833"/>
          </a:xfrm>
          <a:prstGeom prst="rect">
            <a:avLst/>
          </a:prstGeom>
          <a:noFill/>
        </p:spPr>
      </p:pic>
      <p:pic>
        <p:nvPicPr>
          <p:cNvPr id="14" name="Picture 14" descr="1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71678"/>
            <a:ext cx="765407" cy="1071570"/>
          </a:xfrm>
          <a:prstGeom prst="rect">
            <a:avLst/>
          </a:prstGeom>
          <a:noFill/>
        </p:spPr>
      </p:pic>
      <p:pic>
        <p:nvPicPr>
          <p:cNvPr id="9218" name="Picture 2" descr="C:\Users\Admin\Desktop\stock-illustration-7369152-detective-bo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894" y="5085184"/>
            <a:ext cx="1587549" cy="14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500562" y="4857760"/>
            <a:ext cx="3000396" cy="10001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228393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ДОМОВОЙ</a:t>
            </a:r>
            <a:endParaRPr lang="ru-RU" sz="4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8" name="Picture 5" descr="CRCTR1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500438"/>
            <a:ext cx="1376742" cy="2160580"/>
          </a:xfrm>
          <a:prstGeom prst="rect">
            <a:avLst/>
          </a:prstGeom>
          <a:noFill/>
        </p:spPr>
      </p:pic>
      <p:sp>
        <p:nvSpPr>
          <p:cNvPr id="15" name="Улыбающееся лицо 14"/>
          <p:cNvSpPr/>
          <p:nvPr/>
        </p:nvSpPr>
        <p:spPr>
          <a:xfrm>
            <a:off x="4143372" y="2928934"/>
            <a:ext cx="3571900" cy="3643338"/>
          </a:xfrm>
          <a:prstGeom prst="smileyFace">
            <a:avLst/>
          </a:prstGeom>
          <a:solidFill>
            <a:srgbClr val="FADB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58585" y="0"/>
            <a:ext cx="585415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1640" y="214290"/>
            <a:ext cx="7326556" cy="92869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61999F"/>
                </a:solidFill>
                <a:latin typeface="Comic Sans MS" pitchFamily="66" charset="0"/>
              </a:rPr>
              <a:t>Разоблачение</a:t>
            </a:r>
            <a:br>
              <a:rPr lang="ru-RU" b="1" i="1" dirty="0" smtClean="0">
                <a:solidFill>
                  <a:srgbClr val="61999F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(оперативные мероприятия)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736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3600" u="sng" dirty="0">
              <a:solidFill>
                <a:srgbClr val="FF000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14282" y="2071678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800" b="1" i="1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14" name="Picture 2" descr="G:\Никитосик\INET\для журналиста\1280693206_palec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142976" cy="914348"/>
          </a:xfrm>
          <a:prstGeom prst="rect">
            <a:avLst/>
          </a:prstGeom>
          <a:noFill/>
        </p:spPr>
      </p:pic>
      <p:pic>
        <p:nvPicPr>
          <p:cNvPr id="12" name="Picture 13" descr="1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71942"/>
            <a:ext cx="1866900" cy="2590800"/>
          </a:xfrm>
          <a:prstGeom prst="rect">
            <a:avLst/>
          </a:prstGeom>
          <a:noFill/>
        </p:spPr>
      </p:pic>
      <p:sp>
        <p:nvSpPr>
          <p:cNvPr id="19" name="Выноска-облако 18"/>
          <p:cNvSpPr/>
          <p:nvPr/>
        </p:nvSpPr>
        <p:spPr>
          <a:xfrm>
            <a:off x="214282" y="1285860"/>
            <a:ext cx="8929718" cy="20002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Проверка самостоятельной работы 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071670" y="3429000"/>
            <a:ext cx="192882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------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------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------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------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------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------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------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10242" name="Picture 2" descr="C:\Users\Admin\Desktop\stock-illustration-7369152-detective-bo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83350"/>
            <a:ext cx="1445750" cy="12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836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04212" y="285728"/>
            <a:ext cx="6596835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 Операция «Ы» или       следствие ведет 5 класс</a:t>
            </a:r>
            <a:endParaRPr lang="ru-RU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5076" y="1643050"/>
            <a:ext cx="4999866" cy="50006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000" u="sng" dirty="0" smtClean="0"/>
              <a:t>«Зачетное удостоверение»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400" dirty="0" smtClean="0">
                <a:solidFill>
                  <a:srgbClr val="0070C0"/>
                </a:solidFill>
              </a:rPr>
              <a:t>З</a:t>
            </a:r>
            <a:r>
              <a:rPr lang="ru-RU" sz="3400" i="1" dirty="0" smtClean="0">
                <a:solidFill>
                  <a:srgbClr val="0070C0"/>
                </a:solidFill>
              </a:rPr>
              <a:t>адание                               Результат</a:t>
            </a:r>
            <a:endParaRPr lang="ru-RU" sz="3400" dirty="0" smtClean="0">
              <a:solidFill>
                <a:srgbClr val="0070C0"/>
              </a:solidFill>
            </a:endParaRPr>
          </a:p>
          <a:p>
            <a:pPr>
              <a:lnSpc>
                <a:spcPct val="170000"/>
              </a:lnSpc>
              <a:buNone/>
            </a:pPr>
            <a:r>
              <a:rPr lang="ru-RU" sz="3000" i="1" dirty="0" smtClean="0">
                <a:solidFill>
                  <a:srgbClr val="7030A0"/>
                </a:solidFill>
              </a:rPr>
              <a:t>Игра «</a:t>
            </a:r>
            <a:r>
              <a:rPr lang="ru-RU" sz="3000" i="1" dirty="0" err="1" smtClean="0">
                <a:solidFill>
                  <a:srgbClr val="7030A0"/>
                </a:solidFill>
              </a:rPr>
              <a:t>да-нетка</a:t>
            </a:r>
            <a:r>
              <a:rPr lang="ru-RU" sz="3000" i="1" dirty="0" smtClean="0">
                <a:solidFill>
                  <a:srgbClr val="7030A0"/>
                </a:solidFill>
              </a:rPr>
              <a:t>» </a:t>
            </a:r>
          </a:p>
          <a:p>
            <a:pPr>
              <a:lnSpc>
                <a:spcPct val="170000"/>
              </a:lnSpc>
              <a:buNone/>
            </a:pPr>
            <a:r>
              <a:rPr lang="ru-RU" sz="3000" i="1" dirty="0" smtClean="0">
                <a:solidFill>
                  <a:srgbClr val="0070C0"/>
                </a:solidFill>
              </a:rPr>
              <a:t>Эстафета «шифровка» </a:t>
            </a:r>
          </a:p>
          <a:p>
            <a:pPr>
              <a:lnSpc>
                <a:spcPct val="170000"/>
              </a:lnSpc>
              <a:buNone/>
            </a:pPr>
            <a:r>
              <a:rPr lang="ru-RU" sz="3000" i="1" dirty="0" smtClean="0"/>
              <a:t>Найдите НОД</a:t>
            </a:r>
          </a:p>
          <a:p>
            <a:pPr>
              <a:lnSpc>
                <a:spcPct val="170000"/>
              </a:lnSpc>
              <a:buNone/>
            </a:pPr>
            <a:r>
              <a:rPr lang="ru-RU" sz="3000" i="1" dirty="0" smtClean="0">
                <a:solidFill>
                  <a:srgbClr val="7030A0"/>
                </a:solidFill>
              </a:rPr>
              <a:t>Решение уравнений</a:t>
            </a:r>
          </a:p>
          <a:p>
            <a:pPr>
              <a:lnSpc>
                <a:spcPct val="120000"/>
              </a:lnSpc>
              <a:buNone/>
            </a:pPr>
            <a:r>
              <a:rPr lang="ru-RU" sz="3000" i="1" dirty="0" smtClean="0"/>
              <a:t>Самостоятельная </a:t>
            </a:r>
          </a:p>
          <a:p>
            <a:pPr>
              <a:lnSpc>
                <a:spcPct val="120000"/>
              </a:lnSpc>
              <a:buNone/>
            </a:pPr>
            <a:r>
              <a:rPr lang="ru-RU" sz="3000" i="1" dirty="0" smtClean="0"/>
              <a:t>работа</a:t>
            </a:r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429256" y="1600201"/>
            <a:ext cx="3257544" cy="37576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i="1" u="sng" dirty="0" smtClean="0"/>
          </a:p>
          <a:p>
            <a:pPr>
              <a:buNone/>
            </a:pPr>
            <a:r>
              <a:rPr lang="ru-RU" b="0" i="1" dirty="0" err="1" smtClean="0"/>
              <a:t>_____</a:t>
            </a:r>
            <a:r>
              <a:rPr lang="ru-RU" b="0" i="1" u="sng" dirty="0" err="1" smtClean="0"/>
              <a:t>фамилия</a:t>
            </a:r>
            <a:r>
              <a:rPr lang="ru-RU" b="0" i="1" dirty="0" err="1" smtClean="0"/>
              <a:t>___________</a:t>
            </a:r>
            <a:endParaRPr lang="ru-RU" b="0" i="1" dirty="0" smtClean="0"/>
          </a:p>
          <a:p>
            <a:pPr>
              <a:buNone/>
            </a:pPr>
            <a:endParaRPr lang="ru-RU" i="1" u="sng" dirty="0" smtClean="0"/>
          </a:p>
          <a:p>
            <a:pPr>
              <a:buNone/>
            </a:pPr>
            <a:r>
              <a:rPr lang="ru-RU" i="1" u="sng" dirty="0" err="1" smtClean="0"/>
              <a:t>______</a:t>
            </a:r>
            <a:r>
              <a:rPr lang="ru-RU" b="0" i="1" u="sng" dirty="0" err="1" smtClean="0"/>
              <a:t>имя</a:t>
            </a:r>
            <a:r>
              <a:rPr lang="ru-RU" i="1" u="sng" dirty="0" err="1" smtClean="0"/>
              <a:t>______</a:t>
            </a:r>
            <a:endParaRPr lang="ru-RU" i="1" u="sng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«+» - </a:t>
            </a:r>
            <a:r>
              <a:rPr lang="ru-RU" i="1" dirty="0" smtClean="0"/>
              <a:t>выполнил все задание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«-» - </a:t>
            </a:r>
            <a:r>
              <a:rPr lang="ru-RU" i="1" dirty="0" smtClean="0"/>
              <a:t>пока не получается выполнить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«±» - </a:t>
            </a:r>
            <a:r>
              <a:rPr lang="ru-RU" i="1" dirty="0" smtClean="0"/>
              <a:t>выполнил задание частично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Picture 5" descr="KNIGH0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4000504"/>
            <a:ext cx="1790931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14282" y="2714620"/>
            <a:ext cx="50006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14282" y="3286124"/>
            <a:ext cx="50006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357554" y="3500438"/>
            <a:ext cx="37147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14282" y="4357694"/>
            <a:ext cx="50006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14282" y="5643578"/>
            <a:ext cx="50006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-1785982" y="3643314"/>
            <a:ext cx="40005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14282" y="3857628"/>
            <a:ext cx="50006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215472" y="3642520"/>
            <a:ext cx="40005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1608117" y="3963991"/>
            <a:ext cx="335679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14282" y="1643050"/>
            <a:ext cx="50006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14282" y="2285992"/>
            <a:ext cx="50006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6894529" y="3321049"/>
            <a:ext cx="335758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214942" y="1643050"/>
            <a:ext cx="335758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214942" y="5643578"/>
            <a:ext cx="335758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14282" y="4857760"/>
            <a:ext cx="50006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13" descr="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04213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8585" y="0"/>
            <a:ext cx="585415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51868" y="214290"/>
            <a:ext cx="6064548" cy="92869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61999F"/>
                </a:solidFill>
                <a:latin typeface="Comic Sans MS" pitchFamily="66" charset="0"/>
              </a:rPr>
              <a:t>Задание от Домового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736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3600" u="sng" dirty="0">
              <a:solidFill>
                <a:srgbClr val="FF000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14282" y="2071678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800" b="1" i="1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14" name="Picture 2" descr="G:\Никитосик\INET\для журналиста\1280693206_pale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42976" cy="914348"/>
          </a:xfrm>
          <a:prstGeom prst="rect">
            <a:avLst/>
          </a:prstGeom>
          <a:noFill/>
        </p:spPr>
      </p:pic>
      <p:pic>
        <p:nvPicPr>
          <p:cNvPr id="12" name="Picture 13" descr="14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57628"/>
            <a:ext cx="2021332" cy="2805114"/>
          </a:xfrm>
          <a:prstGeom prst="rect">
            <a:avLst/>
          </a:prstGeom>
          <a:noFill/>
        </p:spPr>
      </p:pic>
      <p:sp>
        <p:nvSpPr>
          <p:cNvPr id="19" name="Выноска-облако 18"/>
          <p:cNvSpPr/>
          <p:nvPr/>
        </p:nvSpPr>
        <p:spPr>
          <a:xfrm rot="21087060">
            <a:off x="618011" y="1354551"/>
            <a:ext cx="6880658" cy="2538660"/>
          </a:xfrm>
          <a:prstGeom prst="cloudCallout">
            <a:avLst>
              <a:gd name="adj1" fmla="val 42396"/>
              <a:gd name="adj2" fmla="val 131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П.12, стр.89 - 90; 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273 ( г,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),  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274.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4" descr="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5715016"/>
            <a:ext cx="608827" cy="857256"/>
          </a:xfrm>
          <a:prstGeom prst="rect">
            <a:avLst/>
          </a:prstGeom>
          <a:noFill/>
        </p:spPr>
      </p:pic>
      <p:pic>
        <p:nvPicPr>
          <p:cNvPr id="22" name="Picture 10" descr="d00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24328" y="4437112"/>
            <a:ext cx="1671177" cy="198378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64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8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80"/>
                            </p:stCondLst>
                            <p:childTnLst>
                              <p:par>
                                <p:cTn id="6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uiExpand="1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4969" y="0"/>
            <a:ext cx="158903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1640" y="214290"/>
            <a:ext cx="6383632" cy="92869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Благодарю за сотрудничество на уроке.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14282" y="2071678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800" b="1" i="1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14" name="Picture 2" descr="G:\Никитосик\INET\для журналиста\1280693206_palec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142976" cy="914348"/>
          </a:xfrm>
          <a:prstGeom prst="rect">
            <a:avLst/>
          </a:prstGeom>
          <a:noFill/>
        </p:spPr>
      </p:pic>
      <p:sp>
        <p:nvSpPr>
          <p:cNvPr id="19" name="Выноска-облако 18"/>
          <p:cNvSpPr/>
          <p:nvPr/>
        </p:nvSpPr>
        <p:spPr>
          <a:xfrm rot="21087060">
            <a:off x="1365391" y="1813252"/>
            <a:ext cx="7236818" cy="3167151"/>
          </a:xfrm>
          <a:prstGeom prst="cloudCallout">
            <a:avLst>
              <a:gd name="adj1" fmla="val 27491"/>
              <a:gd name="adj2" fmla="val 79087"/>
            </a:avLst>
          </a:prstGeom>
          <a:solidFill>
            <a:srgbClr val="6199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новых встреч на уроках математики!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40170" y="0"/>
            <a:ext cx="7392270" cy="164305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Comic Sans MS" pitchFamily="66" charset="0"/>
              </a:rPr>
              <a:t>Игра «да-</a:t>
            </a:r>
            <a:r>
              <a:rPr lang="ru-RU" i="1" dirty="0" err="1" smtClean="0">
                <a:solidFill>
                  <a:srgbClr val="7030A0"/>
                </a:solidFill>
                <a:latin typeface="Comic Sans MS" pitchFamily="66" charset="0"/>
              </a:rPr>
              <a:t>нетка</a:t>
            </a:r>
            <a:r>
              <a:rPr lang="ru-RU" i="1" dirty="0" smtClean="0">
                <a:solidFill>
                  <a:srgbClr val="7030A0"/>
                </a:solidFill>
                <a:latin typeface="Comic Sans MS" pitchFamily="66" charset="0"/>
              </a:rPr>
              <a:t>»</a:t>
            </a:r>
            <a:br>
              <a:rPr lang="ru-RU" i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i="1" dirty="0" smtClean="0">
                <a:solidFill>
                  <a:srgbClr val="7030A0"/>
                </a:solidFill>
                <a:latin typeface="Comic Sans MS" pitchFamily="66" charset="0"/>
              </a:rPr>
              <a:t> </a:t>
            </a:r>
            <a:r>
              <a:rPr lang="ru-RU" i="1" dirty="0" smtClean="0">
                <a:solidFill>
                  <a:srgbClr val="FF0000"/>
                </a:solidFill>
              </a:rPr>
              <a:t>ДА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dirty="0" smtClean="0"/>
              <a:t> « </a:t>
            </a:r>
            <a:r>
              <a:rPr lang="ru-RU" b="1" dirty="0" smtClean="0"/>
              <a:t>+ »</a:t>
            </a:r>
            <a:r>
              <a:rPr lang="ru-RU" dirty="0" smtClean="0"/>
              <a:t>;             </a:t>
            </a:r>
            <a:r>
              <a:rPr lang="ru-RU" i="1" dirty="0" smtClean="0">
                <a:solidFill>
                  <a:srgbClr val="FF0000"/>
                </a:solidFill>
              </a:rPr>
              <a:t>НЕТ - </a:t>
            </a:r>
            <a:r>
              <a:rPr lang="ru-RU" dirty="0" smtClean="0"/>
              <a:t>« ─ 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00100" y="1844824"/>
            <a:ext cx="7443782" cy="4084506"/>
          </a:xfrm>
        </p:spPr>
        <p:txBody>
          <a:bodyPr>
            <a:normAutofit fontScale="85000" lnSpcReduction="20000"/>
          </a:bodyPr>
          <a:lstStyle/>
          <a:p>
            <a:pPr>
              <a:buBlip>
                <a:blip r:embed="rId3"/>
              </a:buBlip>
            </a:pPr>
            <a:r>
              <a:rPr lang="ru-RU" dirty="0" smtClean="0"/>
              <a:t> </a:t>
            </a:r>
            <a:r>
              <a:rPr lang="ru-RU" i="1" dirty="0" smtClean="0">
                <a:solidFill>
                  <a:srgbClr val="002060"/>
                </a:solidFill>
              </a:rPr>
              <a:t>– 15 делитель 5, </a:t>
            </a:r>
          </a:p>
          <a:p>
            <a:pPr>
              <a:buBlip>
                <a:blip r:embed="rId3"/>
              </a:buBlip>
            </a:pPr>
            <a:r>
              <a:rPr lang="ru-RU" i="1" dirty="0" smtClean="0">
                <a:solidFill>
                  <a:srgbClr val="002060"/>
                </a:solidFill>
              </a:rPr>
              <a:t>–  2  делитель 18, </a:t>
            </a:r>
          </a:p>
          <a:p>
            <a:pPr>
              <a:buBlip>
                <a:blip r:embed="rId3"/>
              </a:buBlip>
            </a:pPr>
            <a:r>
              <a:rPr lang="ru-RU" i="1" dirty="0" smtClean="0">
                <a:solidFill>
                  <a:srgbClr val="002060"/>
                </a:solidFill>
              </a:rPr>
              <a:t> – 1 делитель любого числа, </a:t>
            </a:r>
          </a:p>
          <a:p>
            <a:pPr>
              <a:buBlip>
                <a:blip r:embed="rId3"/>
              </a:buBlip>
            </a:pPr>
            <a:r>
              <a:rPr lang="ru-RU" i="1" dirty="0" smtClean="0">
                <a:solidFill>
                  <a:srgbClr val="002060"/>
                </a:solidFill>
              </a:rPr>
              <a:t> – 0 делится на 21, </a:t>
            </a:r>
          </a:p>
          <a:p>
            <a:pPr>
              <a:buBlip>
                <a:blip r:embed="rId3"/>
              </a:buBlip>
            </a:pPr>
            <a:r>
              <a:rPr lang="ru-RU" i="1" dirty="0" smtClean="0">
                <a:solidFill>
                  <a:srgbClr val="002060"/>
                </a:solidFill>
              </a:rPr>
              <a:t> – 14 кратное 7, </a:t>
            </a:r>
          </a:p>
          <a:p>
            <a:pPr>
              <a:buBlip>
                <a:blip r:embed="rId3"/>
              </a:buBlip>
            </a:pPr>
            <a:r>
              <a:rPr lang="ru-RU" i="1" dirty="0" smtClean="0">
                <a:solidFill>
                  <a:srgbClr val="002060"/>
                </a:solidFill>
              </a:rPr>
              <a:t> – 8 кратное 32, </a:t>
            </a:r>
          </a:p>
          <a:p>
            <a:pPr>
              <a:buBlip>
                <a:blip r:embed="rId3"/>
              </a:buBlip>
            </a:pPr>
            <a:r>
              <a:rPr lang="ru-RU" i="1" dirty="0" smtClean="0">
                <a:solidFill>
                  <a:srgbClr val="002060"/>
                </a:solidFill>
              </a:rPr>
              <a:t> – 70 делится на 14, </a:t>
            </a:r>
          </a:p>
          <a:p>
            <a:pPr>
              <a:buBlip>
                <a:blip r:embed="rId3"/>
              </a:buBlip>
            </a:pPr>
            <a:r>
              <a:rPr lang="ru-RU" i="1" dirty="0" smtClean="0">
                <a:solidFill>
                  <a:srgbClr val="002060"/>
                </a:solidFill>
              </a:rPr>
              <a:t> – 2 кратное 24, </a:t>
            </a:r>
          </a:p>
          <a:p>
            <a:pPr>
              <a:buBlip>
                <a:blip r:embed="rId3"/>
              </a:buBlip>
            </a:pPr>
            <a:r>
              <a:rPr lang="ru-RU" i="1" dirty="0" smtClean="0">
                <a:solidFill>
                  <a:srgbClr val="002060"/>
                </a:solidFill>
              </a:rPr>
              <a:t> – любое число кратно самому себе,  </a:t>
            </a:r>
          </a:p>
          <a:p>
            <a:pPr>
              <a:buBlip>
                <a:blip r:embed="rId3"/>
              </a:buBlip>
            </a:pPr>
            <a:r>
              <a:rPr lang="ru-RU" i="1" dirty="0" smtClean="0">
                <a:solidFill>
                  <a:srgbClr val="002060"/>
                </a:solidFill>
              </a:rPr>
              <a:t> – </a:t>
            </a:r>
            <a:r>
              <a:rPr lang="ru-RU" i="1" dirty="0">
                <a:solidFill>
                  <a:srgbClr val="002060"/>
                </a:solidFill>
              </a:rPr>
              <a:t>2</a:t>
            </a:r>
            <a:r>
              <a:rPr lang="ru-RU" i="1" dirty="0" smtClean="0">
                <a:solidFill>
                  <a:srgbClr val="002060"/>
                </a:solidFill>
              </a:rPr>
              <a:t>34000 делитель 1000, </a:t>
            </a:r>
          </a:p>
        </p:txBody>
      </p:sp>
      <p:pic>
        <p:nvPicPr>
          <p:cNvPr id="8" name="Picture 5" descr="KNIGH0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1953" y="4786322"/>
            <a:ext cx="1052047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00100" y="5857892"/>
            <a:ext cx="1508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Ответ:</a:t>
            </a: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5857892"/>
            <a:ext cx="4143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 </a:t>
            </a:r>
            <a:r>
              <a:rPr lang="ru-RU" sz="3200" dirty="0" smtClean="0"/>
              <a:t>─ +</a:t>
            </a:r>
            <a:r>
              <a:rPr lang="ru-RU" sz="3200" i="1" dirty="0" smtClean="0"/>
              <a:t> </a:t>
            </a:r>
            <a:r>
              <a:rPr lang="ru-RU" sz="3200" dirty="0"/>
              <a:t>+</a:t>
            </a:r>
            <a:r>
              <a:rPr lang="ru-RU" sz="3200" i="1" dirty="0" smtClean="0"/>
              <a:t> </a:t>
            </a:r>
            <a:r>
              <a:rPr lang="ru-RU" sz="3200" dirty="0"/>
              <a:t>+</a:t>
            </a:r>
            <a:r>
              <a:rPr lang="ru-RU" sz="3200" i="1" dirty="0" smtClean="0"/>
              <a:t> </a:t>
            </a:r>
            <a:r>
              <a:rPr lang="ru-RU" sz="3200" dirty="0"/>
              <a:t>+</a:t>
            </a:r>
            <a:r>
              <a:rPr lang="ru-RU" sz="3200" i="1" dirty="0" smtClean="0"/>
              <a:t> </a:t>
            </a:r>
            <a:r>
              <a:rPr lang="ru-RU" sz="3200" dirty="0" smtClean="0"/>
              <a:t> ─</a:t>
            </a:r>
            <a:r>
              <a:rPr lang="ru-RU" sz="3200" i="1" dirty="0" smtClean="0"/>
              <a:t> </a:t>
            </a:r>
            <a:r>
              <a:rPr lang="ru-RU" sz="3200" dirty="0"/>
              <a:t>+</a:t>
            </a:r>
            <a:r>
              <a:rPr lang="ru-RU" sz="3200" i="1" dirty="0" smtClean="0"/>
              <a:t> </a:t>
            </a:r>
            <a:r>
              <a:rPr lang="ru-RU" sz="3200" dirty="0" smtClean="0"/>
              <a:t>─</a:t>
            </a:r>
            <a:r>
              <a:rPr lang="ru-RU" sz="3200" i="1" dirty="0" smtClean="0"/>
              <a:t> </a:t>
            </a:r>
            <a:r>
              <a:rPr lang="ru-RU" sz="3200" dirty="0"/>
              <a:t>+</a:t>
            </a:r>
            <a:r>
              <a:rPr lang="ru-RU" sz="3200" i="1" dirty="0" smtClean="0"/>
              <a:t> </a:t>
            </a:r>
            <a:r>
              <a:rPr lang="ru-RU" sz="3200" dirty="0" smtClean="0"/>
              <a:t> ─</a:t>
            </a:r>
            <a:r>
              <a:rPr lang="ru-RU" sz="3200" i="1" dirty="0" smtClean="0"/>
              <a:t> </a:t>
            </a:r>
            <a:endParaRPr lang="ru-RU" sz="3200" dirty="0"/>
          </a:p>
        </p:txBody>
      </p:sp>
      <p:pic>
        <p:nvPicPr>
          <p:cNvPr id="11" name="Picture 21" descr="3c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140170" cy="114776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7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  <a:latin typeface="Comic Sans MS" pitchFamily="66" charset="0"/>
              </a:rPr>
              <a:t>Игра «</a:t>
            </a:r>
            <a:r>
              <a:rPr lang="ru-RU" i="1" dirty="0" err="1" smtClean="0">
                <a:solidFill>
                  <a:srgbClr val="7030A0"/>
                </a:solidFill>
                <a:latin typeface="Comic Sans MS" pitchFamily="66" charset="0"/>
              </a:rPr>
              <a:t>да-нетка</a:t>
            </a:r>
            <a:r>
              <a:rPr lang="ru-RU" i="1" dirty="0" smtClean="0">
                <a:solidFill>
                  <a:srgbClr val="7030A0"/>
                </a:solidFill>
                <a:latin typeface="Comic Sans MS" pitchFamily="66" charset="0"/>
              </a:rPr>
              <a:t>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142983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u="sng" dirty="0" smtClean="0">
                <a:solidFill>
                  <a:srgbClr val="FF0000"/>
                </a:solidFill>
                <a:latin typeface="Comic Sans MS" pitchFamily="66" charset="0"/>
              </a:rPr>
              <a:t>Оцени себя сам</a:t>
            </a:r>
            <a:endParaRPr lang="ru-RU" sz="3600" u="sng" dirty="0">
              <a:solidFill>
                <a:srgbClr val="FF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115616" y="2071678"/>
            <a:ext cx="781410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Зачетное удостоверение</a:t>
            </a: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поставь себе: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если ты ни разу не ошибся;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±</a:t>
            </a: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если ошибся менее 5 раз;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если ошибся более 5 раз.</a:t>
            </a:r>
            <a:endParaRPr kumimoji="0" lang="ru-RU" sz="4000" b="1" i="1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1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8585" y="0"/>
            <a:ext cx="585415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(447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0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G:\Никитосик\INET\для журналиста\1280693206_palec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064" y="1174817"/>
            <a:ext cx="2304256" cy="785818"/>
          </a:xfrm>
          <a:prstGeom prst="rect">
            <a:avLst/>
          </a:prstGeom>
          <a:noFill/>
        </p:spPr>
      </p:pic>
      <p:pic>
        <p:nvPicPr>
          <p:cNvPr id="3074" name="Picture 2" descr="C:\Users\Admin\Desktop\stock-illustration-7369152-detective-bo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57192"/>
            <a:ext cx="1520427" cy="134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8585" y="0"/>
            <a:ext cx="585415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428750" y="285728"/>
            <a:ext cx="7031682" cy="114300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61999F"/>
                </a:solidFill>
                <a:latin typeface="Comic Sans MS" pitchFamily="66" charset="0"/>
              </a:rPr>
              <a:t>Расследование начинается…</a:t>
            </a:r>
            <a:endParaRPr lang="ru-RU" sz="4800" b="1" i="1" dirty="0">
              <a:solidFill>
                <a:srgbClr val="61999F"/>
              </a:solidFill>
              <a:latin typeface="Comic Sans MS" pitchFamily="66" charset="0"/>
            </a:endParaRPr>
          </a:p>
        </p:txBody>
      </p:sp>
      <p:pic>
        <p:nvPicPr>
          <p:cNvPr id="15" name="Picture 20" descr="CRCTR30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7524328" y="3889074"/>
            <a:ext cx="1390822" cy="267338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115616" y="2890386"/>
            <a:ext cx="640871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будешь на шаг ближе к цели, если сможешь правильно расшифровать эту цифровую цепочку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…»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3600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</a:t>
            </a:r>
            <a:endParaRPr kumimoji="0" lang="ru-RU" sz="3600" b="1" i="1" u="none" strike="noStrike" cap="none" normalizeH="0" dirty="0" smtClean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Доброжелатель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</a:p>
        </p:txBody>
      </p:sp>
      <p:pic>
        <p:nvPicPr>
          <p:cNvPr id="16" name="Picture 14" descr="6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28750" cy="16954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8585" y="0"/>
            <a:ext cx="585415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(447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solidFill>
                  <a:srgbClr val="7030A0"/>
                </a:solidFill>
                <a:latin typeface="Comic Sans MS" pitchFamily="66" charset="0"/>
              </a:rPr>
              <a:t>Эстафета «шифровка»</a:t>
            </a:r>
            <a:endParaRPr lang="ru-RU" dirty="0"/>
          </a:p>
        </p:txBody>
      </p:sp>
      <p:sp>
        <p:nvSpPr>
          <p:cNvPr id="27665" name="AutoShape 17"/>
          <p:cNvSpPr>
            <a:spLocks noChangeArrowheads="1"/>
          </p:cNvSpPr>
          <p:nvPr/>
        </p:nvSpPr>
        <p:spPr bwMode="auto">
          <a:xfrm>
            <a:off x="214282" y="1214422"/>
            <a:ext cx="857224" cy="857256"/>
          </a:xfrm>
          <a:prstGeom prst="flowChartConnector">
            <a:avLst/>
          </a:prstGeom>
          <a:ln w="38100">
            <a:solidFill>
              <a:srgbClr val="3022E6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13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27664" name="AutoShape 16"/>
          <p:cNvSpPr>
            <a:spLocks noChangeArrowheads="1"/>
          </p:cNvSpPr>
          <p:nvPr/>
        </p:nvSpPr>
        <p:spPr bwMode="auto">
          <a:xfrm>
            <a:off x="5786446" y="1285860"/>
            <a:ext cx="857256" cy="833440"/>
          </a:xfrm>
          <a:prstGeom prst="flowChartConnector">
            <a:avLst/>
          </a:prstGeom>
          <a:ln w="38100">
            <a:solidFill>
              <a:srgbClr val="3022E6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27663" name="AutoShape 15"/>
          <p:cNvSpPr>
            <a:spLocks noChangeArrowheads="1"/>
          </p:cNvSpPr>
          <p:nvPr/>
        </p:nvSpPr>
        <p:spPr bwMode="auto">
          <a:xfrm>
            <a:off x="4429124" y="1285860"/>
            <a:ext cx="857256" cy="857256"/>
          </a:xfrm>
          <a:prstGeom prst="flowChartConnector">
            <a:avLst/>
          </a:prstGeom>
          <a:ln w="38100">
            <a:solidFill>
              <a:srgbClr val="3022E6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42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>
            <a:off x="3086087" y="1318218"/>
            <a:ext cx="857256" cy="857256"/>
          </a:xfrm>
          <a:prstGeom prst="flowChartConnector">
            <a:avLst/>
          </a:prstGeom>
          <a:ln w="38100">
            <a:solidFill>
              <a:srgbClr val="3022E6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1871642" y="1294261"/>
            <a:ext cx="857256" cy="857256"/>
          </a:xfrm>
          <a:prstGeom prst="flowChartConnector">
            <a:avLst/>
          </a:prstGeom>
          <a:ln w="38100">
            <a:solidFill>
              <a:srgbClr val="3022E6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26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27659" name="AutoShape 11"/>
          <p:cNvSpPr>
            <a:spLocks noChangeShapeType="1"/>
          </p:cNvSpPr>
          <p:nvPr/>
        </p:nvSpPr>
        <p:spPr bwMode="auto">
          <a:xfrm>
            <a:off x="857224" y="2000240"/>
            <a:ext cx="3929090" cy="164307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AutoShape 10"/>
          <p:cNvSpPr>
            <a:spLocks noChangeShapeType="1"/>
          </p:cNvSpPr>
          <p:nvPr/>
        </p:nvSpPr>
        <p:spPr bwMode="auto">
          <a:xfrm flipH="1">
            <a:off x="4786313" y="2143116"/>
            <a:ext cx="2714644" cy="150019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7" name="AutoShape 9"/>
          <p:cNvSpPr>
            <a:spLocks noChangeShapeType="1"/>
          </p:cNvSpPr>
          <p:nvPr/>
        </p:nvSpPr>
        <p:spPr bwMode="auto">
          <a:xfrm flipH="1">
            <a:off x="3857620" y="2071678"/>
            <a:ext cx="2143140" cy="121444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/>
          <p:cNvSpPr>
            <a:spLocks noChangeShapeType="1"/>
          </p:cNvSpPr>
          <p:nvPr/>
        </p:nvSpPr>
        <p:spPr bwMode="auto">
          <a:xfrm flipH="1">
            <a:off x="3071800" y="2071678"/>
            <a:ext cx="1571637" cy="8572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5" name="AutoShape 7"/>
          <p:cNvSpPr>
            <a:spLocks noChangeShapeType="1"/>
          </p:cNvSpPr>
          <p:nvPr/>
        </p:nvSpPr>
        <p:spPr bwMode="auto">
          <a:xfrm flipH="1">
            <a:off x="2428860" y="2071678"/>
            <a:ext cx="928694" cy="57150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/>
          <p:cNvSpPr>
            <a:spLocks noChangeShapeType="1"/>
          </p:cNvSpPr>
          <p:nvPr/>
        </p:nvSpPr>
        <p:spPr bwMode="auto">
          <a:xfrm flipH="1">
            <a:off x="1500166" y="2071678"/>
            <a:ext cx="371476" cy="21431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1214414" y="2357430"/>
            <a:ext cx="528639" cy="5715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2143108" y="2714620"/>
            <a:ext cx="476251" cy="5000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3013859" y="3137705"/>
            <a:ext cx="473076" cy="5000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3643306" y="2000240"/>
            <a:ext cx="35719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214282" y="3571876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214414" y="1785926"/>
            <a:ext cx="5501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endParaRPr lang="ru-RU" sz="3600" dirty="0"/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2214546" y="1643050"/>
            <a:ext cx="4286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2928926" y="1428736"/>
            <a:ext cx="64294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-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314324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=</a:t>
            </a:r>
            <a:endParaRPr lang="ru-RU" sz="32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143768" y="1142984"/>
            <a:ext cx="100013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94" name="AutoShape 46"/>
          <p:cNvSpPr>
            <a:spLocks noChangeArrowheads="1"/>
          </p:cNvSpPr>
          <p:nvPr/>
        </p:nvSpPr>
        <p:spPr bwMode="auto">
          <a:xfrm>
            <a:off x="357158" y="3929066"/>
            <a:ext cx="857256" cy="857256"/>
          </a:xfrm>
          <a:prstGeom prst="flowChartConnector">
            <a:avLst/>
          </a:prstGeom>
          <a:ln w="38100">
            <a:solidFill>
              <a:srgbClr val="4141C7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11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27689" name="AutoShape 41"/>
          <p:cNvSpPr>
            <a:spLocks noChangeArrowheads="1"/>
          </p:cNvSpPr>
          <p:nvPr/>
        </p:nvSpPr>
        <p:spPr bwMode="auto">
          <a:xfrm>
            <a:off x="5572132" y="4000504"/>
            <a:ext cx="857256" cy="857256"/>
          </a:xfrm>
          <a:prstGeom prst="flowChartConnector">
            <a:avLst/>
          </a:prstGeom>
          <a:ln w="38100">
            <a:solidFill>
              <a:srgbClr val="4141C7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27693" name="AutoShape 45"/>
          <p:cNvSpPr>
            <a:spLocks noChangeArrowheads="1"/>
          </p:cNvSpPr>
          <p:nvPr/>
        </p:nvSpPr>
        <p:spPr bwMode="auto">
          <a:xfrm>
            <a:off x="4286248" y="4000504"/>
            <a:ext cx="857256" cy="857256"/>
          </a:xfrm>
          <a:prstGeom prst="flowChartConnector">
            <a:avLst/>
          </a:prstGeom>
          <a:ln w="38100">
            <a:solidFill>
              <a:srgbClr val="3022E6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16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27690" name="AutoShape 42"/>
          <p:cNvSpPr>
            <a:spLocks noChangeArrowheads="1"/>
          </p:cNvSpPr>
          <p:nvPr/>
        </p:nvSpPr>
        <p:spPr bwMode="auto">
          <a:xfrm>
            <a:off x="2928926" y="3929066"/>
            <a:ext cx="857256" cy="857256"/>
          </a:xfrm>
          <a:prstGeom prst="flowChartConnector">
            <a:avLst/>
          </a:prstGeom>
          <a:ln w="38100">
            <a:solidFill>
              <a:srgbClr val="4141C7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27692" name="AutoShape 44"/>
          <p:cNvSpPr>
            <a:spLocks noChangeArrowheads="1"/>
          </p:cNvSpPr>
          <p:nvPr/>
        </p:nvSpPr>
        <p:spPr bwMode="auto">
          <a:xfrm>
            <a:off x="1643042" y="3929066"/>
            <a:ext cx="857256" cy="857256"/>
          </a:xfrm>
          <a:prstGeom prst="flowChartConnector">
            <a:avLst/>
          </a:prstGeom>
          <a:ln w="38100">
            <a:solidFill>
              <a:srgbClr val="3022E6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15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27683" name="AutoShape 35"/>
          <p:cNvSpPr>
            <a:spLocks noChangeShapeType="1"/>
          </p:cNvSpPr>
          <p:nvPr/>
        </p:nvSpPr>
        <p:spPr bwMode="auto">
          <a:xfrm>
            <a:off x="857224" y="4786322"/>
            <a:ext cx="3714776" cy="150019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84" name="AutoShape 36"/>
          <p:cNvSpPr>
            <a:spLocks noChangeShapeType="1"/>
          </p:cNvSpPr>
          <p:nvPr/>
        </p:nvSpPr>
        <p:spPr bwMode="auto">
          <a:xfrm flipV="1">
            <a:off x="4572000" y="4786322"/>
            <a:ext cx="2786082" cy="150019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88" name="AutoShape 40"/>
          <p:cNvSpPr>
            <a:spLocks noChangeShapeType="1"/>
          </p:cNvSpPr>
          <p:nvPr/>
        </p:nvSpPr>
        <p:spPr bwMode="auto">
          <a:xfrm flipH="1">
            <a:off x="1643042" y="4786322"/>
            <a:ext cx="428628" cy="28575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85" name="AutoShape 37"/>
          <p:cNvSpPr>
            <a:spLocks noChangeShapeType="1"/>
          </p:cNvSpPr>
          <p:nvPr/>
        </p:nvSpPr>
        <p:spPr bwMode="auto">
          <a:xfrm flipH="1">
            <a:off x="3857620" y="4857760"/>
            <a:ext cx="2071702" cy="114300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86" name="AutoShape 38"/>
          <p:cNvSpPr>
            <a:spLocks noChangeShapeType="1"/>
          </p:cNvSpPr>
          <p:nvPr/>
        </p:nvSpPr>
        <p:spPr bwMode="auto">
          <a:xfrm flipH="1">
            <a:off x="3143238" y="4857760"/>
            <a:ext cx="1571637" cy="8572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87" name="AutoShape 39"/>
          <p:cNvSpPr>
            <a:spLocks noChangeShapeType="1"/>
          </p:cNvSpPr>
          <p:nvPr/>
        </p:nvSpPr>
        <p:spPr bwMode="auto">
          <a:xfrm flipH="1">
            <a:off x="2357422" y="4786322"/>
            <a:ext cx="1000132" cy="57150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82" name="AutoShape 34"/>
          <p:cNvSpPr>
            <a:spLocks noChangeArrowheads="1"/>
          </p:cNvSpPr>
          <p:nvPr/>
        </p:nvSpPr>
        <p:spPr bwMode="auto">
          <a:xfrm>
            <a:off x="1393009" y="5232301"/>
            <a:ext cx="585789" cy="5715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7681" name="AutoShape 33"/>
          <p:cNvSpPr>
            <a:spLocks noChangeArrowheads="1"/>
          </p:cNvSpPr>
          <p:nvPr/>
        </p:nvSpPr>
        <p:spPr bwMode="auto">
          <a:xfrm>
            <a:off x="2089907" y="5572140"/>
            <a:ext cx="566739" cy="5715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7680" name="AutoShape 32"/>
          <p:cNvSpPr>
            <a:spLocks noChangeArrowheads="1"/>
          </p:cNvSpPr>
          <p:nvPr/>
        </p:nvSpPr>
        <p:spPr bwMode="auto">
          <a:xfrm>
            <a:off x="3000364" y="5857892"/>
            <a:ext cx="514351" cy="5715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7695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702" name="Rectangle 54"/>
          <p:cNvSpPr>
            <a:spLocks noChangeArrowheads="1"/>
          </p:cNvSpPr>
          <p:nvPr/>
        </p:nvSpPr>
        <p:spPr bwMode="auto">
          <a:xfrm>
            <a:off x="0" y="4286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703" name="Rectangle 55"/>
          <p:cNvSpPr>
            <a:spLocks noChangeArrowheads="1"/>
          </p:cNvSpPr>
          <p:nvPr/>
        </p:nvSpPr>
        <p:spPr bwMode="auto">
          <a:xfrm>
            <a:off x="1357290" y="4000504"/>
            <a:ext cx="4286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+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704" name="Rectangle 56"/>
          <p:cNvSpPr>
            <a:spLocks noChangeArrowheads="1"/>
          </p:cNvSpPr>
          <p:nvPr/>
        </p:nvSpPr>
        <p:spPr bwMode="auto">
          <a:xfrm>
            <a:off x="2143108" y="4853240"/>
            <a:ext cx="4286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705" name="Rectangle 57"/>
          <p:cNvSpPr>
            <a:spLocks noChangeArrowheads="1"/>
          </p:cNvSpPr>
          <p:nvPr/>
        </p:nvSpPr>
        <p:spPr bwMode="auto">
          <a:xfrm>
            <a:off x="3000364" y="4000504"/>
            <a:ext cx="35719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-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707" name="Rectangle 59"/>
          <p:cNvSpPr>
            <a:spLocks noChangeArrowheads="1"/>
          </p:cNvSpPr>
          <p:nvPr/>
        </p:nvSpPr>
        <p:spPr bwMode="auto">
          <a:xfrm>
            <a:off x="4286248" y="3995678"/>
            <a:ext cx="28575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786578" y="3786190"/>
            <a:ext cx="100013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Rectangle 28"/>
          <p:cNvSpPr>
            <a:spLocks noChangeArrowheads="1"/>
          </p:cNvSpPr>
          <p:nvPr/>
        </p:nvSpPr>
        <p:spPr bwMode="auto">
          <a:xfrm>
            <a:off x="3643306" y="4786322"/>
            <a:ext cx="35719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215205" y="980728"/>
            <a:ext cx="1343379" cy="123382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858016" y="3490839"/>
            <a:ext cx="1386392" cy="136692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Admin\Desktop\stock-illustration-7369152-detective-bo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460" y="5419504"/>
            <a:ext cx="1432500" cy="126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allAtOnce" animBg="1"/>
      <p:bldP spid="62" grpId="0" uiExpand="1" build="allAtOnce" animBg="1"/>
      <p:bldP spid="65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8585" y="0"/>
            <a:ext cx="585415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(447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0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  <a:latin typeface="Comic Sans MS" pitchFamily="66" charset="0"/>
              </a:rPr>
              <a:t>«Шифровка»</a:t>
            </a:r>
            <a:endParaRPr lang="ru-RU" dirty="0"/>
          </a:p>
        </p:txBody>
      </p:sp>
      <p:sp>
        <p:nvSpPr>
          <p:cNvPr id="25" name="Содержимое 24"/>
          <p:cNvSpPr>
            <a:spLocks noGrp="1"/>
          </p:cNvSpPr>
          <p:nvPr>
            <p:ph sz="half" idx="1"/>
          </p:nvPr>
        </p:nvSpPr>
        <p:spPr>
          <a:xfrm>
            <a:off x="0" y="1000109"/>
            <a:ext cx="3000364" cy="2786082"/>
          </a:xfrm>
          <a:prstGeom prst="irregularSeal2">
            <a:avLst/>
          </a:prstGeom>
          <a:solidFill>
            <a:srgbClr val="D13B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8000" dirty="0" smtClean="0">
                <a:solidFill>
                  <a:srgbClr val="FFFF00"/>
                </a:solidFill>
                <a:effectLst/>
              </a:rPr>
              <a:t>12</a:t>
            </a:r>
            <a:endParaRPr lang="ru-RU" sz="8000" dirty="0">
              <a:solidFill>
                <a:srgbClr val="FFFF00"/>
              </a:solidFill>
              <a:effectLst/>
            </a:endParaRPr>
          </a:p>
        </p:txBody>
      </p:sp>
      <p:sp>
        <p:nvSpPr>
          <p:cNvPr id="24" name="Содержимое 17"/>
          <p:cNvSpPr txBox="1">
            <a:spLocks/>
          </p:cNvSpPr>
          <p:nvPr/>
        </p:nvSpPr>
        <p:spPr>
          <a:xfrm>
            <a:off x="5715008" y="714356"/>
            <a:ext cx="3181344" cy="2786081"/>
          </a:xfrm>
          <a:prstGeom prst="irregularSeal2">
            <a:avLst/>
          </a:prstGeom>
          <a:solidFill>
            <a:srgbClr val="D13B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n-lt"/>
                <a:ea typeface="+mn-ea"/>
                <a:cs typeface="+mn-cs"/>
              </a:rPr>
              <a:t>18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115616" y="4827456"/>
            <a:ext cx="61710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62000" algn="l"/>
              </a:tabLst>
            </a:pPr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….В нашем деле главное дедукция, коллега….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026" name="Picture 2" descr="C:\Users\Admin\Desktop\chto_sluchilos_s_instrumentom_doctor_wats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2471738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 build="p" animBg="1"/>
      <p:bldP spid="24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3039" y="91826"/>
            <a:ext cx="703457" cy="60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(447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0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67744" y="0"/>
            <a:ext cx="646189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  <a:latin typeface="Comic Sans MS" pitchFamily="66" charset="0"/>
              </a:rPr>
              <a:t>«Шифровка»</a:t>
            </a:r>
            <a:endParaRPr lang="ru-RU" dirty="0"/>
          </a:p>
        </p:txBody>
      </p:sp>
      <p:sp>
        <p:nvSpPr>
          <p:cNvPr id="25" name="Содержимое 24"/>
          <p:cNvSpPr>
            <a:spLocks noGrp="1"/>
          </p:cNvSpPr>
          <p:nvPr>
            <p:ph sz="half" idx="1"/>
          </p:nvPr>
        </p:nvSpPr>
        <p:spPr>
          <a:xfrm>
            <a:off x="539552" y="764705"/>
            <a:ext cx="3168352" cy="1872208"/>
          </a:xfrm>
          <a:prstGeom prst="irregularSeal2">
            <a:avLst/>
          </a:prstGeom>
          <a:solidFill>
            <a:srgbClr val="D13B3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sz="8000" b="1" dirty="0" smtClean="0">
                <a:solidFill>
                  <a:srgbClr val="FFFF00"/>
                </a:solidFill>
                <a:effectLst/>
              </a:rPr>
              <a:t>12</a:t>
            </a:r>
            <a:endParaRPr lang="ru-RU" sz="80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24" name="Содержимое 17"/>
          <p:cNvSpPr txBox="1">
            <a:spLocks/>
          </p:cNvSpPr>
          <p:nvPr/>
        </p:nvSpPr>
        <p:spPr>
          <a:xfrm>
            <a:off x="5724128" y="428605"/>
            <a:ext cx="2957910" cy="2028192"/>
          </a:xfrm>
          <a:prstGeom prst="irregularSeal2">
            <a:avLst/>
          </a:prstGeom>
          <a:solidFill>
            <a:srgbClr val="D13B3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n-lt"/>
                <a:ea typeface="+mn-ea"/>
                <a:cs typeface="+mn-cs"/>
              </a:rPr>
              <a:t>18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Picture 2" descr="G:\Никитосик\INET\для журналиста\1280693206_palec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888" y="1223963"/>
            <a:ext cx="2293996" cy="980901"/>
          </a:xfrm>
          <a:prstGeom prst="rect">
            <a:avLst/>
          </a:prstGeom>
          <a:noFill/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366807" y="2774895"/>
            <a:ext cx="645257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Blip>
                <a:blip r:embed="rId6"/>
              </a:buBlip>
              <a:tabLst>
                <a:tab pos="7620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Запишите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делители чисел в порядке возрастания.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6"/>
              </a:buBlip>
              <a:tabLst>
                <a:tab pos="7620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самый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маленький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делитель.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6"/>
              </a:buBlip>
              <a:tabLst>
                <a:tab pos="7620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самый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делитель     	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6"/>
              </a:buBlip>
              <a:tabLst>
                <a:tab pos="7620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делителей мы нашли у каждого числа?                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6"/>
              </a:buBlip>
              <a:tabLst>
                <a:tab pos="7620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Запишите все делители числа на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620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математическом языке?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6"/>
              </a:buBlip>
              <a:tabLst>
                <a:tab pos="7620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общие делители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чисел, запишите?               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6"/>
              </a:buBlip>
              <a:tabLst>
                <a:tab pos="7620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Запишите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наибольший общий делитель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3" descr="C:\Users\Admin\Desktop\stock-illustration-7369152-detective-bo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48" y="5589240"/>
            <a:ext cx="1324617" cy="117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8585" y="0"/>
            <a:ext cx="585415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643174" y="0"/>
            <a:ext cx="500066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  <a:latin typeface="Comic Sans MS" pitchFamily="66" charset="0"/>
              </a:rPr>
              <a:t>«Шифровка»</a:t>
            </a:r>
            <a:endParaRPr lang="ru-RU" dirty="0"/>
          </a:p>
        </p:txBody>
      </p:sp>
      <p:sp>
        <p:nvSpPr>
          <p:cNvPr id="25" name="Содержимое 24"/>
          <p:cNvSpPr>
            <a:spLocks noGrp="1"/>
          </p:cNvSpPr>
          <p:nvPr>
            <p:ph sz="half" idx="1"/>
          </p:nvPr>
        </p:nvSpPr>
        <p:spPr>
          <a:xfrm>
            <a:off x="0" y="428604"/>
            <a:ext cx="3000364" cy="2786082"/>
          </a:xfrm>
          <a:prstGeom prst="irregularSeal2">
            <a:avLst/>
          </a:prstGeom>
          <a:solidFill>
            <a:srgbClr val="D13B3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8000" dirty="0" smtClean="0">
                <a:solidFill>
                  <a:srgbClr val="FFFF00"/>
                </a:solidFill>
                <a:effectLst/>
              </a:rPr>
              <a:t>12</a:t>
            </a:r>
            <a:endParaRPr lang="ru-RU" sz="8000" dirty="0">
              <a:solidFill>
                <a:srgbClr val="FFFF00"/>
              </a:solidFill>
              <a:effectLst/>
            </a:endParaRPr>
          </a:p>
        </p:txBody>
      </p:sp>
      <p:sp>
        <p:nvSpPr>
          <p:cNvPr id="24" name="Содержимое 17"/>
          <p:cNvSpPr txBox="1">
            <a:spLocks/>
          </p:cNvSpPr>
          <p:nvPr/>
        </p:nvSpPr>
        <p:spPr>
          <a:xfrm>
            <a:off x="5500694" y="428604"/>
            <a:ext cx="3181344" cy="2786081"/>
          </a:xfrm>
          <a:prstGeom prst="irregularSeal2">
            <a:avLst/>
          </a:prstGeom>
          <a:solidFill>
            <a:srgbClr val="D13B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n-lt"/>
                <a:ea typeface="+mn-ea"/>
                <a:cs typeface="+mn-cs"/>
              </a:rPr>
              <a:t>18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Picture 2" descr="G:\Никитосик\INET\для журналиста\1280693206_pale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552639"/>
            <a:ext cx="2438012" cy="733353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/>
          <p:nvPr/>
        </p:nvCxnSpPr>
        <p:spPr>
          <a:xfrm rot="5400000">
            <a:off x="250001" y="3536157"/>
            <a:ext cx="85725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5" idx="2"/>
          </p:cNvCxnSpPr>
          <p:nvPr/>
        </p:nvCxnSpPr>
        <p:spPr>
          <a:xfrm rot="16200000" flipH="1">
            <a:off x="807195" y="3664722"/>
            <a:ext cx="1927377" cy="3158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1714480" y="3000372"/>
            <a:ext cx="157163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2643174" y="2500306"/>
            <a:ext cx="50006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428596" y="3714752"/>
            <a:ext cx="150019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-142114" y="3856834"/>
            <a:ext cx="31432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5751521" y="4035429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6200000" flipH="1">
            <a:off x="7143768" y="2928934"/>
            <a:ext cx="100013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6200000" flipH="1">
            <a:off x="6679421" y="3464719"/>
            <a:ext cx="128588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0800000" flipV="1">
            <a:off x="5000628" y="2786058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5572132" y="3643314"/>
            <a:ext cx="100013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8286776" y="2428868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929058" y="2786058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1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857356" y="4929198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3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0" y="4000504"/>
            <a:ext cx="1214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12</a:t>
            </a:r>
            <a:endParaRPr lang="ru-RU" sz="44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928662" y="4643446"/>
            <a:ext cx="347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6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214414" y="5286388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4</a:t>
            </a:r>
            <a:endParaRPr lang="ru-RU" sz="44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2857488" y="4357694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2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572132" y="4500570"/>
            <a:ext cx="419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2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 flipH="1">
            <a:off x="6643702" y="5143512"/>
            <a:ext cx="285752" cy="78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3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15206" y="4127003"/>
            <a:ext cx="607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6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643834" y="3357562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9</a:t>
            </a:r>
            <a:endParaRPr lang="ru-RU" sz="44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8358182" y="2786058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18</a:t>
            </a:r>
            <a:endParaRPr lang="ru-RU" sz="4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6000768"/>
            <a:ext cx="4643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ОД</a:t>
            </a:r>
            <a:r>
              <a:rPr lang="ru-RU" sz="3200" b="1" dirty="0" smtClean="0"/>
              <a:t>(12  и 18) = {</a:t>
            </a:r>
            <a:r>
              <a:rPr lang="ru-RU" sz="3200" b="1" dirty="0" smtClean="0">
                <a:solidFill>
                  <a:srgbClr val="FF0000"/>
                </a:solidFill>
              </a:rPr>
              <a:t>1; 2; 3</a:t>
            </a:r>
            <a:r>
              <a:rPr lang="ru-RU" sz="3200" b="1" dirty="0" smtClean="0"/>
              <a:t>; </a:t>
            </a:r>
            <a:r>
              <a:rPr lang="ru-RU" sz="3200" b="1" dirty="0" smtClean="0">
                <a:solidFill>
                  <a:srgbClr val="7030A0"/>
                </a:solidFill>
              </a:rPr>
              <a:t>6</a:t>
            </a:r>
            <a:r>
              <a:rPr lang="ru-RU" sz="3200" b="1" dirty="0" smtClean="0"/>
              <a:t> } </a:t>
            </a:r>
            <a:endParaRPr lang="ru-RU" sz="3200" b="1" dirty="0"/>
          </a:p>
        </p:txBody>
      </p:sp>
      <p:sp>
        <p:nvSpPr>
          <p:cNvPr id="34" name="Стрелка вправо 33"/>
          <p:cNvSpPr/>
          <p:nvPr/>
        </p:nvSpPr>
        <p:spPr>
          <a:xfrm>
            <a:off x="4500562" y="6215082"/>
            <a:ext cx="357190" cy="188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929190" y="6000768"/>
            <a:ext cx="3541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НОД</a:t>
            </a:r>
            <a:r>
              <a:rPr lang="ru-RU" sz="3200" b="1" dirty="0" smtClean="0"/>
              <a:t>(12  и 18) = </a:t>
            </a:r>
            <a:r>
              <a:rPr lang="ru-RU" sz="3200" b="1" dirty="0" smtClean="0">
                <a:solidFill>
                  <a:srgbClr val="7030A0"/>
                </a:solidFill>
              </a:rPr>
              <a:t>6</a:t>
            </a:r>
            <a:r>
              <a:rPr lang="ru-RU" sz="3200" b="1" dirty="0" smtClean="0"/>
              <a:t>   </a:t>
            </a:r>
            <a:endParaRPr lang="ru-RU" sz="3200" b="1" dirty="0"/>
          </a:p>
        </p:txBody>
      </p:sp>
      <p:pic>
        <p:nvPicPr>
          <p:cNvPr id="2050" name="Picture 2" descr="C:\Users\Admin\Desktop\stock-illustration-7369152-detective-bo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873" y="4929198"/>
            <a:ext cx="1377454" cy="121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6" grpId="0"/>
      <p:bldP spid="68" grpId="0"/>
      <p:bldP spid="68" grpId="1"/>
      <p:bldP spid="71" grpId="0"/>
      <p:bldP spid="72" grpId="0"/>
      <p:bldP spid="73" grpId="0"/>
      <p:bldP spid="74" grpId="0"/>
      <p:bldP spid="74" grpId="1"/>
      <p:bldP spid="32" grpId="0"/>
      <p:bldP spid="34" grpId="0" animBg="1"/>
      <p:bldP spid="3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7C37F01-6AAD-4FE8-B003-241F6D823D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745</Words>
  <Application>Microsoft Office PowerPoint</Application>
  <PresentationFormat>Экран (4:3)</PresentationFormat>
  <Paragraphs>239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 Классная работа.</vt:lpstr>
      <vt:lpstr> Операция «Ы» или       следствие ведет 5 класс</vt:lpstr>
      <vt:lpstr>Игра «да-нетка»  ДА - « + »;             НЕТ - « ─ »</vt:lpstr>
      <vt:lpstr>Игра «да-нетка»</vt:lpstr>
      <vt:lpstr>Расследование начинается…</vt:lpstr>
      <vt:lpstr>Эстафета «шифровка»</vt:lpstr>
      <vt:lpstr>«Шифровка»</vt:lpstr>
      <vt:lpstr>«Шифровка»</vt:lpstr>
      <vt:lpstr>«Шифровка»</vt:lpstr>
      <vt:lpstr>Эстафета «шифровка»</vt:lpstr>
      <vt:lpstr>Расследование продолжается…</vt:lpstr>
      <vt:lpstr>Решение уравнений</vt:lpstr>
      <vt:lpstr>       Классная работа.</vt:lpstr>
      <vt:lpstr>Физкультпауза</vt:lpstr>
      <vt:lpstr> </vt:lpstr>
      <vt:lpstr> </vt:lpstr>
      <vt:lpstr>Разоблачение (оперативные мероприятия) </vt:lpstr>
      <vt:lpstr>Самостоятельная работа</vt:lpstr>
      <vt:lpstr>Разоблачение (оперативные мероприятия) </vt:lpstr>
      <vt:lpstr>Задание от Домового</vt:lpstr>
      <vt:lpstr>Благодарю за сотрудничество на уроке.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2011-01-24T17:57:21Z</dcterms:created>
  <dcterms:modified xsi:type="dcterms:W3CDTF">2018-04-19T21:11:18Z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TC103626399990</vt:lpwstr>
  </property>
</Properties>
</file>