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92" r:id="rId4"/>
    <p:sldId id="260" r:id="rId5"/>
    <p:sldId id="261" r:id="rId6"/>
    <p:sldId id="289" r:id="rId7"/>
    <p:sldId id="263" r:id="rId8"/>
    <p:sldId id="262" r:id="rId9"/>
    <p:sldId id="271" r:id="rId10"/>
    <p:sldId id="272" r:id="rId11"/>
    <p:sldId id="264" r:id="rId12"/>
    <p:sldId id="265" r:id="rId13"/>
    <p:sldId id="266" r:id="rId14"/>
    <p:sldId id="267" r:id="rId15"/>
    <p:sldId id="268" r:id="rId16"/>
    <p:sldId id="273" r:id="rId17"/>
    <p:sldId id="274" r:id="rId18"/>
    <p:sldId id="287" r:id="rId19"/>
    <p:sldId id="275" r:id="rId20"/>
    <p:sldId id="294" r:id="rId21"/>
    <p:sldId id="295" r:id="rId22"/>
    <p:sldId id="296" r:id="rId23"/>
    <p:sldId id="297" r:id="rId24"/>
    <p:sldId id="298" r:id="rId25"/>
    <p:sldId id="276" r:id="rId26"/>
    <p:sldId id="277" r:id="rId27"/>
    <p:sldId id="278" r:id="rId28"/>
    <p:sldId id="280" r:id="rId29"/>
    <p:sldId id="281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000"/>
    <a:srgbClr val="D54809"/>
    <a:srgbClr val="FFFFFF"/>
    <a:srgbClr val="E1A01F"/>
    <a:srgbClr val="CD2FD1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63620" autoAdjust="0"/>
  </p:normalViewPr>
  <p:slideViewPr>
    <p:cSldViewPr snapToGrid="0">
      <p:cViewPr varScale="1">
        <p:scale>
          <a:sx n="92" d="100"/>
          <a:sy n="92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95091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1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972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395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063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577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195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1889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69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190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42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69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882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35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2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224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574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38CBB5-EBE3-4E8F-BE29-52C55ACFD22F}" type="datetimeFigureOut">
              <a:rPr lang="ru-RU" smtClean="0"/>
              <a:pPr/>
              <a:t>10.12.2017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F3484B2-E9CE-48AF-ACF5-33604E47E2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41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538D1259-C033-432D-83F5-DD24AB133FA4}"/>
              </a:ext>
            </a:extLst>
          </p:cNvPr>
          <p:cNvSpPr txBox="1">
            <a:spLocks/>
          </p:cNvSpPr>
          <p:nvPr/>
        </p:nvSpPr>
        <p:spPr>
          <a:xfrm>
            <a:off x="1143000" y="1874361"/>
            <a:ext cx="7886700" cy="27256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Технология подготовки и проведения учебного исследования</a:t>
            </a:r>
            <a:endParaRPr lang="ru-RU" b="1" dirty="0">
              <a:ln w="3175" cmpd="sng">
                <a:solidFill>
                  <a:srgbClr val="D54809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952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085A7F7-7973-415B-85D2-5487F5E68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16" y="231650"/>
            <a:ext cx="7886700" cy="811369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Методы исследования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9C0FDA90-8DA4-4A84-91E9-1389AC866C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230102"/>
              </p:ext>
            </p:extLst>
          </p:nvPr>
        </p:nvGraphicFramePr>
        <p:xfrm>
          <a:off x="0" y="1031960"/>
          <a:ext cx="9144000" cy="4193183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901194">
                  <a:extLst>
                    <a:ext uri="{9D8B030D-6E8A-4147-A177-3AD203B41FA5}">
                      <a16:colId xmlns="" xmlns:a16="http://schemas.microsoft.com/office/drawing/2014/main" val="3315177240"/>
                    </a:ext>
                  </a:extLst>
                </a:gridCol>
                <a:gridCol w="1647543">
                  <a:extLst>
                    <a:ext uri="{9D8B030D-6E8A-4147-A177-3AD203B41FA5}">
                      <a16:colId xmlns="" xmlns:a16="http://schemas.microsoft.com/office/drawing/2014/main" val="3194519834"/>
                    </a:ext>
                  </a:extLst>
                </a:gridCol>
                <a:gridCol w="1758028">
                  <a:extLst>
                    <a:ext uri="{9D8B030D-6E8A-4147-A177-3AD203B41FA5}">
                      <a16:colId xmlns="" xmlns:a16="http://schemas.microsoft.com/office/drawing/2014/main" val="3280742865"/>
                    </a:ext>
                  </a:extLst>
                </a:gridCol>
                <a:gridCol w="1580771">
                  <a:extLst>
                    <a:ext uri="{9D8B030D-6E8A-4147-A177-3AD203B41FA5}">
                      <a16:colId xmlns="" xmlns:a16="http://schemas.microsoft.com/office/drawing/2014/main" val="497811384"/>
                    </a:ext>
                  </a:extLst>
                </a:gridCol>
                <a:gridCol w="2256464">
                  <a:extLst>
                    <a:ext uri="{9D8B030D-6E8A-4147-A177-3AD203B41FA5}">
                      <a16:colId xmlns="" xmlns:a16="http://schemas.microsoft.com/office/drawing/2014/main" val="3244378080"/>
                    </a:ext>
                  </a:extLst>
                </a:gridCol>
              </a:tblGrid>
              <a:tr h="39195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bg1"/>
                          </a:solidFill>
                          <a:effectLst/>
                        </a:rPr>
                        <a:t>Получение и сбор информации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500" dirty="0">
                          <a:solidFill>
                            <a:schemeClr val="bg1"/>
                          </a:solidFill>
                          <a:effectLst/>
                        </a:rPr>
                        <a:t>Методы обработки информации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61167416"/>
                  </a:ext>
                </a:extLst>
              </a:tr>
              <a:tr h="518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теоретические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Практические (эмпирические)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Количественные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Качественные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201789502"/>
                  </a:ext>
                </a:extLst>
              </a:tr>
              <a:tr h="4337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анализ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наблюдение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Математические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Статистические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Содержательные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932745202"/>
                  </a:ext>
                </a:extLst>
              </a:tr>
              <a:tr h="7771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синтез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интервью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ранжирование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сбор информации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преобразование информации путём рассуждения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3887660116"/>
                  </a:ext>
                </a:extLst>
              </a:tr>
              <a:tr h="518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моделирование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беседа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шкалирование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статистический подсчёт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исследование моделей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534211885"/>
                  </a:ext>
                </a:extLst>
              </a:tr>
              <a:tr h="518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абстрагирование   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видеосъёмка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расчёт</a:t>
                      </a:r>
                      <a:endParaRPr lang="ru-RU" sz="18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получение нового содержания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1341957010"/>
                  </a:ext>
                </a:extLst>
              </a:tr>
              <a:tr h="518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конкретизация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полевые экспедиции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кодирование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логические рассуждения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631428571"/>
                  </a:ext>
                </a:extLst>
              </a:tr>
              <a:tr h="2590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обобщение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2801690920"/>
                  </a:ext>
                </a:extLst>
              </a:tr>
              <a:tr h="25903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аналогия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</a:rPr>
                        <a:t>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="" xmlns:a16="http://schemas.microsoft.com/office/drawing/2014/main" val="2391828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97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76FA4AD-A167-4E21-B627-B8F7A19B5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836" y="1201752"/>
            <a:ext cx="7748531" cy="392327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ru-RU" sz="3000" b="1" dirty="0"/>
          </a:p>
          <a:p>
            <a:pPr marL="0" indent="0" algn="just">
              <a:buNone/>
            </a:pPr>
            <a:r>
              <a:rPr lang="ru-RU" sz="3000" b="1" dirty="0">
                <a:solidFill>
                  <a:srgbClr val="920000"/>
                </a:solidFill>
              </a:rPr>
              <a:t>       </a:t>
            </a:r>
            <a:r>
              <a:rPr lang="ru-RU" sz="3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Информационно-реферативные </a:t>
            </a:r>
            <a: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работы –  </a:t>
            </a:r>
            <a:r>
              <a:rPr lang="ru-RU" sz="3000" b="1" dirty="0"/>
              <a:t>это работы, содержание которых основано на одном или нескольких литературных источниках. Они  подтверждают информацию, которую излагает автор, и  посвящены исследованию или описанию какой-либо одной темы или проблемы</a:t>
            </a:r>
            <a:r>
              <a:rPr lang="ru-RU" sz="3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31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05930BC-66CC-4EB4-AAF3-6DE590671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136" y="1268532"/>
            <a:ext cx="7477595" cy="3263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000" b="1" dirty="0">
                <a:solidFill>
                  <a:srgbClr val="920000"/>
                </a:solidFill>
              </a:rPr>
              <a:t>        </a:t>
            </a:r>
            <a:r>
              <a:rPr lang="ru-RU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Проблемно-реферативные работы – </a:t>
            </a:r>
            <a:r>
              <a:rPr lang="ru-RU" sz="3000" b="1" dirty="0"/>
              <a:t>это работы, содержание которых основано на нескольких литературных источниках, где описанная проблема рассматривается с разных точек зрения и от автора требуется не только осмысление и сопоставление данных точек зрения, но и собственная трактовка изучаемой проблемы. </a:t>
            </a:r>
          </a:p>
        </p:txBody>
      </p:sp>
    </p:spTree>
    <p:extLst>
      <p:ext uri="{BB962C8B-B14F-4D97-AF65-F5344CB8AC3E}">
        <p14:creationId xmlns:p14="http://schemas.microsoft.com/office/powerpoint/2010/main" val="382093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FE1CD2C-8546-4B4F-A0A1-011D7DC86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045" y="1191704"/>
            <a:ext cx="7491252" cy="371044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Экспериментальные работы - </a:t>
            </a:r>
            <a:r>
              <a:rPr lang="ru-RU" sz="3000" b="1" dirty="0"/>
              <a:t>это работы творческого характера, в которых может быть описан и дан свой анализ уже известному научному эксперименту и его результатам, а также на основе данного эксперимента может быть проведен свой эксперимент в зависимости от решения проблемы.</a:t>
            </a:r>
          </a:p>
        </p:txBody>
      </p:sp>
    </p:spTree>
    <p:extLst>
      <p:ext uri="{BB962C8B-B14F-4D97-AF65-F5344CB8AC3E}">
        <p14:creationId xmlns:p14="http://schemas.microsoft.com/office/powerpoint/2010/main" val="9533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F03DB4E-B553-4996-ACE1-9872C99D9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745" y="1737360"/>
            <a:ext cx="7958249" cy="332339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000" b="1" dirty="0"/>
              <a:t>       </a:t>
            </a:r>
            <a:r>
              <a:rPr lang="ru-RU" sz="3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Научно-исследовательские работы - </a:t>
            </a:r>
            <a:r>
              <a:rPr lang="ru-RU" sz="3000" b="1" dirty="0"/>
              <a:t>это работы, в основу которых положено не только сопоставление различных точек зрения на одну и ту же проблему, но и использование научной методики, с помощью которой может быть получен экспериментальный материал. </a:t>
            </a:r>
          </a:p>
        </p:txBody>
      </p:sp>
    </p:spTree>
    <p:extLst>
      <p:ext uri="{BB962C8B-B14F-4D97-AF65-F5344CB8AC3E}">
        <p14:creationId xmlns:p14="http://schemas.microsoft.com/office/powerpoint/2010/main" val="280200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7DEFF0-A6D2-4F1A-8896-A2F7FADF6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00" y="203689"/>
            <a:ext cx="8447750" cy="16219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Выдержки из требований областного конкурса исследовательских работ «Хрустальная альфа»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259B491-976B-4BAC-8D59-391EA28E0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24" y="2313709"/>
            <a:ext cx="7704667" cy="3332816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/>
              <a:t>Работа, представленная для участия в областном этапе </a:t>
            </a:r>
            <a:r>
              <a:rPr lang="ru-RU" sz="2400" b="1" dirty="0" smtClean="0"/>
              <a:t>конкурса (конференции</a:t>
            </a:r>
            <a:r>
              <a:rPr lang="ru-RU" sz="2400" b="1" dirty="0"/>
              <a:t>), должна иметь </a:t>
            </a:r>
            <a:r>
              <a:rPr lang="ru-RU" sz="2400" b="1" dirty="0" smtClean="0"/>
              <a:t>исследовательский </a:t>
            </a:r>
            <a:r>
              <a:rPr lang="ru-RU" sz="2400" b="1" dirty="0"/>
              <a:t>характер.</a:t>
            </a:r>
          </a:p>
          <a:p>
            <a:r>
              <a:rPr lang="ru-RU" sz="2400" b="1" dirty="0"/>
              <a:t>Реферативные, обзорные и оформленные не в соответствии с требованиями работы не допускаются к участию. </a:t>
            </a:r>
          </a:p>
          <a:p>
            <a:r>
              <a:rPr lang="ru-RU" sz="2400" b="1" dirty="0"/>
              <a:t>В случае представления работы с нарушением настоящих условий, а также в </a:t>
            </a:r>
            <a:r>
              <a:rPr lang="ru-RU" sz="2400" b="1" dirty="0" smtClean="0"/>
              <a:t>случае плагиата </a:t>
            </a:r>
            <a:r>
              <a:rPr lang="ru-RU" sz="2400" b="1" dirty="0"/>
              <a:t>оргкомитет имеет </a:t>
            </a:r>
            <a:r>
              <a:rPr lang="ru-RU" sz="2400" b="1" dirty="0" smtClean="0"/>
              <a:t>право отклонить </a:t>
            </a:r>
            <a:r>
              <a:rPr lang="ru-RU" sz="2400" b="1" dirty="0"/>
              <a:t>работу от рассмотрения и</a:t>
            </a:r>
            <a:br>
              <a:rPr lang="ru-RU" sz="2400" b="1" dirty="0"/>
            </a:br>
            <a:r>
              <a:rPr lang="ru-RU" sz="2400" b="1" dirty="0" smtClean="0"/>
              <a:t>участия.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2991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3575FD-2FEC-43BC-B047-879AD383C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Основные </a:t>
            </a:r>
            <a:r>
              <a:rPr lang="ru-RU" b="1" dirty="0" smtClean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линии  </a:t>
            </a:r>
            <a:r>
              <a:rPr lang="ru-RU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написания обзора литературы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2EF48CC-9F25-4CE3-AB81-1AF6394A4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6806" y="2113899"/>
            <a:ext cx="78867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• </a:t>
            </a:r>
            <a:r>
              <a:rPr lang="ru-RU" b="1" dirty="0"/>
              <a:t>Как было показано Ивановым (2000),…. </a:t>
            </a:r>
          </a:p>
          <a:p>
            <a:pPr marL="0" indent="0" algn="just">
              <a:buNone/>
            </a:pPr>
            <a:r>
              <a:rPr lang="ru-RU" b="1" dirty="0"/>
              <a:t>• «Известно, что... </a:t>
            </a:r>
          </a:p>
          <a:p>
            <a:pPr marL="0" indent="0" algn="just">
              <a:buNone/>
            </a:pPr>
            <a:r>
              <a:rPr lang="ru-RU" b="1" dirty="0"/>
              <a:t>• В частности, было показано … </a:t>
            </a:r>
          </a:p>
          <a:p>
            <a:pPr marL="0" indent="0" algn="just">
              <a:buNone/>
            </a:pPr>
            <a:r>
              <a:rPr lang="ru-RU" b="1" dirty="0"/>
              <a:t>• В последние годы было установлено ... </a:t>
            </a:r>
          </a:p>
          <a:p>
            <a:pPr marL="0" indent="0" algn="just">
              <a:buNone/>
            </a:pPr>
            <a:r>
              <a:rPr lang="ru-RU" b="1" dirty="0"/>
              <a:t>• В 2000 г. было впервые описано ... </a:t>
            </a:r>
          </a:p>
          <a:p>
            <a:pPr marL="0" indent="0" algn="just">
              <a:buNone/>
            </a:pPr>
            <a:r>
              <a:rPr lang="ru-RU" b="1" dirty="0"/>
              <a:t>• На основании вышеприведенных фактов можно предположить, что… </a:t>
            </a:r>
          </a:p>
          <a:p>
            <a:pPr marL="0" indent="0">
              <a:buNone/>
            </a:pPr>
            <a:r>
              <a:rPr lang="ru-RU" b="1" dirty="0"/>
              <a:t>• Таким образом, есть все основания</a:t>
            </a:r>
            <a:br>
              <a:rPr lang="ru-RU" b="1" dirty="0"/>
            </a:br>
            <a:r>
              <a:rPr lang="ru-RU" b="1" dirty="0"/>
              <a:t>считать </a:t>
            </a:r>
            <a:r>
              <a:rPr lang="ru-RU" b="1" dirty="0" smtClean="0"/>
              <a:t>…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9152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56AC8C7-86D1-4551-9712-709625E34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667" y="461457"/>
            <a:ext cx="8078028" cy="530198"/>
          </a:xfrm>
        </p:spPr>
        <p:txBody>
          <a:bodyPr>
            <a:noAutofit/>
          </a:bodyPr>
          <a:lstStyle/>
          <a:p>
            <a:r>
              <a:rPr lang="be-BY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</a:t>
            </a:r>
            <a:r>
              <a:rPr lang="ru-RU" sz="4000" b="1" dirty="0" err="1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ловарь</a:t>
            </a:r>
            <a:r>
              <a:rPr lang="ru-RU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терминов юного исследователя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D3C8AD4-6D99-451D-A353-822747EA6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5365" y="1341929"/>
            <a:ext cx="7886700" cy="5303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/>
              <a:t>Гипотеза  </a:t>
            </a:r>
            <a:r>
              <a:rPr lang="ru-RU" sz="2000" dirty="0"/>
              <a:t>—  научно  обоснованное  предположение  о непосредственно наблюдаемом (изучаемом) явлении. </a:t>
            </a:r>
          </a:p>
          <a:p>
            <a:pPr marL="0" indent="0" algn="just">
              <a:buNone/>
            </a:pPr>
            <a:r>
              <a:rPr lang="ru-RU" sz="2000" b="1" dirty="0"/>
              <a:t>Задача исследования</a:t>
            </a:r>
            <a:r>
              <a:rPr lang="ru-RU" sz="2000" dirty="0"/>
              <a:t> — это выбор путей и средств для достижения цели в соответствии с выдвинутой гипотезой. </a:t>
            </a:r>
          </a:p>
          <a:p>
            <a:pPr marL="0" indent="0" algn="just">
              <a:buNone/>
            </a:pPr>
            <a:r>
              <a:rPr lang="ru-RU" sz="2000" b="1" dirty="0"/>
              <a:t>Метод исследования</a:t>
            </a:r>
            <a:r>
              <a:rPr lang="ru-RU" sz="2000" dirty="0"/>
              <a:t> — это способ достижения цели исследования. Научно-исследовательская деятельность — это вид деятельности, целью которой является получение новых объективных научных знаний. </a:t>
            </a:r>
          </a:p>
          <a:p>
            <a:pPr marL="0" indent="0" algn="just">
              <a:buNone/>
            </a:pPr>
            <a:r>
              <a:rPr lang="ru-RU" sz="2000" b="1" dirty="0"/>
              <a:t>Научно-исследовательская  </a:t>
            </a:r>
            <a:r>
              <a:rPr lang="ru-RU" sz="2000" b="1" dirty="0" smtClean="0"/>
              <a:t>деятельность </a:t>
            </a:r>
            <a:r>
              <a:rPr lang="ru-RU" sz="2000" dirty="0" smtClean="0"/>
              <a:t>—  </a:t>
            </a:r>
            <a:r>
              <a:rPr lang="ru-RU" sz="2000" dirty="0"/>
              <a:t>вид  деятельности,  целью  которой  является  образовательный результат,  она  направлена  на  обучение  учащихся,  развитие  у  них исследовательского типа мышления. </a:t>
            </a:r>
          </a:p>
          <a:p>
            <a:pPr marL="0" indent="0">
              <a:buNone/>
            </a:pPr>
            <a:r>
              <a:rPr lang="ru-RU" sz="2000" b="1" dirty="0"/>
              <a:t>Обосновать  актуальность</a:t>
            </a:r>
            <a:r>
              <a:rPr lang="ru-RU" sz="2000" dirty="0"/>
              <a:t>  —  значит  объяснить</a:t>
            </a:r>
            <a:br>
              <a:rPr lang="ru-RU" sz="2000" dirty="0"/>
            </a:br>
            <a:r>
              <a:rPr lang="ru-RU" sz="2000" dirty="0"/>
              <a:t>необходимость  изучения темы в контексте общего</a:t>
            </a:r>
            <a:br>
              <a:rPr lang="ru-RU" sz="2000" dirty="0"/>
            </a:br>
            <a:r>
              <a:rPr lang="ru-RU" sz="2000" dirty="0"/>
              <a:t>процесса научного познания. </a:t>
            </a:r>
          </a:p>
        </p:txBody>
      </p:sp>
    </p:spTree>
    <p:extLst>
      <p:ext uri="{BB962C8B-B14F-4D97-AF65-F5344CB8AC3E}">
        <p14:creationId xmlns:p14="http://schemas.microsoft.com/office/powerpoint/2010/main" val="164385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C853E0EB-B438-460C-A02C-1749EC83E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8600"/>
            <a:ext cx="8078028" cy="717536"/>
          </a:xfrm>
        </p:spPr>
        <p:txBody>
          <a:bodyPr>
            <a:noAutofit/>
          </a:bodyPr>
          <a:lstStyle/>
          <a:p>
            <a:r>
              <a:rPr lang="be-BY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</a:t>
            </a:r>
            <a:r>
              <a:rPr lang="ru-RU" sz="4000" b="1" dirty="0" err="1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ловарь</a:t>
            </a:r>
            <a:r>
              <a:rPr lang="ru-RU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терминов юного исследователя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FBAAC56-72D7-4C5C-BC63-309926003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173" y="1174736"/>
            <a:ext cx="7886700" cy="568326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400" b="1" dirty="0"/>
              <a:t>Объект  исследования</a:t>
            </a:r>
            <a:r>
              <a:rPr lang="ru-RU" sz="2400" dirty="0"/>
              <a:t>  —  это  определенный  процесс  или  явление, порождающее проблемную ситуацию. </a:t>
            </a:r>
          </a:p>
          <a:p>
            <a:pPr marL="0" indent="0" algn="just">
              <a:buNone/>
            </a:pPr>
            <a:r>
              <a:rPr lang="ru-RU" sz="2400" b="1" dirty="0"/>
              <a:t>Объектная область исследования</a:t>
            </a:r>
            <a:r>
              <a:rPr lang="ru-RU" sz="2400" dirty="0"/>
              <a:t> — это сфера науки и практики, в которой находится объект исследования. </a:t>
            </a:r>
          </a:p>
          <a:p>
            <a:pPr marL="0" indent="0" algn="just">
              <a:buNone/>
            </a:pPr>
            <a:r>
              <a:rPr lang="ru-RU" sz="2400" b="1" dirty="0"/>
              <a:t>Предмет  исследования</a:t>
            </a:r>
            <a:r>
              <a:rPr lang="ru-RU" sz="2400" dirty="0"/>
              <a:t>  —  это  конкретная  часть  объекта,  внутри  которого ведется  поиск.  Предметом  исследования  могут  быть  исторические  события, явления и процессы в целом, отдельные их стороны, аспекты и отношения между отдельными  сторонами  и  целым  (совокупность  элементов,  связей,  отношений  в конкретной области объекта). </a:t>
            </a:r>
          </a:p>
          <a:p>
            <a:pPr marL="0" indent="0" algn="just">
              <a:buNone/>
            </a:pPr>
            <a:r>
              <a:rPr lang="ru-RU" sz="2400" b="1" dirty="0"/>
              <a:t>Рецензия</a:t>
            </a:r>
            <a:r>
              <a:rPr lang="ru-RU" sz="2400" dirty="0"/>
              <a:t>  —  письменный  анализ,  отзыв,  содержащий  критическую  оценку научного произведения. </a:t>
            </a:r>
          </a:p>
          <a:p>
            <a:pPr marL="0" indent="0">
              <a:buNone/>
            </a:pPr>
            <a:r>
              <a:rPr lang="ru-RU" sz="2400" b="1" dirty="0"/>
              <a:t>Тема  работы</a:t>
            </a:r>
            <a:r>
              <a:rPr lang="ru-RU" sz="2400" dirty="0"/>
              <a:t>  —  это  ракурс,  в  котором  рассматривается  проблема.  Она представляет  объект  изучения  в  определенном  аспекте,  характерном  для  данной</a:t>
            </a:r>
            <a:br>
              <a:rPr lang="ru-RU" sz="2400" dirty="0"/>
            </a:br>
            <a:r>
              <a:rPr lang="ru-RU" sz="2400" dirty="0"/>
              <a:t>работы. </a:t>
            </a:r>
          </a:p>
          <a:p>
            <a:pPr marL="0" indent="0">
              <a:buNone/>
            </a:pPr>
            <a:r>
              <a:rPr lang="ru-RU" sz="2400" b="1" dirty="0"/>
              <a:t>Цель исследования</a:t>
            </a:r>
            <a:r>
              <a:rPr lang="ru-RU" sz="2400" dirty="0"/>
              <a:t> — это конечный результат,</a:t>
            </a:r>
            <a:br>
              <a:rPr lang="ru-RU" sz="2400" dirty="0"/>
            </a:br>
            <a:r>
              <a:rPr lang="ru-RU" sz="2400" dirty="0"/>
              <a:t>которого хотел бы достичь исследователь при</a:t>
            </a:r>
            <a:br>
              <a:rPr lang="ru-RU" sz="2400" dirty="0"/>
            </a:br>
            <a:r>
              <a:rPr lang="ru-RU" sz="2400" dirty="0"/>
              <a:t>завершении своей работы.  </a:t>
            </a:r>
          </a:p>
        </p:txBody>
      </p:sp>
    </p:spTree>
    <p:extLst>
      <p:ext uri="{BB962C8B-B14F-4D97-AF65-F5344CB8AC3E}">
        <p14:creationId xmlns:p14="http://schemas.microsoft.com/office/powerpoint/2010/main" val="303441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722430-DF90-47CD-AA07-494EC2AE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16239"/>
            <a:ext cx="7886700" cy="488313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Структура отчета об учебном исследовании </a:t>
            </a:r>
            <a:r>
              <a:rPr lang="ru-RU" sz="4000" b="1" dirty="0" smtClean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endParaRPr lang="ru-RU" sz="4000" b="1" dirty="0">
              <a:ln w="3175" cmpd="sng">
                <a:solidFill>
                  <a:srgbClr val="D54809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F198710-4895-484D-AD03-1CA2BE6D8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628" y="1487750"/>
            <a:ext cx="7886700" cy="49525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1800" dirty="0"/>
              <a:t> </a:t>
            </a:r>
            <a:r>
              <a:rPr lang="ru-RU" sz="1800" b="1" dirty="0"/>
              <a:t>1. Титульный лист (учреждение образования, название конкурса, название работы, жанр, Ф.И.О. автора, класс, Ф.И.О. </a:t>
            </a:r>
            <a:r>
              <a:rPr lang="ru-RU" sz="1800" b="1" dirty="0" smtClean="0"/>
              <a:t>руководителя, </a:t>
            </a:r>
            <a:r>
              <a:rPr lang="ru-RU" sz="1800" b="1" dirty="0"/>
              <a:t>должность, место работы, место и год написания работы). </a:t>
            </a:r>
          </a:p>
          <a:p>
            <a:pPr marL="0" indent="0" algn="just">
              <a:buNone/>
            </a:pPr>
            <a:r>
              <a:rPr lang="ru-RU" sz="1800" b="1" dirty="0" smtClean="0"/>
              <a:t>2. </a:t>
            </a:r>
            <a:r>
              <a:rPr lang="ru-RU" sz="1800" b="1" dirty="0"/>
              <a:t>Оглавление (список содержания работы). </a:t>
            </a:r>
          </a:p>
          <a:p>
            <a:pPr marL="0" indent="0" algn="just">
              <a:buNone/>
            </a:pPr>
            <a:r>
              <a:rPr lang="ru-RU" sz="1800" b="1" dirty="0" smtClean="0"/>
              <a:t>3. </a:t>
            </a:r>
            <a:r>
              <a:rPr lang="ru-RU" sz="1800" b="1" dirty="0"/>
              <a:t>Введение (указание проблемы и обоснование темы исследования, запись </a:t>
            </a:r>
            <a:r>
              <a:rPr lang="ru-RU" sz="1800" b="1" dirty="0" smtClean="0"/>
              <a:t>его </a:t>
            </a:r>
            <a:r>
              <a:rPr lang="ru-RU" sz="1800" b="1" dirty="0"/>
              <a:t>цели, задач и гипотезы). </a:t>
            </a:r>
          </a:p>
          <a:p>
            <a:pPr marL="0" indent="0" algn="just">
              <a:buNone/>
            </a:pPr>
            <a:r>
              <a:rPr lang="ru-RU" sz="1800" b="1" dirty="0" smtClean="0"/>
              <a:t>4. </a:t>
            </a:r>
            <a:r>
              <a:rPr lang="ru-RU" sz="1800" b="1" dirty="0"/>
              <a:t>Основная часть (деление на главы или параграфы, желательно обеспечить соответствие глав (параграфов) сформулированным задачам, т.е. в каждой главе (параграфе) прописывается решение соответствующей задачи). </a:t>
            </a:r>
          </a:p>
          <a:p>
            <a:pPr marL="0" indent="0">
              <a:buNone/>
            </a:pPr>
            <a:r>
              <a:rPr lang="ru-RU" sz="1800" b="1" dirty="0" smtClean="0"/>
              <a:t>5. </a:t>
            </a:r>
            <a:r>
              <a:rPr lang="ru-RU" sz="1800" b="1" dirty="0"/>
              <a:t>Заключение (описание результатов работы; анализ того, решены ли поставленные задачи; указание на трудности и проблемы, с которыми </a:t>
            </a:r>
            <a:br>
              <a:rPr lang="ru-RU" sz="1800" b="1" dirty="0"/>
            </a:br>
            <a:r>
              <a:rPr lang="ru-RU" sz="1800" b="1" dirty="0"/>
              <a:t>автор столкнулся в процессе исследования; определение направлений дальнейших поисков). </a:t>
            </a:r>
          </a:p>
          <a:p>
            <a:pPr marL="0" indent="0" algn="just">
              <a:buNone/>
            </a:pPr>
            <a:r>
              <a:rPr lang="ru-RU" sz="1800" b="1" dirty="0" smtClean="0"/>
              <a:t>6. </a:t>
            </a:r>
            <a:r>
              <a:rPr lang="ru-RU" sz="1800" b="1" dirty="0"/>
              <a:t>Список использованных </a:t>
            </a:r>
            <a:r>
              <a:rPr lang="ru-RU" sz="1800" b="1" dirty="0" smtClean="0"/>
              <a:t>источников.</a:t>
            </a:r>
            <a:endParaRPr lang="ru-RU" sz="1800" b="1" dirty="0"/>
          </a:p>
          <a:p>
            <a:pPr marL="0" indent="0" algn="just">
              <a:buNone/>
            </a:pPr>
            <a:r>
              <a:rPr lang="ru-RU" sz="1800" b="1" dirty="0" smtClean="0"/>
              <a:t>7. </a:t>
            </a:r>
            <a:r>
              <a:rPr lang="ru-RU" sz="1800" b="1" dirty="0"/>
              <a:t>Приложения (если необходимо). </a:t>
            </a:r>
            <a:endParaRPr lang="ru-RU" sz="1800" b="1" dirty="0" smtClean="0"/>
          </a:p>
          <a:p>
            <a:pPr marL="0" indent="0" algn="just">
              <a:buNone/>
            </a:pPr>
            <a:r>
              <a:rPr lang="ru-RU" sz="1800" b="1" dirty="0" smtClean="0"/>
              <a:t>8.Тезисы.</a:t>
            </a:r>
            <a:endParaRPr lang="ru-RU" sz="1800" b="1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6288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C248BD2-5291-44DE-AFA6-640CD8425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867" y="946932"/>
            <a:ext cx="8045918" cy="4926330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375"/>
              </a:spcAft>
              <a:buNone/>
            </a:pPr>
            <a:r>
              <a:rPr lang="ru-RU" sz="3000" b="1" i="1" dirty="0"/>
              <a:t>          </a:t>
            </a:r>
            <a:r>
              <a:rPr lang="ru-RU" sz="3200" b="1" i="1" dirty="0"/>
              <a:t>"Если ученик в школе не научился сам ничего творить, то и в жизни он всегда будет только подражать, копировать, так как мало таких, которые бы, научившись копировать, умели сделать самостоятельное приложение этих сведений"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3200" b="1" dirty="0"/>
              <a:t>Л.Н. Толстой</a:t>
            </a:r>
            <a:r>
              <a:rPr lang="ru-RU" sz="3000" b="1" dirty="0"/>
              <a:t> </a:t>
            </a:r>
          </a:p>
          <a:p>
            <a:pPr marL="0" indent="0">
              <a:buNone/>
            </a:pPr>
            <a:r>
              <a:rPr lang="ru-RU" sz="3000" b="1" i="1" dirty="0"/>
              <a:t>  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696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764" y="874578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Введение содержит: </a:t>
            </a:r>
            <a:b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54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– отношение автора к изучаемой проблеме,</a:t>
            </a:r>
          </a:p>
          <a:p>
            <a:pPr>
              <a:buNone/>
            </a:pPr>
            <a:r>
              <a:rPr lang="ru-RU" dirty="0" smtClean="0"/>
              <a:t> – оценку современного состояния изучаемой проблемы,</a:t>
            </a:r>
          </a:p>
          <a:p>
            <a:pPr>
              <a:buNone/>
            </a:pPr>
            <a:r>
              <a:rPr lang="ru-RU" dirty="0" smtClean="0"/>
              <a:t> – обоснованность и необходимость проводимых им исследований,</a:t>
            </a:r>
          </a:p>
          <a:p>
            <a:pPr>
              <a:buNone/>
            </a:pPr>
            <a:r>
              <a:rPr lang="ru-RU" dirty="0" smtClean="0"/>
              <a:t> – обоснование актуальности темы исследования,</a:t>
            </a:r>
          </a:p>
          <a:p>
            <a:pPr>
              <a:buNone/>
            </a:pPr>
            <a:r>
              <a:rPr lang="ru-RU" dirty="0" smtClean="0"/>
              <a:t> – определение целей и задач исследования,</a:t>
            </a:r>
          </a:p>
          <a:p>
            <a:pPr>
              <a:buNone/>
            </a:pPr>
            <a:r>
              <a:rPr lang="ru-RU" dirty="0" smtClean="0"/>
              <a:t> – формулирование гипотезы (если необходимо),</a:t>
            </a:r>
          </a:p>
          <a:p>
            <a:pPr>
              <a:buNone/>
            </a:pPr>
            <a:r>
              <a:rPr lang="ru-RU" dirty="0" smtClean="0"/>
              <a:t> – определение методов исследования, </a:t>
            </a:r>
          </a:p>
          <a:p>
            <a:pPr>
              <a:buNone/>
            </a:pPr>
            <a:r>
              <a:rPr lang="ru-RU" dirty="0" smtClean="0"/>
              <a:t>– значение данной работы в контексте других исследований по данной проблеме.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5701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Основная часть работы должна состоять из следующих структурных этапов: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18309" y="2201479"/>
            <a:ext cx="7886700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– выбора направления исследования и объекта исследования,</a:t>
            </a:r>
          </a:p>
          <a:p>
            <a:pPr>
              <a:buNone/>
            </a:pPr>
            <a:r>
              <a:rPr lang="ru-RU" dirty="0" smtClean="0"/>
              <a:t>– описания диагностического и иного инструментария, полученных результатов, </a:t>
            </a:r>
          </a:p>
          <a:p>
            <a:pPr>
              <a:buNone/>
            </a:pPr>
            <a:r>
              <a:rPr lang="ru-RU" dirty="0" smtClean="0"/>
              <a:t>– описания новизны и практической значимости полученных в ходе исследования результатов, </a:t>
            </a:r>
          </a:p>
          <a:p>
            <a:pPr>
              <a:buNone/>
            </a:pPr>
            <a:r>
              <a:rPr lang="ru-RU" dirty="0" smtClean="0"/>
              <a:t>– обобщения и выводов автора, следующих</a:t>
            </a:r>
          </a:p>
          <a:p>
            <a:pPr>
              <a:buNone/>
            </a:pPr>
            <a:r>
              <a:rPr lang="ru-RU" dirty="0" smtClean="0"/>
              <a:t> из результатов исследования.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8269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sz="53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Этапы исследования должны отражать: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704" y="1808255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– обоснованность выбора направлений исследования.</a:t>
            </a:r>
          </a:p>
          <a:p>
            <a:pPr>
              <a:buNone/>
            </a:pPr>
            <a:r>
              <a:rPr lang="ru-RU" dirty="0" smtClean="0"/>
              <a:t> – методы решения поставленных задач, их сравнительная характеристика, </a:t>
            </a:r>
          </a:p>
          <a:p>
            <a:pPr>
              <a:buNone/>
            </a:pPr>
            <a:r>
              <a:rPr lang="ru-RU" dirty="0" smtClean="0"/>
              <a:t>– обобщение результатов исследования, описание соответствия результатов исследования его цели.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267" y="352063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Заключение содержит:</a:t>
            </a:r>
            <a:b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endParaRPr lang="ru-RU" sz="5400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498758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– краткие выводы по результатам исследования, </a:t>
            </a:r>
          </a:p>
          <a:p>
            <a:pPr>
              <a:buNone/>
            </a:pPr>
            <a:r>
              <a:rPr lang="ru-RU" dirty="0" smtClean="0"/>
              <a:t>– предложения по их практическому использованию, </a:t>
            </a:r>
          </a:p>
          <a:p>
            <a:pPr>
              <a:buNone/>
            </a:pPr>
            <a:r>
              <a:rPr lang="ru-RU" dirty="0" smtClean="0"/>
              <a:t>– указание и ссылки по итогу исследования для его практического применения: составление инструкций, методик, анкет, учебных пособий и т.д.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35627" y="1534085"/>
            <a:ext cx="7886700" cy="4351338"/>
          </a:xfrm>
        </p:spPr>
        <p:txBody>
          <a:bodyPr>
            <a:normAutofit fontScale="92500"/>
          </a:bodyPr>
          <a:lstStyle/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Список использованных источников </a:t>
            </a:r>
            <a:r>
              <a:rPr lang="ru-RU" sz="3200" dirty="0" smtClean="0"/>
              <a:t>составляется в конце исследования. </a:t>
            </a:r>
          </a:p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Приложения </a:t>
            </a:r>
            <a:r>
              <a:rPr lang="ru-RU" sz="3200" dirty="0" smtClean="0"/>
              <a:t>являются дополнительным иллюстративным материалом учебного исследования. Приложения оформляются как продолжение работы на следующих её страницах, располагаются в порядке появления ссылок в тексте. </a:t>
            </a:r>
          </a:p>
          <a:p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8278C32-C46B-4A8E-A985-30EFA792A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63769"/>
            <a:ext cx="7886700" cy="1732438"/>
          </a:xfrm>
        </p:spPr>
        <p:txBody>
          <a:bodyPr>
            <a:normAutofit/>
          </a:bodyPr>
          <a:lstStyle/>
          <a:p>
            <a:r>
              <a:rPr lang="ru-RU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Основные ошибки при защите результатов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0D0A795-D57C-4642-BC7C-1A539CCE8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36884"/>
            <a:ext cx="7886700" cy="3048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700" b="1" dirty="0"/>
              <a:t> 1) чрезмерный, сложный для восприятия аудитории, жюри объём информации;</a:t>
            </a:r>
          </a:p>
          <a:p>
            <a:pPr marL="0" indent="0" algn="just">
              <a:buNone/>
            </a:pPr>
            <a:r>
              <a:rPr lang="ru-RU" sz="2700" b="1" dirty="0"/>
              <a:t> 2) пересказ своей работы;</a:t>
            </a:r>
          </a:p>
          <a:p>
            <a:pPr marL="0" indent="0" algn="just">
              <a:buNone/>
            </a:pPr>
            <a:r>
              <a:rPr lang="ru-RU" sz="2700" b="1" dirty="0"/>
              <a:t> 3) попытки выстроить логику изложения на ходу;</a:t>
            </a:r>
          </a:p>
          <a:p>
            <a:pPr marL="0" indent="0" algn="just">
              <a:buNone/>
            </a:pPr>
            <a:r>
              <a:rPr lang="ru-RU" sz="2700" b="1" dirty="0"/>
              <a:t> 4) неспособность заинтересовать аудиторию.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683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005309E-42A5-4157-A8B0-2CD76537E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Методика обучения учащихся публично представлять результаты своего исследования (по </a:t>
            </a:r>
            <a:r>
              <a:rPr lang="ru-RU" sz="3600" b="1" dirty="0" err="1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Е.В.Тягловой</a:t>
            </a:r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658B47C-890B-43B5-B900-822EFEC70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39" y="2608460"/>
            <a:ext cx="7886700" cy="289457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600" b="1" u="sng" dirty="0"/>
              <a:t>О чём говорить</a:t>
            </a:r>
            <a:r>
              <a:rPr lang="ru-RU" sz="2400" b="1" dirty="0"/>
              <a:t>?</a:t>
            </a:r>
            <a:r>
              <a:rPr lang="ru-RU" sz="2400" b="1" dirty="0">
                <a:solidFill>
                  <a:srgbClr val="920000"/>
                </a:solidFill>
              </a:rPr>
              <a:t> </a:t>
            </a:r>
            <a:r>
              <a:rPr lang="ru-RU" sz="2400" dirty="0"/>
              <a:t>Нужно выделить главный тезис доклада. Эта фраза должна: </a:t>
            </a:r>
          </a:p>
          <a:p>
            <a:pPr marL="0" indent="0" algn="just">
              <a:buNone/>
            </a:pPr>
            <a:r>
              <a:rPr lang="ru-RU" sz="2400" dirty="0"/>
              <a:t>– утверждать главную мысль и предопределять цель речи, требовать дополнительного сопровождения ля более полного раскрытия;</a:t>
            </a:r>
          </a:p>
          <a:p>
            <a:pPr marL="0" indent="0" algn="just">
              <a:buNone/>
            </a:pPr>
            <a:r>
              <a:rPr lang="ru-RU" sz="2400" dirty="0"/>
              <a:t> – быть краткой, ясной и не содержать противоречий; </a:t>
            </a:r>
          </a:p>
          <a:p>
            <a:pPr marL="0" indent="0" algn="just">
              <a:buNone/>
            </a:pPr>
            <a:r>
              <a:rPr lang="ru-RU" sz="2400" dirty="0"/>
              <a:t>– иметь опорное, главное в </a:t>
            </a:r>
            <a:r>
              <a:rPr lang="ru-RU" sz="2400" dirty="0" smtClean="0"/>
              <a:t>исследовании</a:t>
            </a:r>
          </a:p>
          <a:p>
            <a:pPr marL="0" indent="0" algn="just">
              <a:buNone/>
            </a:pPr>
            <a:r>
              <a:rPr lang="ru-RU" sz="2400" dirty="0" smtClean="0"/>
              <a:t> </a:t>
            </a:r>
            <a:r>
              <a:rPr lang="ru-RU" sz="2400" dirty="0"/>
              <a:t>понятие. </a:t>
            </a:r>
          </a:p>
        </p:txBody>
      </p:sp>
    </p:spTree>
    <p:extLst>
      <p:ext uri="{BB962C8B-B14F-4D97-AF65-F5344CB8AC3E}">
        <p14:creationId xmlns:p14="http://schemas.microsoft.com/office/powerpoint/2010/main" val="5480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2600EFA-242D-4333-90A3-AB510441A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2642695"/>
            <a:ext cx="8201841" cy="2847278"/>
          </a:xfrm>
        </p:spPr>
        <p:txBody>
          <a:bodyPr/>
          <a:lstStyle/>
          <a:p>
            <a:pPr marL="0" indent="0" algn="just">
              <a:buNone/>
            </a:pPr>
            <a:r>
              <a:rPr lang="ru-RU" sz="2700" b="1" dirty="0">
                <a:solidFill>
                  <a:srgbClr val="920000"/>
                </a:solidFill>
              </a:rPr>
              <a:t> </a:t>
            </a:r>
            <a:r>
              <a:rPr lang="ru-RU" b="1" u="sng" dirty="0"/>
              <a:t>Зачем говорить? </a:t>
            </a:r>
            <a:r>
              <a:rPr lang="ru-RU" dirty="0"/>
              <a:t>Рекомендуется сформулировать то, чего вы хотите достичь вашим выступлением. Запрограммируйте реакцию слушателей и по ней оценивайте, как воспринимается ваше выступление. </a:t>
            </a:r>
          </a:p>
          <a:p>
            <a:pPr algn="just"/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7A4F4828-FF4E-4766-ACB3-C3FA24A3D423}"/>
              </a:ext>
            </a:extLst>
          </p:cNvPr>
          <p:cNvSpPr txBox="1">
            <a:spLocks/>
          </p:cNvSpPr>
          <p:nvPr/>
        </p:nvSpPr>
        <p:spPr>
          <a:xfrm>
            <a:off x="210638" y="75265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Методика обучения учащихся публично представлять результаты своего исследования (по </a:t>
            </a:r>
            <a:r>
              <a:rPr lang="ru-RU" sz="4000" b="1" dirty="0" err="1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Е.В.Тягловой</a:t>
            </a:r>
            <a:r>
              <a:rPr lang="ru-RU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95392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208107BD-8D9D-4A8D-9D2C-57B86E20F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7541"/>
            <a:ext cx="7886700" cy="1325563"/>
          </a:xfrm>
        </p:spPr>
        <p:txBody>
          <a:bodyPr>
            <a:noAutofit/>
          </a:bodyPr>
          <a:lstStyle/>
          <a:p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Методика обучения учащихся публично представлять результаты своего исследования (по </a:t>
            </a:r>
            <a:r>
              <a:rPr lang="ru-RU" sz="3600" b="1" dirty="0" err="1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Е.В.Тягловой</a:t>
            </a:r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2600EFA-242D-4333-90A3-AB510441A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42695"/>
            <a:ext cx="7886700" cy="28472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u="sng" dirty="0"/>
              <a:t>Сколько говорить?</a:t>
            </a:r>
            <a:r>
              <a:rPr lang="ru-RU" u="sng" dirty="0"/>
              <a:t> </a:t>
            </a:r>
            <a:r>
              <a:rPr lang="ru-RU" dirty="0"/>
              <a:t>Время выступления запрограммировано регламентом конференции или конкурса исследовательских работ. Это </a:t>
            </a:r>
            <a:r>
              <a:rPr lang="be-BY" dirty="0"/>
              <a:t>7</a:t>
            </a:r>
            <a:r>
              <a:rPr lang="ru-RU" dirty="0"/>
              <a:t> минут.   Поэтому важно отобрать для выступления самое существенное, больше внимания уделить экспериментальной части и выводам.</a:t>
            </a:r>
          </a:p>
          <a:p>
            <a:pPr marL="0" indent="0" algn="just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728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52964521-B1C0-4B18-A3BD-013BB241F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Методика обучения учащихся публично представлять результаты своего исследования (по </a:t>
            </a:r>
            <a:r>
              <a:rPr lang="ru-RU" sz="3600" b="1" dirty="0" err="1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Е.В.Тягловой</a:t>
            </a:r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2600EFA-242D-4333-90A3-AB510441A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581" y="2540219"/>
            <a:ext cx="7886700" cy="24925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u="sng" dirty="0"/>
              <a:t>Кому говорить?</a:t>
            </a:r>
            <a:r>
              <a:rPr lang="ru-RU" sz="3200" dirty="0">
                <a:solidFill>
                  <a:srgbClr val="920000"/>
                </a:solidFill>
              </a:rPr>
              <a:t> </a:t>
            </a:r>
            <a:r>
              <a:rPr lang="ru-RU" sz="3200" dirty="0"/>
              <a:t>Стиль речи и её терминологическая сложность напрямую зависят от аудитории. </a:t>
            </a:r>
          </a:p>
        </p:txBody>
      </p:sp>
    </p:spTree>
    <p:extLst>
      <p:ext uri="{BB962C8B-B14F-4D97-AF65-F5344CB8AC3E}">
        <p14:creationId xmlns:p14="http://schemas.microsoft.com/office/powerpoint/2010/main" val="490628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7300" y="2113007"/>
            <a:ext cx="7886700" cy="435133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затруднения в выборе темы, цели, предмета и объекта, выявлении гипотезы учебного исследования</a:t>
            </a:r>
            <a:r>
              <a:rPr lang="en-US" sz="2400" b="1" dirty="0" smtClean="0"/>
              <a:t>;</a:t>
            </a:r>
            <a:endParaRPr lang="ru-RU" sz="2400" b="1" dirty="0" smtClean="0"/>
          </a:p>
          <a:p>
            <a:r>
              <a:rPr lang="ru-RU" sz="2400" b="1" dirty="0" smtClean="0"/>
              <a:t> ошибки в определении  и описании проблемы по выбранной  теме;  </a:t>
            </a:r>
          </a:p>
          <a:p>
            <a:r>
              <a:rPr lang="ru-RU" sz="2400" b="1" dirty="0" smtClean="0"/>
              <a:t>неумение продуктивно организовать и проконтролировать ход исследования учащегося</a:t>
            </a:r>
            <a:r>
              <a:rPr lang="en-US" sz="2400" b="1" dirty="0" smtClean="0"/>
              <a:t>;</a:t>
            </a:r>
            <a:endParaRPr lang="ru-RU" sz="2400" b="1" dirty="0" smtClean="0"/>
          </a:p>
          <a:p>
            <a:r>
              <a:rPr lang="ru-RU" sz="2400" b="1" dirty="0" smtClean="0"/>
              <a:t> затруднения в оформлении результатов исследования  и защите исследовательских работ</a:t>
            </a:r>
            <a:r>
              <a:rPr lang="en-US" sz="2400" b="1" dirty="0" smtClean="0"/>
              <a:t>;</a:t>
            </a:r>
            <a:endParaRPr lang="ru-RU" sz="2400" b="1" dirty="0" smtClean="0"/>
          </a:p>
          <a:p>
            <a:r>
              <a:rPr lang="be-BY" sz="2400" b="1" dirty="0" smtClean="0"/>
              <a:t>несоответствия в оформлении работ из-за разных </a:t>
            </a:r>
            <a:r>
              <a:rPr lang="ru-RU" sz="2400" b="1" dirty="0" smtClean="0"/>
              <a:t>критериев оценивания</a:t>
            </a:r>
            <a:r>
              <a:rPr lang="en-US" sz="2400" b="1" dirty="0" smtClean="0"/>
              <a:t>.</a:t>
            </a:r>
            <a:endParaRPr lang="ru-RU" sz="2400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416726" y="201881"/>
            <a:ext cx="7916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Основные проблемы при подготовке и проведении учебного исследования: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456182FC-E508-4654-B607-ED0121D0A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Методика обучения учащихся публично представлять результаты своего исследования (по </a:t>
            </a:r>
            <a:r>
              <a:rPr lang="ru-RU" sz="3600" b="1" dirty="0" err="1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Е.В.Тягловой</a:t>
            </a:r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2600EFA-242D-4333-90A3-AB510441A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7838" y="2642695"/>
            <a:ext cx="7886700" cy="28472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u="sng" dirty="0"/>
              <a:t> Где говорить? </a:t>
            </a:r>
            <a:r>
              <a:rPr lang="ru-RU" dirty="0"/>
              <a:t>На тактику построения речи существенно влияют условия. Как правило, в классной комнате выступать легче, чем в большом актовом зале.</a:t>
            </a:r>
          </a:p>
        </p:txBody>
      </p:sp>
    </p:spTree>
    <p:extLst>
      <p:ext uri="{BB962C8B-B14F-4D97-AF65-F5344CB8AC3E}">
        <p14:creationId xmlns:p14="http://schemas.microsoft.com/office/powerpoint/2010/main" val="277978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2AD4638F-4E33-4D47-A8FC-156135836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Методика обучения учащихся публично представлять результаты своего исследования (по </a:t>
            </a:r>
            <a:r>
              <a:rPr lang="ru-RU" sz="3600" b="1" dirty="0" err="1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Е.В.Тягловой</a:t>
            </a:r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2600EFA-242D-4333-90A3-AB510441A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393" y="2289998"/>
            <a:ext cx="7886700" cy="28472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u="sng" dirty="0"/>
              <a:t>Как говорить?</a:t>
            </a:r>
            <a:r>
              <a:rPr lang="ru-RU" sz="3200" dirty="0">
                <a:solidFill>
                  <a:srgbClr val="920000"/>
                </a:solidFill>
              </a:rPr>
              <a:t> </a:t>
            </a:r>
            <a:r>
              <a:rPr lang="ru-RU" sz="3200" dirty="0"/>
              <a:t>Рекомендуется говорить не очень быстро. Важно произвести глубокое впечатление ораторским искусством. Речь должна быть ясной, грамматически точной, уверенной, выразительной</a:t>
            </a:r>
            <a:r>
              <a:rPr lang="ru-RU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613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DF1458CB-0A54-42BB-A946-53341229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Методика обучения учащихся публично представлять результаты своего исследования (по </a:t>
            </a:r>
            <a:r>
              <a:rPr lang="ru-RU" sz="3600" b="1" dirty="0" err="1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Е.В.Тягловой</a:t>
            </a:r>
            <a:r>
              <a:rPr lang="ru-RU" sz="36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)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2600EFA-242D-4333-90A3-AB510441A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1116" y="2582540"/>
            <a:ext cx="7886700" cy="32391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u="sng" dirty="0"/>
              <a:t>Что говорить? </a:t>
            </a:r>
            <a:r>
              <a:rPr lang="ru-RU" dirty="0"/>
              <a:t>Важно позаботиться о соответствующей аргументации, подтверждающей основной и вспомогательный тезисы. Рекомендуется строить выступление с учетом следующих советов: понятие, несущее главную мысль, повторить не менее семи раз, а основной тезис – не менее четырех раз; привести впечатляющие аргументы, примеры, факты, убедительные выводы. </a:t>
            </a:r>
          </a:p>
        </p:txBody>
      </p:sp>
    </p:spTree>
    <p:extLst>
      <p:ext uri="{BB962C8B-B14F-4D97-AF65-F5344CB8AC3E}">
        <p14:creationId xmlns:p14="http://schemas.microsoft.com/office/powerpoint/2010/main" val="177236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D7D800B-8498-4A11-9FA5-1A8475387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336" y="260623"/>
            <a:ext cx="7886700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Структура презентации</a:t>
            </a:r>
            <a:br>
              <a:rPr lang="ru-RU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на 7 – 8 минут: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C17E4F9-C9DA-4E52-B793-1749DCBF2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478" y="1960418"/>
            <a:ext cx="7704667" cy="333281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/>
              <a:t>     1-й слайд. </a:t>
            </a:r>
            <a:r>
              <a:rPr lang="ru-RU" dirty="0"/>
              <a:t>Название работы, Ф.И.О. автора, класс, учреждение образования, Ф.И.О. руководителя, ученая степень и ученое звание, должность, место работы.</a:t>
            </a:r>
          </a:p>
          <a:p>
            <a:pPr marL="0" indent="0" algn="just">
              <a:buNone/>
            </a:pPr>
            <a:r>
              <a:rPr lang="ru-RU" b="1" dirty="0"/>
              <a:t>     2-4-й слайды.</a:t>
            </a:r>
            <a:r>
              <a:rPr lang="ru-RU" dirty="0"/>
              <a:t> Методология работы (цель, задачи, предмет, объект, актуальность). </a:t>
            </a:r>
          </a:p>
          <a:p>
            <a:pPr marL="0" indent="0" algn="just">
              <a:buNone/>
            </a:pPr>
            <a:r>
              <a:rPr lang="ru-RU" b="1" dirty="0"/>
              <a:t>     5-6-й слайды</a:t>
            </a:r>
            <a:r>
              <a:rPr lang="ru-RU" dirty="0"/>
              <a:t>. Итоги анкетирования (если проводилось).</a:t>
            </a:r>
          </a:p>
          <a:p>
            <a:pPr marL="0" indent="0" algn="just">
              <a:buNone/>
            </a:pPr>
            <a:r>
              <a:rPr lang="ru-RU" dirty="0"/>
              <a:t>     </a:t>
            </a:r>
            <a:r>
              <a:rPr lang="ru-RU" b="1" dirty="0"/>
              <a:t>7-8-й слайды. </a:t>
            </a:r>
            <a:r>
              <a:rPr lang="ru-RU" dirty="0"/>
              <a:t>Содержание работы. </a:t>
            </a:r>
          </a:p>
          <a:p>
            <a:pPr marL="0" indent="0" algn="just">
              <a:buNone/>
            </a:pPr>
            <a:r>
              <a:rPr lang="ru-RU" dirty="0"/>
              <a:t>     </a:t>
            </a:r>
            <a:r>
              <a:rPr lang="ru-RU" b="1" dirty="0"/>
              <a:t>9-11-й слайды</a:t>
            </a:r>
            <a:r>
              <a:rPr lang="ru-RU" dirty="0"/>
              <a:t>. Итоги по разделам. 12-й слайд. Практическая значимость работы. </a:t>
            </a:r>
          </a:p>
          <a:p>
            <a:pPr marL="0" indent="0" algn="just">
              <a:buNone/>
            </a:pPr>
            <a:r>
              <a:rPr lang="ru-RU" b="1" dirty="0"/>
              <a:t>     13-14-й слайды</a:t>
            </a:r>
            <a:r>
              <a:rPr lang="ru-RU" dirty="0"/>
              <a:t>. Итоги исследования.</a:t>
            </a:r>
          </a:p>
          <a:p>
            <a:pPr marL="0" indent="0" algn="just">
              <a:buNone/>
            </a:pPr>
            <a:r>
              <a:rPr lang="ru-RU" dirty="0"/>
              <a:t>     </a:t>
            </a:r>
            <a:r>
              <a:rPr lang="ru-RU" b="1" dirty="0"/>
              <a:t>15-й слайд. </a:t>
            </a:r>
            <a:r>
              <a:rPr lang="ru-RU" dirty="0"/>
              <a:t>Спасибо за внимание!</a:t>
            </a:r>
          </a:p>
          <a:p>
            <a:pPr marL="0" indent="0" algn="just">
              <a:buNone/>
            </a:pPr>
            <a:r>
              <a:rPr lang="ru-RU" dirty="0"/>
              <a:t> На 7 – 8 минут достаточно 12 – 15 слайдов. </a:t>
            </a:r>
          </a:p>
        </p:txBody>
      </p:sp>
    </p:spTree>
    <p:extLst>
      <p:ext uri="{BB962C8B-B14F-4D97-AF65-F5344CB8AC3E}">
        <p14:creationId xmlns:p14="http://schemas.microsoft.com/office/powerpoint/2010/main" val="21655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BEEE1F3-745D-46CD-943A-9DCF153DCCF1}"/>
              </a:ext>
            </a:extLst>
          </p:cNvPr>
          <p:cNvSpPr txBox="1">
            <a:spLocks/>
          </p:cNvSpPr>
          <p:nvPr/>
        </p:nvSpPr>
        <p:spPr>
          <a:xfrm>
            <a:off x="628650" y="2566072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СПАСИБО </a:t>
            </a:r>
            <a:r>
              <a:rPr lang="ru-RU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ЗА </a:t>
            </a:r>
            <a:r>
              <a:rPr lang="ru-RU" sz="7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26292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B524716-49BC-49A8-9E40-92B5E5E5F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738" y="839877"/>
            <a:ext cx="7587888" cy="4890858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  <a:buNone/>
            </a:pPr>
            <a:r>
              <a:rPr lang="ru-RU" sz="3000" i="1" dirty="0" smtClean="0">
                <a:solidFill>
                  <a:srgbClr val="FF0000"/>
                </a:solidFill>
              </a:rPr>
              <a:t>      </a:t>
            </a:r>
            <a:r>
              <a:rPr lang="ru-RU" sz="5100" b="1" dirty="0" smtClean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/>
                <a:ea typeface="+mj-ea"/>
                <a:cs typeface="+mj-cs"/>
              </a:rPr>
              <a:t>Цель:</a:t>
            </a:r>
            <a:r>
              <a:rPr lang="ru-RU" sz="3200" i="1" dirty="0" smtClean="0">
                <a:latin typeface="Times New Roman"/>
                <a:ea typeface="Times New Roman"/>
              </a:rPr>
              <a:t> </a:t>
            </a:r>
            <a:r>
              <a:rPr lang="ru-RU" sz="3200" b="1" dirty="0">
                <a:latin typeface="Times New Roman"/>
                <a:ea typeface="Times New Roman"/>
              </a:rPr>
              <a:t>создать условия для освоения  общей </a:t>
            </a:r>
            <a:r>
              <a:rPr lang="ru-RU" sz="3200" b="1" dirty="0" smtClean="0">
                <a:latin typeface="Times New Roman"/>
                <a:ea typeface="Times New Roman"/>
              </a:rPr>
              <a:t>методологии написания </a:t>
            </a:r>
            <a:r>
              <a:rPr lang="ru-RU" sz="3200" b="1" dirty="0">
                <a:latin typeface="Times New Roman"/>
                <a:ea typeface="Times New Roman"/>
              </a:rPr>
              <a:t>и защиты исследовательских работ учащихся в разных областях знаний.   </a:t>
            </a:r>
          </a:p>
          <a:p>
            <a:pPr algn="just">
              <a:spcAft>
                <a:spcPts val="0"/>
              </a:spcAft>
              <a:buNone/>
            </a:pPr>
            <a:r>
              <a:rPr lang="ru-RU" sz="4400" b="1" dirty="0" smtClean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/>
              </a:rPr>
              <a:t>   </a:t>
            </a:r>
            <a:r>
              <a:rPr lang="ru-RU" sz="5100" b="1" dirty="0" smtClean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/>
              </a:rPr>
              <a:t>Задачи:</a:t>
            </a:r>
            <a:r>
              <a:rPr lang="ru-RU" sz="4400" b="1" dirty="0" smtClean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libri Light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3200" dirty="0" smtClean="0">
                <a:latin typeface="Times New Roman"/>
                <a:ea typeface="Times New Roman"/>
              </a:rPr>
              <a:t> </a:t>
            </a:r>
            <a:r>
              <a:rPr lang="ru-RU" sz="3200" b="1" dirty="0" smtClean="0">
                <a:latin typeface="Times New Roman"/>
                <a:ea typeface="Times New Roman"/>
              </a:rPr>
              <a:t>изучить технологию подготовки исследовательской работы;</a:t>
            </a:r>
            <a:endParaRPr lang="ru-RU" sz="3200" b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освоить алгоритм осуществления руководства </a:t>
            </a:r>
            <a:r>
              <a:rPr lang="ru-RU" sz="3200" b="1" dirty="0" smtClean="0">
                <a:latin typeface="Times New Roman"/>
                <a:ea typeface="Times New Roman"/>
              </a:rPr>
              <a:t>учебными  </a:t>
            </a:r>
            <a:r>
              <a:rPr lang="ru-RU" sz="3200" b="1" dirty="0">
                <a:latin typeface="Times New Roman"/>
                <a:ea typeface="Times New Roman"/>
              </a:rPr>
              <a:t>исследованиями учащихся; </a:t>
            </a:r>
          </a:p>
          <a:p>
            <a:pPr>
              <a:spcAft>
                <a:spcPts val="0"/>
              </a:spcAft>
            </a:pPr>
            <a:r>
              <a:rPr lang="ru-RU" sz="3200" b="1" dirty="0">
                <a:latin typeface="Times New Roman"/>
                <a:ea typeface="Times New Roman"/>
              </a:rPr>
              <a:t>изучить правила оформления исследовательской работы и критерии ее оценивания; </a:t>
            </a:r>
          </a:p>
          <a:p>
            <a:pPr>
              <a:spcAft>
                <a:spcPts val="0"/>
              </a:spcAft>
            </a:pPr>
            <a:r>
              <a:rPr lang="ru-RU" sz="3200" b="1" dirty="0" smtClean="0">
                <a:latin typeface="Times New Roman"/>
                <a:ea typeface="Times New Roman"/>
              </a:rPr>
              <a:t> ознакомить </a:t>
            </a:r>
            <a:r>
              <a:rPr lang="ru-RU" sz="3200" b="1" dirty="0">
                <a:latin typeface="Times New Roman"/>
                <a:ea typeface="Times New Roman"/>
              </a:rPr>
              <a:t>с формами </a:t>
            </a:r>
            <a:r>
              <a:rPr lang="ru-RU" sz="3200" b="1" dirty="0" smtClean="0">
                <a:latin typeface="Times New Roman"/>
                <a:ea typeface="Times New Roman"/>
              </a:rPr>
              <a:t>защиты исследовательских </a:t>
            </a:r>
            <a:r>
              <a:rPr lang="ru-RU" sz="3200" b="1" dirty="0">
                <a:latin typeface="Times New Roman"/>
                <a:ea typeface="Times New Roman"/>
              </a:rPr>
              <a:t>работ и требованиями </a:t>
            </a:r>
            <a:r>
              <a:rPr lang="ru-RU" sz="3200" b="1" dirty="0" smtClean="0">
                <a:latin typeface="Times New Roman"/>
                <a:ea typeface="Times New Roman"/>
              </a:rPr>
              <a:t>к </a:t>
            </a:r>
            <a:r>
              <a:rPr lang="ru-RU" sz="3200" b="1" dirty="0">
                <a:latin typeface="Times New Roman"/>
                <a:ea typeface="Times New Roman"/>
              </a:rPr>
              <a:t>их организации</a:t>
            </a:r>
            <a:r>
              <a:rPr lang="ru-RU" sz="3200" b="1" i="1" dirty="0">
                <a:latin typeface="Times New Roman"/>
                <a:ea typeface="Times New Roman"/>
              </a:rPr>
              <a:t>. </a:t>
            </a:r>
            <a:endParaRPr lang="ru-RU" sz="3000" b="1" i="1" dirty="0"/>
          </a:p>
        </p:txBody>
      </p:sp>
    </p:spTree>
    <p:extLst>
      <p:ext uri="{BB962C8B-B14F-4D97-AF65-F5344CB8AC3E}">
        <p14:creationId xmlns:p14="http://schemas.microsoft.com/office/powerpoint/2010/main" val="397083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050729B-0B0F-4DD2-86BE-01A4813FD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90779"/>
            <a:ext cx="7886700" cy="90497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Рекомендации к выбору </a:t>
            </a:r>
            <a:r>
              <a:rPr lang="ru-RU" b="1" dirty="0" smtClean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темы:</a:t>
            </a:r>
            <a:endParaRPr lang="ru-RU" b="1" dirty="0">
              <a:ln w="3175" cmpd="sng">
                <a:solidFill>
                  <a:srgbClr val="D54809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CC0F9CF-73FC-472F-8C1D-B70C883A0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195755"/>
            <a:ext cx="7886700" cy="523537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300" b="1" dirty="0"/>
              <a:t>   – тема должна быть актуальной (затрагивать наиболее дискуссионные аспекты рассматриваемой проблемы);</a:t>
            </a:r>
          </a:p>
          <a:p>
            <a:pPr marL="0" indent="0" algn="just">
              <a:buNone/>
            </a:pPr>
            <a:r>
              <a:rPr lang="ru-RU" sz="3300" b="1" dirty="0"/>
              <a:t>   – тема должна быть интересной ученику, она должна его увлечь; </a:t>
            </a:r>
          </a:p>
          <a:p>
            <a:pPr marL="0" indent="0" algn="just">
              <a:buNone/>
            </a:pPr>
            <a:r>
              <a:rPr lang="ru-RU" sz="3300" b="1" dirty="0"/>
              <a:t>   – тема должна быть выполнима, решение её должно принести реальную пользу участникам исследования; </a:t>
            </a:r>
          </a:p>
          <a:p>
            <a:pPr marL="0" indent="0" algn="just">
              <a:buNone/>
            </a:pPr>
            <a:r>
              <a:rPr lang="ru-RU" sz="3300" b="1" dirty="0"/>
              <a:t>   – тема должна быть оригинальной, в ней должен быть элемент неожиданности, необычности; </a:t>
            </a:r>
          </a:p>
          <a:p>
            <a:pPr marL="0" indent="0" algn="just">
              <a:buNone/>
            </a:pPr>
            <a:r>
              <a:rPr lang="ru-RU" sz="3300" dirty="0"/>
              <a:t>  </a:t>
            </a:r>
            <a:r>
              <a:rPr lang="ru-RU" sz="3300" b="1" dirty="0"/>
              <a:t> – тема должна быть такой, чтобы работа была выполнена качественно, но относительно быстро;</a:t>
            </a:r>
          </a:p>
          <a:p>
            <a:pPr marL="0" indent="0" algn="just">
              <a:buNone/>
            </a:pPr>
            <a:r>
              <a:rPr lang="ru-RU" sz="3300" b="1" dirty="0"/>
              <a:t>    – тема должна быть доступна (ученик должен понимать то, что он пытается проанализировать и описать);</a:t>
            </a:r>
          </a:p>
          <a:p>
            <a:pPr marL="0" indent="0">
              <a:buNone/>
            </a:pPr>
            <a:r>
              <a:rPr lang="ru-RU" sz="3300" b="1" dirty="0"/>
              <a:t>    – тема должна вызывать интерес не только у</a:t>
            </a:r>
            <a:br>
              <a:rPr lang="ru-RU" sz="3300" b="1" dirty="0"/>
            </a:br>
            <a:r>
              <a:rPr lang="ru-RU" sz="3300" b="1" dirty="0"/>
              <a:t>ученика, но и у его руководителя; </a:t>
            </a:r>
          </a:p>
          <a:p>
            <a:pPr marL="0" indent="0">
              <a:buNone/>
            </a:pPr>
            <a:r>
              <a:rPr lang="ru-RU" sz="3300" b="1" dirty="0"/>
              <a:t>    – работа над темой должна быть обеспечена</a:t>
            </a:r>
            <a:br>
              <a:rPr lang="ru-RU" sz="3300" b="1" dirty="0"/>
            </a:br>
            <a:r>
              <a:rPr lang="ru-RU" sz="3300" b="1" dirty="0"/>
              <a:t>ресурсами, т.е. по выбранной теме должны быть</a:t>
            </a:r>
            <a:br>
              <a:rPr lang="ru-RU" sz="3300" b="1" dirty="0"/>
            </a:br>
            <a:r>
              <a:rPr lang="ru-RU" sz="3300" b="1" dirty="0"/>
              <a:t>доступны исторические источники и литература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0111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B7C213-F0E2-49CE-8AC1-B4B21C9C0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0"/>
            <a:ext cx="7886700" cy="176014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Типичные ошибки в определении названия работы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5FB28C35-CF84-406D-8C2E-06D7702E19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569450"/>
              </p:ext>
            </p:extLst>
          </p:nvPr>
        </p:nvGraphicFramePr>
        <p:xfrm>
          <a:off x="628649" y="2177557"/>
          <a:ext cx="8623614" cy="331478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8623614">
                  <a:extLst>
                    <a:ext uri="{9D8B030D-6E8A-4147-A177-3AD203B41FA5}">
                      <a16:colId xmlns="" xmlns:a16="http://schemas.microsoft.com/office/drawing/2014/main" val="1616527575"/>
                    </a:ext>
                  </a:extLst>
                </a:gridCol>
              </a:tblGrid>
              <a:tr h="4305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="" xmlns:a16="http://schemas.microsoft.com/office/drawing/2014/main" val="27916744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Метафорические названия, не научные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33585914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Слишком общее название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914318237"/>
                  </a:ext>
                </a:extLst>
              </a:tr>
              <a:tr h="6025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Проблемы нет, не понятно какую задачу будет решать работа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911608006"/>
                  </a:ext>
                </a:extLst>
              </a:tr>
              <a:tr h="5639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Слишком глобальные </a:t>
                      </a:r>
                      <a:r>
                        <a:rPr lang="ru-RU" sz="1800" dirty="0" smtClean="0">
                          <a:effectLst/>
                        </a:rPr>
                        <a:t>проблемы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206948989"/>
                  </a:ext>
                </a:extLst>
              </a:tr>
              <a:tr h="803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Отсутствует научная составляющая, предполагается простая паспортизация (растений, демографических показателей)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059797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60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B7C213-F0E2-49CE-8AC1-B4B21C9C0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0021" y="232756"/>
            <a:ext cx="7886700" cy="128788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Типичные ошибки в определении названия работы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5FB28C35-CF84-406D-8C2E-06D7702E19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155553"/>
              </p:ext>
            </p:extLst>
          </p:nvPr>
        </p:nvGraphicFramePr>
        <p:xfrm>
          <a:off x="0" y="1724850"/>
          <a:ext cx="9144000" cy="513315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571509">
                  <a:extLst>
                    <a:ext uri="{9D8B030D-6E8A-4147-A177-3AD203B41FA5}">
                      <a16:colId xmlns="" xmlns:a16="http://schemas.microsoft.com/office/drawing/2014/main" val="3263474600"/>
                    </a:ext>
                  </a:extLst>
                </a:gridCol>
                <a:gridCol w="4572491">
                  <a:extLst>
                    <a:ext uri="{9D8B030D-6E8A-4147-A177-3AD203B41FA5}">
                      <a16:colId xmlns="" xmlns:a16="http://schemas.microsoft.com/office/drawing/2014/main" val="1616527575"/>
                    </a:ext>
                  </a:extLst>
                </a:gridCol>
              </a:tblGrid>
              <a:tr h="7285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Примеры названий научных работ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Виды ошибок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="" xmlns:a16="http://schemas.microsoft.com/office/drawing/2014/main" val="2791674492"/>
                  </a:ext>
                </a:extLst>
              </a:tr>
              <a:tr h="581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 • «Что в имени тебе моем»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• Краски земли моей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Метафорические названия, не научные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335859145"/>
                  </a:ext>
                </a:extLst>
              </a:tr>
              <a:tr h="5812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• Культура Японии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• Головные уборы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Слишком общее название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914318237"/>
                  </a:ext>
                </a:extLst>
              </a:tr>
              <a:tr h="6262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• Ценности человеческой жизни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• </a:t>
                      </a:r>
                      <a:r>
                        <a:rPr lang="be-BY" sz="1800">
                          <a:effectLst/>
                        </a:rPr>
                        <a:t>Каталіцкія касцёлы на Воранаўшчыне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Проблемы нет, не понятно какую задачу будет решать работа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911608006"/>
                  </a:ext>
                </a:extLst>
              </a:tr>
              <a:tr h="14532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• Влияние химических веществ на здоровье человека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• Экологические проблемы в г.п. Радунь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 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Слишком глобальные проблемы (каких веществ, какие параметры здоровья будут исследованы, какого возраста люди, какие экологические показатели, с какой целью)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206948989"/>
                  </a:ext>
                </a:extLst>
              </a:tr>
              <a:tr h="11625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• Цветочно-декоративные растения на приусадебных участках Вороновщины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• Демографическая ситуация в СШ   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Отсутствует научная составляющая, предполагается простая паспортизация (растений, демографических показателей)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3059797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938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B288A1E-72A0-49DF-8841-15B1FF9D9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6886" y="282439"/>
            <a:ext cx="7886700" cy="78302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Способы поиска научной проблемы: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6380002-522C-4800-A8DE-8FED75265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814" y="2487714"/>
            <a:ext cx="7886700" cy="2381650"/>
          </a:xfrm>
        </p:spPr>
        <p:txBody>
          <a:bodyPr>
            <a:noAutofit/>
          </a:bodyPr>
          <a:lstStyle/>
          <a:p>
            <a:pPr lvl="0" algn="just">
              <a:lnSpc>
                <a:spcPct val="70000"/>
              </a:lnSpc>
            </a:pPr>
            <a:r>
              <a:rPr lang="ru-RU" b="1" dirty="0"/>
              <a:t>Поиск пробела.</a:t>
            </a:r>
            <a:r>
              <a:rPr lang="ru-RU" dirty="0"/>
              <a:t> Определите интересную тему и изучайте литературу, рано или поздно Вы найдете вопрос, ответа на который нет в литературе, и который Вас заинтересует. </a:t>
            </a:r>
          </a:p>
          <a:p>
            <a:pPr lvl="0" algn="just">
              <a:lnSpc>
                <a:spcPct val="70000"/>
              </a:lnSpc>
            </a:pPr>
            <a:r>
              <a:rPr lang="ru-RU" b="1" dirty="0"/>
              <a:t>От практической проблемы. </a:t>
            </a:r>
            <a:r>
              <a:rPr lang="ru-RU" dirty="0"/>
              <a:t>В основе любой практической проблемы лежит недостаток знаний, который можно выявить и восполнить. </a:t>
            </a:r>
          </a:p>
          <a:p>
            <a:pPr>
              <a:lnSpc>
                <a:spcPct val="70000"/>
              </a:lnSpc>
            </a:pPr>
            <a:r>
              <a:rPr lang="ru-RU" b="1" dirty="0"/>
              <a:t>От нового </a:t>
            </a:r>
            <a:r>
              <a:rPr lang="ru-RU" b="1" dirty="0" smtClean="0"/>
              <a:t>факта.</a:t>
            </a:r>
            <a:r>
              <a:rPr lang="ru-RU" dirty="0" smtClean="0"/>
              <a:t> Требует </a:t>
            </a:r>
            <a:r>
              <a:rPr lang="ru-RU" dirty="0"/>
              <a:t>знания самых последних исследований в избранной области. Открытие нового факта в мировой науке (нового медиатора, нового гормона, нового механизма) </a:t>
            </a:r>
            <a:r>
              <a:rPr lang="ru-RU" dirty="0" smtClean="0"/>
              <a:t>дает возможность </a:t>
            </a:r>
            <a:r>
              <a:rPr lang="ru-RU" dirty="0"/>
              <a:t>провести исследование</a:t>
            </a:r>
            <a:br>
              <a:rPr lang="ru-RU" dirty="0"/>
            </a:br>
            <a:r>
              <a:rPr lang="ru-RU" dirty="0"/>
              <a:t>высокого уровня. </a:t>
            </a:r>
          </a:p>
          <a:p>
            <a:pPr lvl="0" algn="just">
              <a:lnSpc>
                <a:spcPct val="70000"/>
              </a:lnSpc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397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69AB654-45FC-4DB5-8165-2D53BF6A8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16" y="742615"/>
            <a:ext cx="7886700" cy="778505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ln w="3175" cmpd="sng">
                  <a:solidFill>
                    <a:srgbClr val="D54809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Клише гипотез: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6869F1A-F033-44FF-A32B-AEEDF9628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598" y="1888912"/>
            <a:ext cx="7131926" cy="3580374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можно предположить …; </a:t>
            </a:r>
          </a:p>
          <a:p>
            <a:pPr algn="just"/>
            <a:r>
              <a:rPr lang="ru-RU" b="1" dirty="0"/>
              <a:t>если …, то; </a:t>
            </a:r>
          </a:p>
          <a:p>
            <a:pPr algn="just"/>
            <a:r>
              <a:rPr lang="ru-RU" b="1" dirty="0"/>
              <a:t>предполагается, что …; </a:t>
            </a:r>
          </a:p>
          <a:p>
            <a:pPr algn="just"/>
            <a:r>
              <a:rPr lang="ru-RU" b="1" dirty="0"/>
              <a:t>допустим …; </a:t>
            </a:r>
          </a:p>
          <a:p>
            <a:pPr algn="just"/>
            <a:r>
              <a:rPr lang="ru-RU" b="1" dirty="0"/>
              <a:t>возможно …; </a:t>
            </a:r>
          </a:p>
          <a:p>
            <a:pPr algn="just"/>
            <a:r>
              <a:rPr lang="ru-RU" b="1" dirty="0"/>
              <a:t>при условии что… и т.д. </a:t>
            </a:r>
          </a:p>
          <a:p>
            <a:pPr marL="0" indent="0">
              <a:buNone/>
            </a:pP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239194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614</TotalTime>
  <Words>1940</Words>
  <Application>Microsoft Office PowerPoint</Application>
  <PresentationFormat>Экран (4:3)</PresentationFormat>
  <Paragraphs>199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0" baseType="lpstr">
      <vt:lpstr>Arial</vt:lpstr>
      <vt:lpstr>Calibri</vt:lpstr>
      <vt:lpstr>Calibri Light</vt:lpstr>
      <vt:lpstr>Corbel</vt:lpstr>
      <vt:lpstr>Times New Roman</vt:lpstr>
      <vt:lpstr>Параллакс</vt:lpstr>
      <vt:lpstr>Презентация PowerPoint</vt:lpstr>
      <vt:lpstr>Презентация PowerPoint</vt:lpstr>
      <vt:lpstr>Презентация PowerPoint</vt:lpstr>
      <vt:lpstr>Презентация PowerPoint</vt:lpstr>
      <vt:lpstr>Рекомендации к выбору темы:</vt:lpstr>
      <vt:lpstr>Типичные ошибки в определении названия работы</vt:lpstr>
      <vt:lpstr>Типичные ошибки в определении названия работы</vt:lpstr>
      <vt:lpstr>Способы поиска научной проблемы:</vt:lpstr>
      <vt:lpstr>Клише гипотез: </vt:lpstr>
      <vt:lpstr>Методы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Выдержки из требований областного конкурса исследовательских работ «Хрустальная альфа» </vt:lpstr>
      <vt:lpstr>Основные  линии  написания обзора литературы </vt:lpstr>
      <vt:lpstr>Словарь терминов юного исследователя </vt:lpstr>
      <vt:lpstr>Словарь терминов юного исследователя </vt:lpstr>
      <vt:lpstr>Структура отчета об учебном исследовании   </vt:lpstr>
      <vt:lpstr>Введение содержит:  </vt:lpstr>
      <vt:lpstr>Основная часть работы должна состоять из следующих структурных этапов:  </vt:lpstr>
      <vt:lpstr>Этапы исследования должны отражать:  </vt:lpstr>
      <vt:lpstr>Заключение содержит: </vt:lpstr>
      <vt:lpstr>Презентация PowerPoint</vt:lpstr>
      <vt:lpstr>Основные ошибки при защите результатов исследования</vt:lpstr>
      <vt:lpstr>Методика обучения учащихся публично представлять результаты своего исследования (по Е.В.Тягловой) </vt:lpstr>
      <vt:lpstr>Презентация PowerPoint</vt:lpstr>
      <vt:lpstr>Методика обучения учащихся публично представлять результаты своего исследования (по Е.В.Тягловой) </vt:lpstr>
      <vt:lpstr>Методика обучения учащихся публично представлять результаты своего исследования (по Е.В.Тягловой) </vt:lpstr>
      <vt:lpstr>Методика обучения учащихся публично представлять результаты своего исследования (по Е.В.Тягловой) </vt:lpstr>
      <vt:lpstr>Методика обучения учащихся публично представлять результаты своего исследования (по Е.В.Тягловой) </vt:lpstr>
      <vt:lpstr>Методика обучения учащихся публично представлять результаты своего исследования (по Е.В.Тягловой) </vt:lpstr>
      <vt:lpstr>Структура презентации на 7 – 8 минут: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Informatics</dc:creator>
  <cp:lastModifiedBy>Admin</cp:lastModifiedBy>
  <cp:revision>40</cp:revision>
  <dcterms:created xsi:type="dcterms:W3CDTF">2017-11-16T11:21:43Z</dcterms:created>
  <dcterms:modified xsi:type="dcterms:W3CDTF">2017-12-10T16:03:51Z</dcterms:modified>
</cp:coreProperties>
</file>