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8" r:id="rId4"/>
    <p:sldId id="260" r:id="rId5"/>
    <p:sldId id="263"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4" r:id="rId28"/>
    <p:sldId id="283" r:id="rId29"/>
    <p:sldId id="285"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5/30/2018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5/30/2018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5/30/2018</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5/30/2018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15152" y="859809"/>
            <a:ext cx="7260609" cy="830997"/>
          </a:xfrm>
          <a:prstGeom prst="rect">
            <a:avLst/>
          </a:prstGeom>
          <a:noFill/>
        </p:spPr>
        <p:txBody>
          <a:bodyPr wrap="square" rtlCol="0">
            <a:spAutoFit/>
          </a:bodyPr>
          <a:lstStyle/>
          <a:p>
            <a:pPr algn="ctr"/>
            <a:r>
              <a:rPr lang="be-BY" sz="2400" dirty="0" smtClean="0">
                <a:latin typeface="Times New Roman" panose="02020603050405020304" pitchFamily="18" charset="0"/>
                <a:cs typeface="Times New Roman" panose="02020603050405020304" pitchFamily="18" charset="0"/>
              </a:rPr>
              <a:t>Дзяржаўная ўстанова адукацыі</a:t>
            </a:r>
          </a:p>
          <a:p>
            <a:pPr algn="ctr"/>
            <a:r>
              <a:rPr lang="be-BY" sz="2400" dirty="0" smtClean="0">
                <a:latin typeface="Times New Roman" panose="02020603050405020304" pitchFamily="18" charset="0"/>
                <a:cs typeface="Times New Roman" panose="02020603050405020304" pitchFamily="18" charset="0"/>
              </a:rPr>
              <a:t> «Жухавіцкая сярэдняя школа»</a:t>
            </a:r>
            <a:endParaRPr lang="ru-RU" sz="2400" dirty="0">
              <a:latin typeface="Times New Roman" panose="02020603050405020304" pitchFamily="18" charset="0"/>
              <a:cs typeface="Times New Roman" panose="02020603050405020304" pitchFamily="18" charset="0"/>
            </a:endParaRPr>
          </a:p>
        </p:txBody>
      </p:sp>
      <p:sp>
        <p:nvSpPr>
          <p:cNvPr id="5" name="Подзаголовок 2"/>
          <p:cNvSpPr>
            <a:spLocks noGrp="1"/>
          </p:cNvSpPr>
          <p:nvPr>
            <p:ph type="subTitle" idx="1"/>
          </p:nvPr>
        </p:nvSpPr>
        <p:spPr>
          <a:xfrm>
            <a:off x="1815152" y="2754296"/>
            <a:ext cx="7766936" cy="1096899"/>
          </a:xfrm>
        </p:spPr>
        <p:txBody>
          <a:bodyPr>
            <a:noAutofit/>
          </a:bodyPr>
          <a:lstStyle/>
          <a:p>
            <a:pPr algn="ctr"/>
            <a:r>
              <a:rPr lang="be-BY" sz="3600" b="1" dirty="0" smtClean="0">
                <a:solidFill>
                  <a:srgbClr val="7030A0"/>
                </a:solidFill>
                <a:latin typeface="Times New Roman" panose="02020603050405020304" pitchFamily="18" charset="0"/>
                <a:cs typeface="Times New Roman" panose="02020603050405020304" pitchFamily="18" charset="0"/>
              </a:rPr>
              <a:t>Інструктыўна метадычная нарада «Нарматыўна-прававая база па правядзенні выніковай атэстацыі вучняў, выпускных экзаменаў»</a:t>
            </a:r>
            <a:endParaRPr lang="ru-RU" sz="3600" b="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9615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50376" y="951399"/>
            <a:ext cx="9253182" cy="3939540"/>
          </a:xfrm>
          <a:prstGeom prst="rect">
            <a:avLst/>
          </a:prstGeom>
        </p:spPr>
        <p:txBody>
          <a:bodyPr wrap="square">
            <a:spAutoFit/>
          </a:bodyPr>
          <a:lstStyle/>
          <a:p>
            <a:pPr marL="1220470" indent="-860425">
              <a:spcBef>
                <a:spcPts val="1200"/>
              </a:spcBef>
              <a:spcAft>
                <a:spcPts val="1200"/>
              </a:spcAft>
            </a:pPr>
            <a:r>
              <a:rPr lang="ru-RU" sz="2000" b="1" dirty="0">
                <a:solidFill>
                  <a:srgbClr val="000000"/>
                </a:solidFill>
                <a:latin typeface="Times New Roman" panose="02020603050405020304" pitchFamily="18" charset="0"/>
              </a:rPr>
              <a:t>Статья 277. Особенности аттестации учащихся при освоении содержания образовательной программы специального образования на уровне общего среднего образования для лиц с интеллектуальной недостаточностью</a:t>
            </a:r>
          </a:p>
          <a:p>
            <a:pPr algn="just">
              <a:spcAft>
                <a:spcPts val="0"/>
              </a:spcAft>
            </a:pPr>
            <a:r>
              <a:rPr lang="ru-RU" sz="2000" dirty="0">
                <a:solidFill>
                  <a:srgbClr val="000000"/>
                </a:solidFill>
                <a:latin typeface="Times New Roman" panose="02020603050405020304" pitchFamily="18" charset="0"/>
              </a:rPr>
              <a:t>1. Учащиеся второго отделения вспомогательной школы (вспомогательной школы-интерната) и центра коррекционно-развивающего обучения и реабилитации проходят только текущую аттестацию. Текущая аттестация этих учащихся осуществляется на содержательно-оценочной основе, которая предполагает словесную оценку результатов учебной деятельности, без выставления отметок.</a:t>
            </a:r>
          </a:p>
          <a:p>
            <a:pPr algn="just">
              <a:spcAft>
                <a:spcPts val="0"/>
              </a:spcAft>
            </a:pPr>
            <a:r>
              <a:rPr lang="ru-RU" sz="2000" dirty="0">
                <a:solidFill>
                  <a:srgbClr val="000000"/>
                </a:solidFill>
                <a:latin typeface="Times New Roman" panose="02020603050405020304" pitchFamily="18" charset="0"/>
              </a:rPr>
              <a:t>2. Итоговая аттестация учащихся первого отделения вспомогательной школы (вспомогательной школы-интерната) проводится в форме выпускного экзамена по трудовому обучению.</a:t>
            </a:r>
            <a:endParaRPr lang="ru-RU" sz="20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398458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cap="all" dirty="0">
                <a:solidFill>
                  <a:srgbClr val="7030A0"/>
                </a:solidFill>
                <a:latin typeface="Times New Roman" panose="02020603050405020304" pitchFamily="18" charset="0"/>
                <a:cs typeface="Times New Roman" panose="02020603050405020304" pitchFamily="18" charset="0"/>
              </a:rPr>
              <a:t>ПОСТАНОВЛЕНИЕ МИНИСТЕРСТВА ОБРАЗОВАНИЯ РЕСПУБЛИКИ БЕЛАРУСЬ</a:t>
            </a:r>
            <a:r>
              <a:rPr lang="ru-RU" b="1" dirty="0">
                <a:solidFill>
                  <a:srgbClr val="7030A0"/>
                </a:solidFill>
                <a:latin typeface="Times New Roman" panose="02020603050405020304" pitchFamily="18" charset="0"/>
                <a:cs typeface="Times New Roman" panose="02020603050405020304" pitchFamily="18" charset="0"/>
              </a:rPr>
              <a:t/>
            </a:r>
            <a:br>
              <a:rPr lang="ru-RU" b="1" dirty="0">
                <a:solidFill>
                  <a:srgbClr val="7030A0"/>
                </a:solidFill>
                <a:latin typeface="Times New Roman" panose="02020603050405020304" pitchFamily="18" charset="0"/>
                <a:cs typeface="Times New Roman" panose="02020603050405020304" pitchFamily="18" charset="0"/>
              </a:rPr>
            </a:br>
            <a:r>
              <a:rPr lang="ru-RU" b="1" dirty="0">
                <a:solidFill>
                  <a:srgbClr val="7030A0"/>
                </a:solidFill>
                <a:latin typeface="Times New Roman" panose="02020603050405020304" pitchFamily="18" charset="0"/>
                <a:cs typeface="Times New Roman" panose="02020603050405020304" pitchFamily="18" charset="0"/>
              </a:rPr>
              <a:t>20 июня 2011 г. № 38</a:t>
            </a:r>
            <a:br>
              <a:rPr lang="ru-RU" b="1" dirty="0">
                <a:solidFill>
                  <a:srgbClr val="7030A0"/>
                </a:solidFill>
                <a:latin typeface="Times New Roman" panose="02020603050405020304" pitchFamily="18" charset="0"/>
                <a:cs typeface="Times New Roman" panose="02020603050405020304" pitchFamily="18" charset="0"/>
              </a:rPr>
            </a:br>
            <a:r>
              <a:rPr lang="ru-RU" b="1" dirty="0">
                <a:solidFill>
                  <a:srgbClr val="7030A0"/>
                </a:solidFill>
                <a:latin typeface="Times New Roman" panose="02020603050405020304" pitchFamily="18" charset="0"/>
                <a:cs typeface="Times New Roman" panose="02020603050405020304" pitchFamily="18" charset="0"/>
              </a:rPr>
              <a:t>Об утверждении Правил проведения аттестации учащихся при освоении содержания образовательных программ общего среднего образования и признании утратившими силу некоторых постановлений Министерства образования Республики Беларусь</a:t>
            </a:r>
            <a:r>
              <a:rPr lang="ru-RU" b="1" dirty="0"/>
              <a:t/>
            </a:r>
            <a:br>
              <a:rPr lang="ru-RU" b="1" dirty="0"/>
            </a:br>
            <a:endParaRPr lang="ru-RU" dirty="0"/>
          </a:p>
        </p:txBody>
      </p:sp>
    </p:spTree>
    <p:extLst>
      <p:ext uri="{BB962C8B-B14F-4D97-AF65-F5344CB8AC3E}">
        <p14:creationId xmlns:p14="http://schemas.microsoft.com/office/powerpoint/2010/main" val="484761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645994" y="383865"/>
            <a:ext cx="9385110" cy="1015663"/>
          </a:xfrm>
          <a:prstGeom prst="rect">
            <a:avLst/>
          </a:prstGeom>
        </p:spPr>
        <p:txBody>
          <a:bodyPr wrap="square">
            <a:spAutoFit/>
          </a:bodyPr>
          <a:lstStyle/>
          <a:p>
            <a:pPr algn="just">
              <a:spcAft>
                <a:spcPts val="0"/>
              </a:spcAft>
            </a:pPr>
            <a:r>
              <a:rPr lang="ru-RU" sz="2000" dirty="0">
                <a:latin typeface="Times New Roman" panose="02020603050405020304" pitchFamily="18" charset="0"/>
                <a:ea typeface="Times New Roman" panose="02020603050405020304" pitchFamily="18" charset="0"/>
              </a:rPr>
              <a:t>3. Аттестация учащихся осуществляется в соответствии с нормами оценки результатов учебной деятельности по каждому учебному предмету, определяемыми образовательными стандартами общего среднего образования.</a:t>
            </a:r>
          </a:p>
        </p:txBody>
      </p:sp>
      <p:sp>
        <p:nvSpPr>
          <p:cNvPr id="6" name="Прямоугольник 5"/>
          <p:cNvSpPr/>
          <p:nvPr/>
        </p:nvSpPr>
        <p:spPr>
          <a:xfrm>
            <a:off x="439002" y="1851757"/>
            <a:ext cx="9799093" cy="1938992"/>
          </a:xfrm>
          <a:prstGeom prst="rect">
            <a:avLst/>
          </a:prstGeom>
        </p:spPr>
        <p:txBody>
          <a:bodyPr wrap="square">
            <a:spAutoFit/>
          </a:bodyPr>
          <a:lstStyle/>
          <a:p>
            <a:pPr algn="just">
              <a:spcAft>
                <a:spcPts val="0"/>
              </a:spcAft>
            </a:pPr>
            <a:r>
              <a:rPr lang="ru-RU" dirty="0">
                <a:latin typeface="Times New Roman" panose="02020603050405020304" pitchFamily="18" charset="0"/>
                <a:ea typeface="Times New Roman" panose="02020603050405020304" pitchFamily="18" charset="0"/>
              </a:rPr>
              <a:t>6</a:t>
            </a:r>
            <a:r>
              <a:rPr lang="ru-RU" sz="2000" dirty="0">
                <a:latin typeface="Times New Roman" panose="02020603050405020304" pitchFamily="18" charset="0"/>
                <a:ea typeface="Times New Roman" panose="02020603050405020304" pitchFamily="18" charset="0"/>
              </a:rPr>
              <a:t>. При невозможности оценить результаты учебной деятельности по причине пропусков учебных занятий по уважительным причинам в течение четверти учащийся не аттестуется по всем или отдельным учебным предметам. При этом таким учащимся:</a:t>
            </a:r>
          </a:p>
          <a:p>
            <a:pPr algn="just">
              <a:spcAft>
                <a:spcPts val="0"/>
              </a:spcAft>
            </a:pPr>
            <a:r>
              <a:rPr lang="ru-RU" sz="2000" dirty="0">
                <a:latin typeface="Times New Roman" panose="02020603050405020304" pitchFamily="18" charset="0"/>
                <a:ea typeface="Times New Roman" panose="02020603050405020304" pitchFamily="18" charset="0"/>
              </a:rPr>
              <a:t>за четверть вносится запись «не аттестован»;</a:t>
            </a:r>
          </a:p>
          <a:p>
            <a:pPr algn="just">
              <a:spcAft>
                <a:spcPts val="0"/>
              </a:spcAft>
            </a:pPr>
            <a:r>
              <a:rPr lang="ru-RU" sz="2000" dirty="0">
                <a:latin typeface="Times New Roman" panose="02020603050405020304" pitchFamily="18" charset="0"/>
                <a:ea typeface="Times New Roman" panose="02020603050405020304" pitchFamily="18" charset="0"/>
              </a:rPr>
              <a:t>аттестация за учебный год проводится при наличии положительных отметок не менее чем в одной четверти.</a:t>
            </a:r>
          </a:p>
        </p:txBody>
      </p:sp>
    </p:spTree>
    <p:extLst>
      <p:ext uri="{BB962C8B-B14F-4D97-AF65-F5344CB8AC3E}">
        <p14:creationId xmlns:p14="http://schemas.microsoft.com/office/powerpoint/2010/main" val="764671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00585" y="412678"/>
            <a:ext cx="8962030" cy="2554545"/>
          </a:xfrm>
          <a:prstGeom prst="rect">
            <a:avLst/>
          </a:prstGeom>
        </p:spPr>
        <p:txBody>
          <a:bodyPr wrap="square">
            <a:spAutoFit/>
          </a:bodyPr>
          <a:lstStyle/>
          <a:p>
            <a:pPr algn="just">
              <a:spcAft>
                <a:spcPts val="0"/>
              </a:spcAft>
            </a:pPr>
            <a:r>
              <a:rPr lang="ru-RU" sz="2000" dirty="0">
                <a:latin typeface="Times New Roman" panose="02020603050405020304" pitchFamily="18" charset="0"/>
                <a:ea typeface="Times New Roman" panose="02020603050405020304" pitchFamily="18" charset="0"/>
              </a:rPr>
              <a:t>8. При проведении промежуточной и итоговой аттестации по завершении учебного года по учебному предмету «Физическая культура и здоровье» учащимся, которые занимаются в специальной медицинской группе или в группе лечебной физической культуры, выставляется отметка «зачтено».</a:t>
            </a:r>
          </a:p>
          <a:p>
            <a:pPr algn="just">
              <a:spcAft>
                <a:spcPts val="0"/>
              </a:spcAft>
            </a:pPr>
            <a:r>
              <a:rPr lang="ru-RU" sz="2000" dirty="0">
                <a:latin typeface="Times New Roman" panose="02020603050405020304" pitchFamily="18" charset="0"/>
                <a:ea typeface="Times New Roman" panose="02020603050405020304" pitchFamily="18" charset="0"/>
              </a:rPr>
              <a:t>9. Учащемуся, который по состоянию здоровья временно или постоянно освобожден от учебных занятий по учебным предметам «Физическая культура и здоровье» или «Трудовое обучение», соответственно за четверть, учебный год вносится запись «освобожден(а)».</a:t>
            </a:r>
          </a:p>
        </p:txBody>
      </p:sp>
    </p:spTree>
    <p:extLst>
      <p:ext uri="{BB962C8B-B14F-4D97-AF65-F5344CB8AC3E}">
        <p14:creationId xmlns:p14="http://schemas.microsoft.com/office/powerpoint/2010/main" val="3138499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518615" y="407510"/>
            <a:ext cx="8611737" cy="4247317"/>
          </a:xfrm>
          <a:prstGeom prst="rect">
            <a:avLst/>
          </a:prstGeom>
        </p:spPr>
        <p:txBody>
          <a:bodyPr wrap="square">
            <a:spAutoFit/>
          </a:bodyPr>
          <a:lstStyle/>
          <a:p>
            <a:pPr algn="ctr">
              <a:spcBef>
                <a:spcPts val="1200"/>
              </a:spcBef>
              <a:spcAft>
                <a:spcPts val="1200"/>
              </a:spcAft>
            </a:pPr>
            <a:r>
              <a:rPr lang="ru-RU" sz="2000" b="1" cap="all" dirty="0">
                <a:latin typeface="Times New Roman" panose="02020603050405020304" pitchFamily="18" charset="0"/>
                <a:ea typeface="Times New Roman" panose="02020603050405020304" pitchFamily="18" charset="0"/>
              </a:rPr>
              <a:t>ГЛАВА 3</a:t>
            </a:r>
            <a:br>
              <a:rPr lang="ru-RU" sz="2000" b="1" cap="all" dirty="0">
                <a:latin typeface="Times New Roman" panose="02020603050405020304" pitchFamily="18" charset="0"/>
                <a:ea typeface="Times New Roman" panose="02020603050405020304" pitchFamily="18" charset="0"/>
              </a:rPr>
            </a:br>
            <a:r>
              <a:rPr lang="ru-RU" sz="2000" b="1" cap="all" dirty="0">
                <a:latin typeface="Times New Roman" panose="02020603050405020304" pitchFamily="18" charset="0"/>
                <a:ea typeface="Times New Roman" panose="02020603050405020304" pitchFamily="18" charset="0"/>
              </a:rPr>
              <a:t>ПОРЯДОК ПЕРЕВОДА УЧАЩИХСЯ В СЛЕДУЮЩИЙ КЛАСС ПО РЕЗУЛЬТАТАМ ИТОГОВОЙ АТТЕСТАЦИИ ПО ЗАВЕРШЕНИИ УЧЕБНОГО ГОДА</a:t>
            </a:r>
          </a:p>
          <a:p>
            <a:pPr algn="just">
              <a:spcAft>
                <a:spcPts val="0"/>
              </a:spcAft>
            </a:pPr>
            <a:r>
              <a:rPr lang="ru-RU" sz="2000" dirty="0">
                <a:latin typeface="Times New Roman" panose="02020603050405020304" pitchFamily="18" charset="0"/>
                <a:ea typeface="Times New Roman" panose="02020603050405020304" pitchFamily="18" charset="0"/>
              </a:rPr>
              <a:t>17. Учащиеся, имеющие положительные годовые отметки, а также учащиеся I–II классов, имеющие результаты учебной деятельности, которые оценивались на содержательно-оценочной основе, в том числе учащиеся, освобожденные по состоянию здоровья от учебных занятий по учебным предметам «Физическая культура и здоровье» или «Трудовое обучение» или прохождения учебно-полевых сборов, учащиеся, которым выставлена по учебному предмету «Физическая культура и здоровье» отметка «зачтено», переводятся в следующий класс по завершении учебного года на основании решения педагогического совета учреждения образования.</a:t>
            </a:r>
          </a:p>
        </p:txBody>
      </p:sp>
    </p:spTree>
    <p:extLst>
      <p:ext uri="{BB962C8B-B14F-4D97-AF65-F5344CB8AC3E}">
        <p14:creationId xmlns:p14="http://schemas.microsoft.com/office/powerpoint/2010/main" val="65748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91903" y="574933"/>
            <a:ext cx="8252347" cy="1323439"/>
          </a:xfrm>
          <a:prstGeom prst="rect">
            <a:avLst/>
          </a:prstGeom>
        </p:spPr>
        <p:txBody>
          <a:bodyPr wrap="square">
            <a:spAutoFit/>
          </a:bodyPr>
          <a:lstStyle/>
          <a:p>
            <a:pPr algn="just">
              <a:spcAft>
                <a:spcPts val="0"/>
              </a:spcAft>
            </a:pPr>
            <a:r>
              <a:rPr lang="ru-RU" sz="2000" dirty="0">
                <a:latin typeface="Times New Roman" panose="02020603050405020304" pitchFamily="18" charset="0"/>
                <a:ea typeface="Times New Roman" panose="02020603050405020304" pitchFamily="18" charset="0"/>
              </a:rPr>
              <a:t>31. Учащиеся, пропустившие более 45 учебных дней по болезни или в связи с переездом на новое место жительства, могут быть оставлены на повторный год обучения по заявлению их законных представителей и решению педагогического совета учреждения образования.</a:t>
            </a:r>
          </a:p>
        </p:txBody>
      </p:sp>
    </p:spTree>
    <p:extLst>
      <p:ext uri="{BB962C8B-B14F-4D97-AF65-F5344CB8AC3E}">
        <p14:creationId xmlns:p14="http://schemas.microsoft.com/office/powerpoint/2010/main" val="4653296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2229134" y="456147"/>
            <a:ext cx="6096000" cy="923330"/>
          </a:xfrm>
          <a:prstGeom prst="rect">
            <a:avLst/>
          </a:prstGeom>
        </p:spPr>
        <p:txBody>
          <a:bodyPr>
            <a:spAutoFit/>
          </a:bodyPr>
          <a:lstStyle/>
          <a:p>
            <a:pPr algn="ctr">
              <a:spcBef>
                <a:spcPts val="1200"/>
              </a:spcBef>
              <a:spcAft>
                <a:spcPts val="1200"/>
              </a:spcAft>
            </a:pPr>
            <a:r>
              <a:rPr lang="ru-RU" b="1" cap="all" dirty="0">
                <a:latin typeface="Times New Roman" panose="02020603050405020304" pitchFamily="18" charset="0"/>
                <a:ea typeface="Times New Roman" panose="02020603050405020304" pitchFamily="18" charset="0"/>
              </a:rPr>
              <a:t>ГЛАВА 5</a:t>
            </a:r>
            <a:br>
              <a:rPr lang="ru-RU" b="1" cap="all" dirty="0">
                <a:latin typeface="Times New Roman" panose="02020603050405020304" pitchFamily="18" charset="0"/>
                <a:ea typeface="Times New Roman" panose="02020603050405020304" pitchFamily="18" charset="0"/>
              </a:rPr>
            </a:br>
            <a:r>
              <a:rPr lang="ru-RU" b="1" cap="all" dirty="0">
                <a:latin typeface="Times New Roman" panose="02020603050405020304" pitchFamily="18" charset="0"/>
                <a:ea typeface="Times New Roman" panose="02020603050405020304" pitchFamily="18" charset="0"/>
              </a:rPr>
              <a:t>ДОПУСК УЧАЩИХСЯ УЧРЕЖДЕНИЙ ОБРАЗОВАНИЯ К ВЫПУСКНЫМ ЭКЗАМЕНАМ</a:t>
            </a:r>
          </a:p>
        </p:txBody>
      </p:sp>
      <p:sp>
        <p:nvSpPr>
          <p:cNvPr id="7" name="Прямоугольник 6"/>
          <p:cNvSpPr/>
          <p:nvPr/>
        </p:nvSpPr>
        <p:spPr>
          <a:xfrm>
            <a:off x="509517" y="1617219"/>
            <a:ext cx="9166746" cy="3477875"/>
          </a:xfrm>
          <a:prstGeom prst="rect">
            <a:avLst/>
          </a:prstGeom>
        </p:spPr>
        <p:txBody>
          <a:bodyPr wrap="square">
            <a:spAutoFit/>
          </a:bodyPr>
          <a:lstStyle/>
          <a:p>
            <a:pPr algn="just">
              <a:spcAft>
                <a:spcPts val="0"/>
              </a:spcAft>
            </a:pPr>
            <a:r>
              <a:rPr lang="ru-RU" sz="2000" dirty="0">
                <a:latin typeface="Times New Roman" panose="02020603050405020304" pitchFamily="18" charset="0"/>
                <a:ea typeface="Times New Roman" panose="02020603050405020304" pitchFamily="18" charset="0"/>
              </a:rPr>
              <a:t>49. К выпускным экзаменам допускаются учащиеся, имеющие положительные годовые отметки по всем учебным предметам, а также учащиеся, освобожденные по состоянию здоровья от уроков по учебным предметам «Физическая культура и здоровье» или «Трудовое обучение», и учащиеся, которым выставлена по учебному предмету «Физическая культура и здоровье» отметка «зачтено».</a:t>
            </a:r>
          </a:p>
          <a:p>
            <a:pPr algn="just">
              <a:spcAft>
                <a:spcPts val="0"/>
              </a:spcAft>
            </a:pPr>
            <a:r>
              <a:rPr lang="ru-RU" sz="2000" dirty="0">
                <a:latin typeface="Times New Roman" panose="02020603050405020304" pitchFamily="18" charset="0"/>
                <a:ea typeface="Times New Roman" panose="02020603050405020304" pitchFamily="18" charset="0"/>
              </a:rPr>
              <a:t>Кроме того, к выпускным экзаменам по завершении обучения и воспитания на II ступени общего среднего образования допускаются учащиеся, имеющие годовые отметки 0 баллов или не аттестованные не более чем по двум учебным предметам, за исключением тех учащихся, которые имеют годовые отметки 0 баллов или не аттестованы по учебным предметам, по которым проводятся выпускные экзамены.</a:t>
            </a:r>
          </a:p>
        </p:txBody>
      </p:sp>
    </p:spTree>
    <p:extLst>
      <p:ext uri="{BB962C8B-B14F-4D97-AF65-F5344CB8AC3E}">
        <p14:creationId xmlns:p14="http://schemas.microsoft.com/office/powerpoint/2010/main" val="3897606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82136" y="0"/>
            <a:ext cx="10590663" cy="6617196"/>
          </a:xfrm>
          <a:prstGeom prst="rect">
            <a:avLst/>
          </a:prstGeom>
        </p:spPr>
        <p:txBody>
          <a:bodyPr wrap="square">
            <a:spAutoFit/>
          </a:bodyPr>
          <a:lstStyle/>
          <a:p>
            <a:pPr algn="ctr">
              <a:spcBef>
                <a:spcPts val="1200"/>
              </a:spcBef>
              <a:spcAft>
                <a:spcPts val="1200"/>
              </a:spcAft>
            </a:pPr>
            <a:r>
              <a:rPr lang="ru-RU" b="1" cap="all" dirty="0">
                <a:latin typeface="Times New Roman" panose="02020603050405020304" pitchFamily="18" charset="0"/>
                <a:ea typeface="Times New Roman" panose="02020603050405020304" pitchFamily="18" charset="0"/>
              </a:rPr>
              <a:t>ГЛАВА 6</a:t>
            </a:r>
            <a:br>
              <a:rPr lang="ru-RU" b="1" cap="all" dirty="0">
                <a:latin typeface="Times New Roman" panose="02020603050405020304" pitchFamily="18" charset="0"/>
                <a:ea typeface="Times New Roman" panose="02020603050405020304" pitchFamily="18" charset="0"/>
              </a:rPr>
            </a:br>
            <a:r>
              <a:rPr lang="ru-RU" b="1" cap="all" dirty="0">
                <a:latin typeface="Times New Roman" panose="02020603050405020304" pitchFamily="18" charset="0"/>
                <a:ea typeface="Times New Roman" panose="02020603050405020304" pitchFamily="18" charset="0"/>
              </a:rPr>
              <a:t>ПОРЯДОК ОСВОБОЖДЕНИЯ УЧАЩИХСЯ ОТ ВЫПУСКНЫХ ЭКЗАМЕНОВ</a:t>
            </a:r>
          </a:p>
          <a:p>
            <a:pPr algn="just">
              <a:spcAft>
                <a:spcPts val="0"/>
              </a:spcAft>
            </a:pPr>
            <a:r>
              <a:rPr lang="ru-RU" dirty="0">
                <a:latin typeface="Times New Roman" panose="02020603050405020304" pitchFamily="18" charset="0"/>
                <a:ea typeface="Times New Roman" panose="02020603050405020304" pitchFamily="18" charset="0"/>
              </a:rPr>
              <a:t>56. От всех выпускных экзаменов при условии наличия положительных отметок за год освобождаются:</a:t>
            </a:r>
          </a:p>
          <a:p>
            <a:pPr algn="just">
              <a:spcAft>
                <a:spcPts val="0"/>
              </a:spcAft>
            </a:pPr>
            <a:r>
              <a:rPr lang="ru-RU" dirty="0">
                <a:latin typeface="Times New Roman" panose="02020603050405020304" pitchFamily="18" charset="0"/>
                <a:ea typeface="Times New Roman" panose="02020603050405020304" pitchFamily="18" charset="0"/>
              </a:rPr>
              <a:t>на основании приказа Министерства образования Республики Беларусь и приказов управлений образования областных исполнительных комитетов, комитета по образованию Минского городского исполнительного комитета – учащиеся, являющиеся кандидатами в команды Республики Беларусь для участия в предметных международных олимпиадах и других интеллектуальных соревнованиях;</a:t>
            </a:r>
          </a:p>
          <a:p>
            <a:pPr algn="just">
              <a:spcAft>
                <a:spcPts val="0"/>
              </a:spcAft>
            </a:pPr>
            <a:r>
              <a:rPr lang="ru-RU" dirty="0">
                <a:latin typeface="Times New Roman" panose="02020603050405020304" pitchFamily="18" charset="0"/>
                <a:ea typeface="Times New Roman" panose="02020603050405020304" pitchFamily="18" charset="0"/>
              </a:rPr>
              <a:t>на основании приказа Министерства образования Республики Беларусь – учащиеся учреждений образования, подчиненных Министерству образования Республики Беларусь, являющиеся кандидатами в команды Республики Беларусь для участия в предметных международных олимпиадах и других интеллектуальных соревнованиях;</a:t>
            </a:r>
          </a:p>
          <a:p>
            <a:pPr algn="just">
              <a:spcAft>
                <a:spcPts val="0"/>
              </a:spcAft>
            </a:pPr>
            <a:r>
              <a:rPr lang="ru-RU" dirty="0">
                <a:latin typeface="Times New Roman" panose="02020603050405020304" pitchFamily="18" charset="0"/>
                <a:ea typeface="Times New Roman" panose="02020603050405020304" pitchFamily="18" charset="0"/>
              </a:rPr>
              <a:t>на основании приказа отдела (управления) образования местных исполнительных и распорядительных органов:</a:t>
            </a:r>
          </a:p>
          <a:p>
            <a:pPr algn="just">
              <a:spcAft>
                <a:spcPts val="0"/>
              </a:spcAft>
            </a:pPr>
            <a:r>
              <a:rPr lang="ru-RU" dirty="0">
                <a:latin typeface="Times New Roman" panose="02020603050405020304" pitchFamily="18" charset="0"/>
                <a:ea typeface="Times New Roman" panose="02020603050405020304" pitchFamily="18" charset="0"/>
              </a:rPr>
              <a:t>учащиеся, имеющие заболевания, включенные в перечень заболеваний, которые являются основанием для освобождения учащихся от выпускных экзаменов, утверждаемый Министерством здравоохранения Республики Беларусь;</a:t>
            </a:r>
          </a:p>
          <a:p>
            <a:pPr algn="just">
              <a:spcAft>
                <a:spcPts val="0"/>
              </a:spcAft>
            </a:pPr>
            <a:r>
              <a:rPr lang="ru-RU" dirty="0">
                <a:latin typeface="Times New Roman" panose="02020603050405020304" pitchFamily="18" charset="0"/>
                <a:ea typeface="Times New Roman" panose="02020603050405020304" pitchFamily="18" charset="0"/>
              </a:rPr>
              <a:t>учащиеся, обучающиеся и воспитывающиеся на дому;</a:t>
            </a:r>
          </a:p>
          <a:p>
            <a:pPr algn="just">
              <a:spcAft>
                <a:spcPts val="0"/>
              </a:spcAft>
            </a:pPr>
            <a:r>
              <a:rPr lang="ru-RU" dirty="0">
                <a:latin typeface="Times New Roman" panose="02020603050405020304" pitchFamily="18" charset="0"/>
                <a:ea typeface="Times New Roman" panose="02020603050405020304" pitchFamily="18" charset="0"/>
              </a:rPr>
              <a:t>учащиеся-женщины, имеющие детей в возрасте до 3 лет;</a:t>
            </a:r>
          </a:p>
          <a:p>
            <a:pPr algn="just">
              <a:spcAft>
                <a:spcPts val="0"/>
              </a:spcAft>
            </a:pPr>
            <a:r>
              <a:rPr lang="ru-RU" dirty="0">
                <a:latin typeface="Times New Roman" panose="02020603050405020304" pitchFamily="18" charset="0"/>
                <a:ea typeface="Times New Roman" panose="02020603050405020304" pitchFamily="18" charset="0"/>
              </a:rPr>
              <a:t>на основании приказов управлений образования областных исполнительных комитетов, комитета по образованию Минского городского исполнительного комитета и приказов учреждений образования, подчиненных Министерству образования Республики Беларусь, – кандидаты и участники международных спортивных соревнований в случае совпадения сроков подготовки к соревнованиям и проведения соревнований со сроками проведения выпускных экзаменов.</a:t>
            </a:r>
          </a:p>
        </p:txBody>
      </p:sp>
    </p:spTree>
    <p:extLst>
      <p:ext uri="{BB962C8B-B14F-4D97-AF65-F5344CB8AC3E}">
        <p14:creationId xmlns:p14="http://schemas.microsoft.com/office/powerpoint/2010/main" val="4259899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09433" y="530454"/>
            <a:ext cx="10645253" cy="5940088"/>
          </a:xfrm>
          <a:prstGeom prst="rect">
            <a:avLst/>
          </a:prstGeom>
        </p:spPr>
        <p:txBody>
          <a:bodyPr wrap="square">
            <a:spAutoFit/>
          </a:bodyPr>
          <a:lstStyle/>
          <a:p>
            <a:pPr algn="just">
              <a:spcAft>
                <a:spcPts val="0"/>
              </a:spcAft>
            </a:pPr>
            <a:r>
              <a:rPr lang="ru-RU" sz="2000" dirty="0">
                <a:latin typeface="Times New Roman" panose="02020603050405020304" pitchFamily="18" charset="0"/>
                <a:ea typeface="Times New Roman" panose="02020603050405020304" pitchFamily="18" charset="0"/>
              </a:rPr>
              <a:t>58. Для освобождения от выпускных экзаменов:</a:t>
            </a:r>
          </a:p>
          <a:p>
            <a:pPr algn="just">
              <a:spcAft>
                <a:spcPts val="0"/>
              </a:spcAft>
            </a:pPr>
            <a:r>
              <a:rPr lang="ru-RU" sz="2000" dirty="0">
                <a:latin typeface="Times New Roman" panose="02020603050405020304" pitchFamily="18" charset="0"/>
                <a:ea typeface="Times New Roman" panose="02020603050405020304" pitchFamily="18" charset="0"/>
              </a:rPr>
              <a:t>учащиеся (их законные представители), указанные в абзацах пятом, шестом пункта 56 настоящих</a:t>
            </a:r>
            <a:r>
              <a:rPr lang="ru-RU" sz="2000" i="1" dirty="0">
                <a:latin typeface="Times New Roman" panose="02020603050405020304" pitchFamily="18" charset="0"/>
                <a:ea typeface="Times New Roman" panose="02020603050405020304" pitchFamily="18" charset="0"/>
              </a:rPr>
              <a:t> </a:t>
            </a:r>
            <a:r>
              <a:rPr lang="ru-RU" sz="2000" dirty="0">
                <a:latin typeface="Times New Roman" panose="02020603050405020304" pitchFamily="18" charset="0"/>
                <a:ea typeface="Times New Roman" panose="02020603050405020304" pitchFamily="18" charset="0"/>
              </a:rPr>
              <a:t>Правил, не позднее чем за 15 дней до начала выпускных экзаменов подают руководителю учреждения образования заявление, заключение врачебно-консультационной комиссии;</a:t>
            </a:r>
          </a:p>
          <a:p>
            <a:pPr algn="just">
              <a:spcAft>
                <a:spcPts val="0"/>
              </a:spcAft>
            </a:pPr>
            <a:r>
              <a:rPr lang="ru-RU" sz="2000" dirty="0">
                <a:latin typeface="Times New Roman" panose="02020603050405020304" pitchFamily="18" charset="0"/>
                <a:ea typeface="Times New Roman" panose="02020603050405020304" pitchFamily="18" charset="0"/>
              </a:rPr>
              <a:t>учащиеся (их законные представители), указанные в абзаце седьмом пункта 56 настоящих</a:t>
            </a:r>
            <a:r>
              <a:rPr lang="ru-RU" sz="2000" i="1" dirty="0">
                <a:latin typeface="Times New Roman" panose="02020603050405020304" pitchFamily="18" charset="0"/>
                <a:ea typeface="Times New Roman" panose="02020603050405020304" pitchFamily="18" charset="0"/>
              </a:rPr>
              <a:t> </a:t>
            </a:r>
            <a:r>
              <a:rPr lang="ru-RU" sz="2000" dirty="0">
                <a:latin typeface="Times New Roman" panose="02020603050405020304" pitchFamily="18" charset="0"/>
                <a:ea typeface="Times New Roman" panose="02020603050405020304" pitchFamily="18" charset="0"/>
              </a:rPr>
              <a:t>Правил, не позднее чем за 15 дней до начала выпускных экзаменов подают руководителю учреждения образования заявление, копию свидетельства о рождении ребенка.</a:t>
            </a:r>
          </a:p>
          <a:p>
            <a:pPr algn="just">
              <a:spcAft>
                <a:spcPts val="0"/>
              </a:spcAft>
            </a:pPr>
            <a:r>
              <a:rPr lang="ru-RU" sz="2000" dirty="0">
                <a:latin typeface="Times New Roman" panose="02020603050405020304" pitchFamily="18" charset="0"/>
                <a:ea typeface="Times New Roman" panose="02020603050405020304" pitchFamily="18" charset="0"/>
              </a:rPr>
              <a:t>Учреждения образования представляют в отдел (управление) образования местного исполнительного и распорядительного органа по месту нахождения учреждения образования копии решения педагогического совета учреждения образования о представлении к освобождению учащихся от выпускных экзаменов, а также копии документов, указанных в абзацах втором и третьем части первой настоящего пункта.</a:t>
            </a:r>
          </a:p>
          <a:p>
            <a:pPr algn="just">
              <a:spcAft>
                <a:spcPts val="0"/>
              </a:spcAft>
            </a:pPr>
            <a:r>
              <a:rPr lang="ru-RU" sz="2000" dirty="0">
                <a:latin typeface="Times New Roman" panose="02020603050405020304" pitchFamily="18" charset="0"/>
                <a:ea typeface="Times New Roman" panose="02020603050405020304" pitchFamily="18" charset="0"/>
              </a:rPr>
              <a:t>Отдел (управление) образования местного исполнительного и распорядительного органа в течение двух дней со дня представления учреждением образования необходимых документов принимает решение об освобождении учащихся от выпускных экзаменов и доводит до сведения учреждений образования в течение двух дней.</a:t>
            </a:r>
          </a:p>
          <a:p>
            <a:pPr algn="just">
              <a:spcAft>
                <a:spcPts val="0"/>
              </a:spcAft>
            </a:pPr>
            <a:r>
              <a:rPr lang="ru-RU" sz="2000" dirty="0">
                <a:latin typeface="Times New Roman" panose="02020603050405020304" pitchFamily="18" charset="0"/>
                <a:ea typeface="Times New Roman" panose="02020603050405020304" pitchFamily="18" charset="0"/>
              </a:rPr>
              <a:t>59. Учащимся, указанным в пункте 56 настоящих Правил, в качестве итоговых отметок выставляются годовые отметки.</a:t>
            </a:r>
          </a:p>
        </p:txBody>
      </p:sp>
    </p:spTree>
    <p:extLst>
      <p:ext uri="{BB962C8B-B14F-4D97-AF65-F5344CB8AC3E}">
        <p14:creationId xmlns:p14="http://schemas.microsoft.com/office/powerpoint/2010/main" val="2249736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447499" y="379411"/>
            <a:ext cx="6096000" cy="646331"/>
          </a:xfrm>
          <a:prstGeom prst="rect">
            <a:avLst/>
          </a:prstGeom>
        </p:spPr>
        <p:txBody>
          <a:bodyPr>
            <a:spAutoFit/>
          </a:bodyPr>
          <a:lstStyle/>
          <a:p>
            <a:pPr algn="ctr">
              <a:spcBef>
                <a:spcPts val="1200"/>
              </a:spcBef>
              <a:spcAft>
                <a:spcPts val="1200"/>
              </a:spcAft>
            </a:pPr>
            <a:r>
              <a:rPr lang="ru-RU" b="1" cap="all" dirty="0">
                <a:latin typeface="Times New Roman" panose="02020603050405020304" pitchFamily="18" charset="0"/>
                <a:ea typeface="Times New Roman" panose="02020603050405020304" pitchFamily="18" charset="0"/>
              </a:rPr>
              <a:t>ГЛАВА 7</a:t>
            </a:r>
            <a:br>
              <a:rPr lang="ru-RU" b="1" cap="all" dirty="0">
                <a:latin typeface="Times New Roman" panose="02020603050405020304" pitchFamily="18" charset="0"/>
                <a:ea typeface="Times New Roman" panose="02020603050405020304" pitchFamily="18" charset="0"/>
              </a:rPr>
            </a:br>
            <a:r>
              <a:rPr lang="ru-RU" b="1" cap="all" dirty="0">
                <a:latin typeface="Times New Roman" panose="02020603050405020304" pitchFamily="18" charset="0"/>
                <a:ea typeface="Times New Roman" panose="02020603050405020304" pitchFamily="18" charset="0"/>
              </a:rPr>
              <a:t>ОРГАНИЗАЦИЯ ВЫПУСКНЫХ ЭКЗАМЕНОВ</a:t>
            </a:r>
          </a:p>
        </p:txBody>
      </p:sp>
      <p:sp>
        <p:nvSpPr>
          <p:cNvPr id="5" name="Прямоугольник 4"/>
          <p:cNvSpPr/>
          <p:nvPr/>
        </p:nvSpPr>
        <p:spPr>
          <a:xfrm>
            <a:off x="805218" y="1681414"/>
            <a:ext cx="8379725" cy="4401205"/>
          </a:xfrm>
          <a:prstGeom prst="rect">
            <a:avLst/>
          </a:prstGeom>
        </p:spPr>
        <p:txBody>
          <a:bodyPr wrap="square">
            <a:spAutoFit/>
          </a:bodyPr>
          <a:lstStyle/>
          <a:p>
            <a:pPr algn="just">
              <a:spcAft>
                <a:spcPts val="0"/>
              </a:spcAft>
            </a:pPr>
            <a:r>
              <a:rPr lang="ru-RU" sz="2000" dirty="0">
                <a:latin typeface="Times New Roman" panose="02020603050405020304" pitchFamily="18" charset="0"/>
                <a:ea typeface="Times New Roman" panose="02020603050405020304" pitchFamily="18" charset="0"/>
              </a:rPr>
              <a:t>71. Выпускные экзамены по учебным предметам, которые проводятся в письменной форме, начинаются с 9.00.</a:t>
            </a:r>
          </a:p>
          <a:p>
            <a:pPr algn="just">
              <a:spcAft>
                <a:spcPts val="0"/>
              </a:spcAft>
            </a:pPr>
            <a:r>
              <a:rPr lang="ru-RU" sz="2000" dirty="0">
                <a:latin typeface="Times New Roman" panose="02020603050405020304" pitchFamily="18" charset="0"/>
                <a:ea typeface="Times New Roman" panose="02020603050405020304" pitchFamily="18" charset="0"/>
              </a:rPr>
              <a:t>72. По завершении обучения и воспитания на II ступени общего среднего образования на проведение выпускных экзаменов по учебным предметам, которые проводятся в письменной форме, отводится:</a:t>
            </a:r>
          </a:p>
          <a:p>
            <a:pPr algn="just">
              <a:spcAft>
                <a:spcPts val="0"/>
              </a:spcAft>
            </a:pPr>
            <a:r>
              <a:rPr lang="ru-RU" sz="2000" dirty="0">
                <a:latin typeface="Times New Roman" panose="02020603050405020304" pitchFamily="18" charset="0"/>
                <a:ea typeface="Times New Roman" panose="02020603050405020304" pitchFamily="18" charset="0"/>
              </a:rPr>
              <a:t>4 астрономических часа – по учебному предмету «Математика»;</a:t>
            </a:r>
          </a:p>
          <a:p>
            <a:pPr algn="just">
              <a:spcAft>
                <a:spcPts val="0"/>
              </a:spcAft>
            </a:pPr>
            <a:r>
              <a:rPr lang="ru-RU" sz="2000" dirty="0">
                <a:latin typeface="Times New Roman" panose="02020603050405020304" pitchFamily="18" charset="0"/>
                <a:ea typeface="Times New Roman" panose="02020603050405020304" pitchFamily="18" charset="0"/>
              </a:rPr>
              <a:t>1 астрономический час – по учебным предметам «Белорусский язык», «Русский язык».</a:t>
            </a:r>
          </a:p>
          <a:p>
            <a:pPr algn="just">
              <a:spcAft>
                <a:spcPts val="0"/>
              </a:spcAft>
            </a:pPr>
            <a:r>
              <a:rPr lang="ru-RU" sz="2000" dirty="0">
                <a:latin typeface="Times New Roman" panose="02020603050405020304" pitchFamily="18" charset="0"/>
                <a:ea typeface="Times New Roman" panose="02020603050405020304" pitchFamily="18" charset="0"/>
              </a:rPr>
              <a:t>73. По завершении обучения и воспитания на III ступени общего среднего образования на проведение выпускных экзаменов по учебным предметам, которые проводятся в письменной форме, отводится:</a:t>
            </a:r>
          </a:p>
          <a:p>
            <a:pPr algn="just">
              <a:spcAft>
                <a:spcPts val="0"/>
              </a:spcAft>
            </a:pPr>
            <a:r>
              <a:rPr lang="ru-RU" sz="2000" dirty="0">
                <a:latin typeface="Times New Roman" panose="02020603050405020304" pitchFamily="18" charset="0"/>
                <a:ea typeface="Times New Roman" panose="02020603050405020304" pitchFamily="18" charset="0"/>
              </a:rPr>
              <a:t>5 астрономических часов – по учебному предмету «Математика»;</a:t>
            </a:r>
          </a:p>
          <a:p>
            <a:pPr algn="just">
              <a:spcAft>
                <a:spcPts val="0"/>
              </a:spcAft>
            </a:pPr>
            <a:r>
              <a:rPr lang="ru-RU" sz="2000" dirty="0">
                <a:latin typeface="Times New Roman" panose="02020603050405020304" pitchFamily="18" charset="0"/>
                <a:ea typeface="Times New Roman" panose="02020603050405020304" pitchFamily="18" charset="0"/>
              </a:rPr>
              <a:t>4 астрономических часа – по учебным предметам «Белорусский язык» и «Русский язык».</a:t>
            </a:r>
          </a:p>
        </p:txBody>
      </p:sp>
    </p:spTree>
    <p:extLst>
      <p:ext uri="{BB962C8B-B14F-4D97-AF65-F5344CB8AC3E}">
        <p14:creationId xmlns:p14="http://schemas.microsoft.com/office/powerpoint/2010/main" val="2258439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414607" y="2016035"/>
            <a:ext cx="8123378" cy="584775"/>
          </a:xfrm>
          <a:prstGeom prst="rect">
            <a:avLst/>
          </a:prstGeom>
        </p:spPr>
        <p:txBody>
          <a:bodyPr wrap="none">
            <a:spAutoFit/>
          </a:bodyPr>
          <a:lstStyle/>
          <a:p>
            <a:r>
              <a:rPr lang="ru-RU" sz="2400" b="1" dirty="0">
                <a:solidFill>
                  <a:srgbClr val="7030A0"/>
                </a:solidFill>
                <a:latin typeface="Times New Roman" panose="02020603050405020304" pitchFamily="18" charset="0"/>
                <a:cs typeface="Times New Roman" panose="02020603050405020304" pitchFamily="18" charset="0"/>
              </a:rPr>
              <a:t>1</a:t>
            </a:r>
            <a:r>
              <a:rPr lang="ru-RU" sz="3200" b="1" dirty="0">
                <a:solidFill>
                  <a:srgbClr val="7030A0"/>
                </a:solidFill>
                <a:latin typeface="Times New Roman" panose="02020603050405020304" pitchFamily="18" charset="0"/>
                <a:cs typeface="Times New Roman" panose="02020603050405020304" pitchFamily="18" charset="0"/>
              </a:rPr>
              <a:t>. </a:t>
            </a:r>
            <a:r>
              <a:rPr lang="ru-RU" sz="3200" b="1" dirty="0" err="1">
                <a:solidFill>
                  <a:srgbClr val="7030A0"/>
                </a:solidFill>
                <a:latin typeface="Times New Roman" panose="02020603050405020304" pitchFamily="18" charset="0"/>
                <a:cs typeface="Times New Roman" panose="02020603050405020304" pitchFamily="18" charset="0"/>
              </a:rPr>
              <a:t>Кодэкс</a:t>
            </a:r>
            <a:r>
              <a:rPr lang="ru-RU" sz="3200" b="1" dirty="0">
                <a:solidFill>
                  <a:srgbClr val="7030A0"/>
                </a:solidFill>
                <a:latin typeface="Times New Roman" panose="02020603050405020304" pitchFamily="18" charset="0"/>
                <a:cs typeface="Times New Roman" panose="02020603050405020304" pitchFamily="18" charset="0"/>
              </a:rPr>
              <a:t> </a:t>
            </a:r>
            <a:r>
              <a:rPr lang="ru-RU" sz="3200" b="1" dirty="0" err="1">
                <a:solidFill>
                  <a:srgbClr val="7030A0"/>
                </a:solidFill>
                <a:latin typeface="Times New Roman" panose="02020603050405020304" pitchFamily="18" charset="0"/>
                <a:cs typeface="Times New Roman" panose="02020603050405020304" pitchFamily="18" charset="0"/>
              </a:rPr>
              <a:t>Рэспублікі</a:t>
            </a:r>
            <a:r>
              <a:rPr lang="ru-RU" sz="3200" b="1" dirty="0">
                <a:solidFill>
                  <a:srgbClr val="7030A0"/>
                </a:solidFill>
                <a:latin typeface="Times New Roman" panose="02020603050405020304" pitchFamily="18" charset="0"/>
                <a:cs typeface="Times New Roman" panose="02020603050405020304" pitchFamily="18" charset="0"/>
              </a:rPr>
              <a:t> Беларусь </a:t>
            </a:r>
            <a:r>
              <a:rPr lang="ru-RU" sz="3200" b="1" dirty="0" err="1">
                <a:solidFill>
                  <a:srgbClr val="7030A0"/>
                </a:solidFill>
                <a:latin typeface="Times New Roman" panose="02020603050405020304" pitchFamily="18" charset="0"/>
                <a:cs typeface="Times New Roman" panose="02020603050405020304" pitchFamily="18" charset="0"/>
              </a:rPr>
              <a:t>аб</a:t>
            </a:r>
            <a:r>
              <a:rPr lang="ru-RU" sz="3200" b="1" dirty="0">
                <a:solidFill>
                  <a:srgbClr val="7030A0"/>
                </a:solidFill>
                <a:latin typeface="Times New Roman" panose="02020603050405020304" pitchFamily="18" charset="0"/>
                <a:cs typeface="Times New Roman" panose="02020603050405020304" pitchFamily="18" charset="0"/>
              </a:rPr>
              <a:t> </a:t>
            </a:r>
            <a:r>
              <a:rPr lang="ru-RU" sz="3200" b="1" dirty="0" err="1">
                <a:solidFill>
                  <a:srgbClr val="7030A0"/>
                </a:solidFill>
                <a:latin typeface="Times New Roman" panose="02020603050405020304" pitchFamily="18" charset="0"/>
                <a:cs typeface="Times New Roman" panose="02020603050405020304" pitchFamily="18" charset="0"/>
              </a:rPr>
              <a:t>адукацыі</a:t>
            </a:r>
            <a:r>
              <a:rPr lang="ru-RU" sz="3200" b="1" dirty="0">
                <a:solidFill>
                  <a:srgbClr val="7030A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09134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6602" y="723039"/>
            <a:ext cx="10686197" cy="5632311"/>
          </a:xfrm>
          <a:prstGeom prst="rect">
            <a:avLst/>
          </a:prstGeom>
        </p:spPr>
        <p:txBody>
          <a:bodyPr wrap="square">
            <a:spAutoFit/>
          </a:bodyPr>
          <a:lstStyle/>
          <a:p>
            <a:pPr algn="just">
              <a:spcAft>
                <a:spcPts val="0"/>
              </a:spcAft>
            </a:pPr>
            <a:r>
              <a:rPr lang="ru-RU" dirty="0">
                <a:latin typeface="Times New Roman" panose="02020603050405020304" pitchFamily="18" charset="0"/>
                <a:ea typeface="Times New Roman" panose="02020603050405020304" pitchFamily="18" charset="0"/>
              </a:rPr>
              <a:t>74. На выпускные экзамены учащимся не разрешается приносить тетради, учебники, учебные и справочные материалы.</a:t>
            </a:r>
          </a:p>
          <a:p>
            <a:pPr algn="just">
              <a:spcAft>
                <a:spcPts val="0"/>
              </a:spcAft>
            </a:pPr>
            <a:r>
              <a:rPr lang="ru-RU" dirty="0">
                <a:latin typeface="Times New Roman" panose="02020603050405020304" pitchFamily="18" charset="0"/>
                <a:ea typeface="Times New Roman" panose="02020603050405020304" pitchFamily="18" charset="0"/>
              </a:rPr>
              <a:t>75. При сдаче выпускных экзаменов учащимся выдаются листы бумаги со штампом учреждения образования для выполнения письменной работы или подготовки к устному ответу.</a:t>
            </a:r>
          </a:p>
          <a:p>
            <a:pPr algn="just">
              <a:spcAft>
                <a:spcPts val="0"/>
              </a:spcAft>
            </a:pPr>
            <a:r>
              <a:rPr lang="ru-RU" dirty="0">
                <a:latin typeface="Times New Roman" panose="02020603050405020304" pitchFamily="18" charset="0"/>
                <a:ea typeface="Times New Roman" panose="02020603050405020304" pitchFamily="18" charset="0"/>
              </a:rPr>
              <a:t>76. Учащиеся, выполнившие письменную работу, сдают ее вместе с черновиком экзаменационной комиссии. Учащиеся, которые не выполнили письменную работу в отведенное время, сдают ее незаконченной.</a:t>
            </a:r>
          </a:p>
          <a:p>
            <a:pPr algn="just">
              <a:spcAft>
                <a:spcPts val="0"/>
              </a:spcAft>
            </a:pPr>
            <a:r>
              <a:rPr lang="ru-RU" dirty="0">
                <a:latin typeface="Times New Roman" panose="02020603050405020304" pitchFamily="18" charset="0"/>
                <a:ea typeface="Times New Roman" panose="02020603050405020304" pitchFamily="18" charset="0"/>
              </a:rPr>
              <a:t>77. Для подготовки к ответу на выпускном экзамене по учебному предмету, который проводится в устной форме, учащемуся отводится не более 30 минут.</a:t>
            </a:r>
          </a:p>
          <a:p>
            <a:pPr algn="just">
              <a:spcAft>
                <a:spcPts val="0"/>
              </a:spcAft>
            </a:pPr>
            <a:r>
              <a:rPr lang="ru-RU" dirty="0">
                <a:latin typeface="Times New Roman" panose="02020603050405020304" pitchFamily="18" charset="0"/>
                <a:ea typeface="Times New Roman" panose="02020603050405020304" pitchFamily="18" charset="0"/>
              </a:rPr>
              <a:t>Члены экзаменационной комиссии слушают ответ учащегося по вопросам билета, о результатах выполнения практических заданий, не прерывая его ответа. Учащемуся могут быть предложены дополнительные вопросы в пределах учебного материала, предусмотренного билетом.</a:t>
            </a:r>
          </a:p>
          <a:p>
            <a:pPr algn="just">
              <a:spcAft>
                <a:spcPts val="0"/>
              </a:spcAft>
            </a:pPr>
            <a:r>
              <a:rPr lang="ru-RU" dirty="0">
                <a:latin typeface="Times New Roman" panose="02020603050405020304" pitchFamily="18" charset="0"/>
                <a:ea typeface="Times New Roman" panose="02020603050405020304" pitchFamily="18" charset="0"/>
              </a:rPr>
              <a:t>В случае, если учащийся не ответил по билету, экзаменационная комиссия может по его просьбе разрешить ответить по другому билету. При этом в протокол выпускного экзамена вносится соответствующая запись. Вопрос о снижении отметки учащемуся в этом случае решает экзаменационная комиссия.</a:t>
            </a:r>
          </a:p>
          <a:p>
            <a:pPr algn="just">
              <a:spcAft>
                <a:spcPts val="0"/>
              </a:spcAft>
            </a:pPr>
            <a:r>
              <a:rPr lang="ru-RU" dirty="0">
                <a:latin typeface="Times New Roman" panose="02020603050405020304" pitchFamily="18" charset="0"/>
                <a:ea typeface="Times New Roman" panose="02020603050405020304" pitchFamily="18" charset="0"/>
              </a:rPr>
              <a:t>78. На выпускных экзаменах по учебным предметам, которые проводятся в устной форме, учащиеся могут пользоваться картами, таблицами, моделями, схемами, муляжами, калькуляторами, лабораторным оборудованием, аудиовизуальными средствами (репродукциями, слайдами, </a:t>
            </a:r>
            <a:r>
              <a:rPr lang="ru-RU" dirty="0" err="1">
                <a:latin typeface="Times New Roman" panose="02020603050405020304" pitchFamily="18" charset="0"/>
                <a:ea typeface="Times New Roman" panose="02020603050405020304" pitchFamily="18" charset="0"/>
              </a:rPr>
              <a:t>фонозаписями</a:t>
            </a:r>
            <a:r>
              <a:rPr lang="ru-RU" dirty="0">
                <a:latin typeface="Times New Roman" panose="02020603050405020304" pitchFamily="18" charset="0"/>
                <a:ea typeface="Times New Roman" panose="02020603050405020304" pitchFamily="18" charset="0"/>
              </a:rPr>
              <a:t>), а также не более пяти минут – текстами художественных произведений, которые необходимо отвечать наизусть.</a:t>
            </a:r>
          </a:p>
        </p:txBody>
      </p:sp>
    </p:spTree>
    <p:extLst>
      <p:ext uri="{BB962C8B-B14F-4D97-AF65-F5344CB8AC3E}">
        <p14:creationId xmlns:p14="http://schemas.microsoft.com/office/powerpoint/2010/main" val="3569107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86853" y="676535"/>
            <a:ext cx="9853684" cy="5632311"/>
          </a:xfrm>
          <a:prstGeom prst="rect">
            <a:avLst/>
          </a:prstGeom>
        </p:spPr>
        <p:txBody>
          <a:bodyPr wrap="square">
            <a:spAutoFit/>
          </a:bodyPr>
          <a:lstStyle/>
          <a:p>
            <a:pPr algn="just">
              <a:spcAft>
                <a:spcPts val="0"/>
              </a:spcAft>
            </a:pPr>
            <a:r>
              <a:rPr lang="ru-RU" dirty="0">
                <a:latin typeface="Times New Roman" panose="02020603050405020304" pitchFamily="18" charset="0"/>
                <a:ea typeface="Times New Roman" panose="02020603050405020304" pitchFamily="18" charset="0"/>
              </a:rPr>
              <a:t>81. Отметки, полученные учащимися на выпускных экзаменах, которые проводятся в устной форме, объявляются учащимся после окончания выпускных экзаменов, а в письменной форме – не позднее чем за один день до проведения следующего выпускного экзамена.</a:t>
            </a:r>
          </a:p>
          <a:p>
            <a:pPr algn="just">
              <a:spcAft>
                <a:spcPts val="0"/>
              </a:spcAft>
            </a:pPr>
            <a:r>
              <a:rPr lang="ru-RU" dirty="0">
                <a:latin typeface="Times New Roman" panose="02020603050405020304" pitchFamily="18" charset="0"/>
                <a:ea typeface="Times New Roman" panose="02020603050405020304" pitchFamily="18" charset="0"/>
              </a:rPr>
              <a:t>82. По учебным предметам, по которым проводятся выпускные экзамены, экзаменационная комиссия выставляет кроме экзаменационной отметки итоговую отметку с учетом годовой и экзаменационной отметок.</a:t>
            </a:r>
          </a:p>
          <a:p>
            <a:pPr algn="just">
              <a:spcAft>
                <a:spcPts val="0"/>
              </a:spcAft>
            </a:pPr>
            <a:r>
              <a:rPr lang="ru-RU" dirty="0">
                <a:latin typeface="Times New Roman" panose="02020603050405020304" pitchFamily="18" charset="0"/>
                <a:ea typeface="Times New Roman" panose="02020603050405020304" pitchFamily="18" charset="0"/>
              </a:rPr>
              <a:t>Итоговая отметка выставляется:</a:t>
            </a:r>
          </a:p>
          <a:p>
            <a:pPr algn="just">
              <a:spcAft>
                <a:spcPts val="0"/>
              </a:spcAft>
            </a:pPr>
            <a:r>
              <a:rPr lang="ru-RU" dirty="0">
                <a:latin typeface="Times New Roman" panose="02020603050405020304" pitchFamily="18" charset="0"/>
                <a:ea typeface="Times New Roman" panose="02020603050405020304" pitchFamily="18" charset="0"/>
              </a:rPr>
              <a:t>на уровне экзаменационной отметки за выпускной экзамен, если положительная годовая отметка ниже экзаменационной;</a:t>
            </a:r>
          </a:p>
          <a:p>
            <a:pPr algn="just">
              <a:spcAft>
                <a:spcPts val="0"/>
              </a:spcAft>
            </a:pPr>
            <a:r>
              <a:rPr lang="ru-RU" dirty="0">
                <a:latin typeface="Times New Roman" panose="02020603050405020304" pitchFamily="18" charset="0"/>
                <a:ea typeface="Times New Roman" panose="02020603050405020304" pitchFamily="18" charset="0"/>
              </a:rPr>
              <a:t>на уровне годовой, если положительная экзаменационная отметка ниже годовой.</a:t>
            </a:r>
          </a:p>
          <a:p>
            <a:pPr algn="just">
              <a:spcAft>
                <a:spcPts val="0"/>
              </a:spcAft>
            </a:pPr>
            <a:r>
              <a:rPr lang="ru-RU" dirty="0">
                <a:latin typeface="Times New Roman" panose="02020603050405020304" pitchFamily="18" charset="0"/>
                <a:ea typeface="Times New Roman" panose="02020603050405020304" pitchFamily="18" charset="0"/>
              </a:rPr>
              <a:t>В случае, если разница между годовой и экзаменационной отметками составляет два и более балла, итоговая отметка выставляется как среднее арифметическое экзаменационной и годовой отметок.</a:t>
            </a:r>
          </a:p>
          <a:p>
            <a:pPr algn="just">
              <a:spcAft>
                <a:spcPts val="0"/>
              </a:spcAft>
            </a:pPr>
            <a:r>
              <a:rPr lang="ru-RU" dirty="0">
                <a:latin typeface="Times New Roman" panose="02020603050405020304" pitchFamily="18" charset="0"/>
                <a:ea typeface="Times New Roman" panose="02020603050405020304" pitchFamily="18" charset="0"/>
              </a:rPr>
              <a:t>При получении экзаменационной отметки 0 баллов не может быть выставлена положительная итоговая отметка.</a:t>
            </a:r>
          </a:p>
          <a:p>
            <a:pPr algn="just">
              <a:spcAft>
                <a:spcPts val="0"/>
              </a:spcAft>
            </a:pPr>
            <a:r>
              <a:rPr lang="ru-RU" dirty="0">
                <a:latin typeface="Times New Roman" panose="02020603050405020304" pitchFamily="18" charset="0"/>
                <a:ea typeface="Times New Roman" panose="02020603050405020304" pitchFamily="18" charset="0"/>
              </a:rPr>
              <a:t>83. В случае разногласий между членами экзаменационной комиссии в оценивании письменной работы либо устного ответа учащегося, а также при выставлении итоговой отметки вопрос решается большинством голосов с обязательной записью в протокол выпускного экзамена мнений членов комиссии, которые не согласны с выставленной отметкой. При равном количестве голосов преимущество отдается предложению в пользу учащегося.</a:t>
            </a:r>
          </a:p>
        </p:txBody>
      </p:sp>
    </p:spTree>
    <p:extLst>
      <p:ext uri="{BB962C8B-B14F-4D97-AF65-F5344CB8AC3E}">
        <p14:creationId xmlns:p14="http://schemas.microsoft.com/office/powerpoint/2010/main" val="18978667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41194" y="592121"/>
            <a:ext cx="10631606" cy="5909310"/>
          </a:xfrm>
          <a:prstGeom prst="rect">
            <a:avLst/>
          </a:prstGeom>
        </p:spPr>
        <p:txBody>
          <a:bodyPr wrap="square">
            <a:spAutoFit/>
          </a:bodyPr>
          <a:lstStyle/>
          <a:p>
            <a:pPr algn="just">
              <a:spcAft>
                <a:spcPts val="0"/>
              </a:spcAft>
            </a:pPr>
            <a:r>
              <a:rPr lang="ru-RU" dirty="0">
                <a:latin typeface="Times New Roman" panose="02020603050405020304" pitchFamily="18" charset="0"/>
                <a:ea typeface="Times New Roman" panose="02020603050405020304" pitchFamily="18" charset="0"/>
              </a:rPr>
              <a:t>103. При проведении промежуточной и итоговой аттестации осуществляется оценка поведения учащихся, которая выражается следующими характеристиками: «примерное», «удовлетворительное», «неудовлетворительное».</a:t>
            </a:r>
          </a:p>
          <a:p>
            <a:pPr algn="just">
              <a:spcAft>
                <a:spcPts val="0"/>
              </a:spcAft>
            </a:pPr>
            <a:r>
              <a:rPr lang="ru-RU" dirty="0">
                <a:latin typeface="Times New Roman" panose="02020603050405020304" pitchFamily="18" charset="0"/>
                <a:ea typeface="Times New Roman" panose="02020603050405020304" pitchFamily="18" charset="0"/>
              </a:rPr>
              <a:t>Оценка поведения учащихся осуществляется в соответствии с критериями поведения учащихся согласно приложению к настоящим Правилам.</a:t>
            </a:r>
          </a:p>
          <a:p>
            <a:pPr algn="just">
              <a:spcAft>
                <a:spcPts val="0"/>
              </a:spcAft>
            </a:pPr>
            <a:r>
              <a:rPr lang="ru-RU" dirty="0">
                <a:latin typeface="Times New Roman" panose="02020603050405020304" pitchFamily="18" charset="0"/>
                <a:ea typeface="Times New Roman" panose="02020603050405020304" pitchFamily="18" charset="0"/>
              </a:rPr>
              <a:t>104. Оценка поведения учащихся учреждений образования представляет собой результат воспитания, способ регулирования и стимулирования форм поведения учащихся, их саморазвития и самовоспитания, показатель эффективности идеологической и воспитательной работы в учреждении образования.</a:t>
            </a:r>
          </a:p>
          <a:p>
            <a:pPr algn="just">
              <a:spcAft>
                <a:spcPts val="0"/>
              </a:spcAft>
            </a:pPr>
            <a:r>
              <a:rPr lang="ru-RU" dirty="0">
                <a:latin typeface="Times New Roman" panose="02020603050405020304" pitchFamily="18" charset="0"/>
                <a:ea typeface="Times New Roman" panose="02020603050405020304" pitchFamily="18" charset="0"/>
              </a:rPr>
              <a:t>105. Поведение учащихся I–XI классов оценивается педагогическим работником, выполняющим функции классного руководителя.</a:t>
            </a:r>
          </a:p>
          <a:p>
            <a:pPr algn="just">
              <a:spcAft>
                <a:spcPts val="0"/>
              </a:spcAft>
            </a:pPr>
            <a:r>
              <a:rPr lang="ru-RU" dirty="0">
                <a:latin typeface="Times New Roman" panose="02020603050405020304" pitchFamily="18" charset="0"/>
                <a:ea typeface="Times New Roman" panose="02020603050405020304" pitchFamily="18" charset="0"/>
              </a:rPr>
              <a:t>106. Оценка поведения «примерное» выставляется учащимся, которые в полной мере выполняют основные требования, определенные уставом, правилами внутреннего распорядка учреждения образования, критериями поведения учащихся согласно приложению к настоящим Правилам.</a:t>
            </a:r>
          </a:p>
          <a:p>
            <a:pPr algn="just">
              <a:spcAft>
                <a:spcPts val="0"/>
              </a:spcAft>
            </a:pPr>
            <a:r>
              <a:rPr lang="ru-RU" dirty="0">
                <a:latin typeface="Times New Roman" panose="02020603050405020304" pitchFamily="18" charset="0"/>
                <a:ea typeface="Times New Roman" panose="02020603050405020304" pitchFamily="18" charset="0"/>
              </a:rPr>
              <a:t>Оценка поведения «удовлетворительное» выставляется учащимся, которые не в полной мере выполняют основные требования, определенные уставом, правилами внутреннего распорядка учреждения образования, критериями поведения учащихся согласно приложению к настоящим Правилам.</a:t>
            </a:r>
          </a:p>
          <a:p>
            <a:pPr algn="just">
              <a:spcAft>
                <a:spcPts val="0"/>
              </a:spcAft>
            </a:pPr>
            <a:r>
              <a:rPr lang="ru-RU" dirty="0">
                <a:latin typeface="Times New Roman" panose="02020603050405020304" pitchFamily="18" charset="0"/>
                <a:ea typeface="Times New Roman" panose="02020603050405020304" pitchFamily="18" charset="0"/>
              </a:rPr>
              <a:t>Оценка поведения «неудовлетворительное» выставляется учащимся, которые систематически не выполняют основные требования, определенные уставом, правилами внутреннего распорядка учреждения образования, критериями поведения учащихся согласно приложению к настоящим Правилам.</a:t>
            </a:r>
          </a:p>
          <a:p>
            <a:pPr algn="just">
              <a:spcAft>
                <a:spcPts val="0"/>
              </a:spcAft>
            </a:pPr>
            <a:r>
              <a:rPr lang="ru-RU" dirty="0">
                <a:latin typeface="Times New Roman" panose="02020603050405020304" pitchFamily="18" charset="0"/>
                <a:ea typeface="Times New Roman" panose="02020603050405020304" pitchFamily="18" charset="0"/>
              </a:rPr>
              <a:t>Оценка поведения «неудовлетворительное» может быть выставлена за совершение учащимся антиобщественных поступков, правонарушений и преступлений.</a:t>
            </a:r>
          </a:p>
        </p:txBody>
      </p:sp>
    </p:spTree>
    <p:extLst>
      <p:ext uri="{BB962C8B-B14F-4D97-AF65-F5344CB8AC3E}">
        <p14:creationId xmlns:p14="http://schemas.microsoft.com/office/powerpoint/2010/main" val="36527668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77922" y="1245695"/>
            <a:ext cx="8898341" cy="3416320"/>
          </a:xfrm>
          <a:prstGeom prst="rect">
            <a:avLst/>
          </a:prstGeom>
        </p:spPr>
        <p:txBody>
          <a:bodyPr wrap="square">
            <a:spAutoFit/>
          </a:bodyPr>
          <a:lstStyle/>
          <a:p>
            <a:pPr algn="ctr"/>
            <a:r>
              <a:rPr lang="ru-RU" sz="3600" b="1" dirty="0">
                <a:solidFill>
                  <a:srgbClr val="7030A0"/>
                </a:solidFill>
                <a:latin typeface="Times New Roman" panose="02020603050405020304" pitchFamily="18" charset="0"/>
                <a:ea typeface="Times New Roman" panose="02020603050405020304" pitchFamily="18" charset="0"/>
              </a:rPr>
              <a:t>Правил проведения аттестации учащихся при освоении содержания образовательной программы специального образования на уровне общего среднего образования для лиц с интеллектуальной недостаточностью </a:t>
            </a:r>
            <a:endParaRPr lang="ru-RU" sz="3600" b="1" dirty="0">
              <a:solidFill>
                <a:srgbClr val="7030A0"/>
              </a:solidFill>
            </a:endParaRPr>
          </a:p>
        </p:txBody>
      </p:sp>
    </p:spTree>
    <p:extLst>
      <p:ext uri="{BB962C8B-B14F-4D97-AF65-F5344CB8AC3E}">
        <p14:creationId xmlns:p14="http://schemas.microsoft.com/office/powerpoint/2010/main" val="11184841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91319" y="474345"/>
            <a:ext cx="8652681" cy="4708981"/>
          </a:xfrm>
          <a:prstGeom prst="rect">
            <a:avLst/>
          </a:prstGeom>
        </p:spPr>
        <p:txBody>
          <a:bodyPr wrap="square">
            <a:spAutoFit/>
          </a:bodyPr>
          <a:lstStyle/>
          <a:p>
            <a:pPr indent="457200" algn="just">
              <a:spcAft>
                <a:spcPts val="0"/>
              </a:spcAft>
            </a:pPr>
            <a:r>
              <a:rPr lang="ru-RU" dirty="0">
                <a:latin typeface="Times New Roman" panose="02020603050405020304" pitchFamily="18" charset="0"/>
                <a:ea typeface="Times New Roman" panose="02020603050405020304" pitchFamily="18" charset="0"/>
              </a:rPr>
              <a:t>4.</a:t>
            </a:r>
            <a:r>
              <a:rPr lang="ru-RU" sz="2000" dirty="0">
                <a:latin typeface="Times New Roman" panose="02020603050405020304" pitchFamily="18" charset="0"/>
                <a:ea typeface="Times New Roman" panose="02020603050405020304" pitchFamily="18" charset="0"/>
              </a:rPr>
              <a:t> Аттестация учащихся осуществляется в соответствии с нормами оценки результатов учебной деятельности по каждому учебному предмету, определяемыми образовательными стандартами специального образования.</a:t>
            </a:r>
          </a:p>
          <a:p>
            <a:pPr indent="457200" algn="just">
              <a:spcAft>
                <a:spcPts val="0"/>
              </a:spcAft>
            </a:pPr>
            <a:r>
              <a:rPr lang="ru-RU" sz="2000" dirty="0">
                <a:latin typeface="Times New Roman" panose="02020603050405020304" pitchFamily="18" charset="0"/>
                <a:ea typeface="Times New Roman" panose="02020603050405020304" pitchFamily="18" charset="0"/>
              </a:rPr>
              <a:t>5. Текущая и промежуточная аттестации учащихся I–III классов, обучающихся по учебному плану первого отделения вспомогательной школы (вспомогательной школы-интерната) для детей с интеллектуальной недостаточностью, осуществляются на содержательно-оценочной основе, которая предполагает словесную оценку результатов учебной деятельности учащихся без выставления отметок.</a:t>
            </a:r>
          </a:p>
          <a:p>
            <a:pPr indent="457200" algn="just">
              <a:spcAft>
                <a:spcPts val="0"/>
              </a:spcAft>
            </a:pPr>
            <a:r>
              <a:rPr lang="ru-RU" sz="2000" dirty="0">
                <a:latin typeface="Times New Roman" panose="02020603050405020304" pitchFamily="18" charset="0"/>
                <a:ea typeface="Times New Roman" panose="02020603050405020304" pitchFamily="18" charset="0"/>
              </a:rPr>
              <a:t>Учащиеся второго отделения вспомогательной школы (вспомогательной школы-интерната) и центра коррекционно-развивающего обучения и реабилитации проходят только текущую аттестацию. Текущая аттестация этих учащихся осуществляется на содержательно-оценочной основе, которая предполагает словесную оценку результатов учебной деятельности без выставления отметок.</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308302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68741" y="769541"/>
            <a:ext cx="8461612" cy="2554545"/>
          </a:xfrm>
          <a:prstGeom prst="rect">
            <a:avLst/>
          </a:prstGeom>
        </p:spPr>
        <p:txBody>
          <a:bodyPr wrap="square">
            <a:spAutoFit/>
          </a:bodyPr>
          <a:lstStyle/>
          <a:p>
            <a:pPr algn="just"/>
            <a:r>
              <a:rPr lang="ru-RU" sz="2000" dirty="0">
                <a:latin typeface="Times New Roman" panose="02020603050405020304" pitchFamily="18" charset="0"/>
                <a:ea typeface="Times New Roman" panose="02020603050405020304" pitchFamily="18" charset="0"/>
              </a:rPr>
              <a:t>14. Учащиеся, имеющие положительные годовые отметки, а также учащиеся, имеющие результаты учебной деятельности, которые оценивались на содержательно-оценочной основе, в том числе учащиеся, освобожденные по состоянию здоровья от учебных занятий по учебным предметам «Физическая культура и здоровье» или «Трудовое обучение», учащиеся, которым выставлена по учебному предмету «Физическая культура и здоровье» отметка «зачтено», переводятся в следующий класс по завершении учебного года на основ</a:t>
            </a:r>
            <a:endParaRPr lang="ru-RU" sz="2000" dirty="0"/>
          </a:p>
        </p:txBody>
      </p:sp>
    </p:spTree>
    <p:extLst>
      <p:ext uri="{BB962C8B-B14F-4D97-AF65-F5344CB8AC3E}">
        <p14:creationId xmlns:p14="http://schemas.microsoft.com/office/powerpoint/2010/main" val="20786197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73791" y="641150"/>
            <a:ext cx="8129516" cy="3108543"/>
          </a:xfrm>
          <a:prstGeom prst="rect">
            <a:avLst/>
          </a:prstGeom>
        </p:spPr>
        <p:txBody>
          <a:bodyPr wrap="square">
            <a:spAutoFit/>
          </a:bodyPr>
          <a:lstStyle/>
          <a:p>
            <a:pPr indent="457200" algn="just">
              <a:spcAft>
                <a:spcPts val="0"/>
              </a:spcAft>
            </a:pPr>
            <a:r>
              <a:rPr lang="ru-RU" sz="2800" dirty="0">
                <a:latin typeface="Times New Roman" panose="02020603050405020304" pitchFamily="18" charset="0"/>
                <a:ea typeface="Times New Roman" panose="02020603050405020304" pitchFamily="18" charset="0"/>
              </a:rPr>
              <a:t>17. Итоговая аттестация учащихся, освоивших образовательную программу специального образования на уровне общего среднего образования для лиц с интеллектуальной недостаточностью, проводится в форме выпускного экзамена по учебному предмету «Трудовое обучение».</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402521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37814" y="168534"/>
            <a:ext cx="7747379" cy="5016758"/>
          </a:xfrm>
          <a:prstGeom prst="rect">
            <a:avLst/>
          </a:prstGeom>
        </p:spPr>
        <p:txBody>
          <a:bodyPr wrap="square">
            <a:spAutoFit/>
          </a:bodyPr>
          <a:lstStyle/>
          <a:p>
            <a:pPr indent="457200" algn="just">
              <a:spcAft>
                <a:spcPts val="0"/>
              </a:spcAft>
            </a:pPr>
            <a:r>
              <a:rPr lang="ru-RU" sz="2000" dirty="0">
                <a:latin typeface="Times New Roman" panose="02020603050405020304" pitchFamily="18" charset="0"/>
                <a:ea typeface="Times New Roman" panose="02020603050405020304" pitchFamily="18" charset="0"/>
              </a:rPr>
              <a:t>31. На практическую часть выпускного экзамена отводится от 1,5 до 2,5 часа. Во время выполнения практического задания может быть предусмотрен перерыв.</a:t>
            </a:r>
          </a:p>
          <a:p>
            <a:pPr indent="457200" algn="just">
              <a:spcAft>
                <a:spcPts val="0"/>
              </a:spcAft>
            </a:pPr>
            <a:r>
              <a:rPr lang="ru-RU" sz="2000" dirty="0">
                <a:latin typeface="Times New Roman" panose="02020603050405020304" pitchFamily="18" charset="0"/>
                <a:ea typeface="Times New Roman" panose="02020603050405020304" pitchFamily="18" charset="0"/>
              </a:rPr>
              <a:t>32. При выполнении практического задания учащиеся могут пользоваться учебно-наглядными пособиями, технологической документацией.</a:t>
            </a:r>
          </a:p>
          <a:p>
            <a:pPr indent="457200" algn="just">
              <a:spcAft>
                <a:spcPts val="0"/>
              </a:spcAft>
            </a:pPr>
            <a:r>
              <a:rPr lang="ru-RU" sz="2000" dirty="0">
                <a:latin typeface="Times New Roman" panose="02020603050405020304" pitchFamily="18" charset="0"/>
                <a:ea typeface="Times New Roman" panose="02020603050405020304" pitchFamily="18" charset="0"/>
              </a:rPr>
              <a:t>33. Члены экзаменационной комиссии анализируют и оценивают процесс выполнения учащимися практического задания, качество готового изделия. Оцениваются и другие изделия, выполненные учащимися в течение учебного года.</a:t>
            </a:r>
          </a:p>
          <a:p>
            <a:pPr indent="457200" algn="just">
              <a:spcAft>
                <a:spcPts val="0"/>
              </a:spcAft>
            </a:pPr>
            <a:r>
              <a:rPr lang="ru-RU" sz="2000" dirty="0">
                <a:latin typeface="Times New Roman" panose="02020603050405020304" pitchFamily="18" charset="0"/>
                <a:ea typeface="Times New Roman" panose="02020603050405020304" pitchFamily="18" charset="0"/>
              </a:rPr>
              <a:t>34. По окончании практической части выпускного экзамена проводится теоретическая часть. Между практической и теоретической частями выпускного экзамена устанавливается перерыв продолжительностью 20 минут. На подготовку к устному ответу отводится не более 30 минут. В ходе подготовки учащимся разрешается пользоваться технологической документацией.</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253314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04967" y="132141"/>
            <a:ext cx="9976513" cy="6863417"/>
          </a:xfrm>
          <a:prstGeom prst="rect">
            <a:avLst/>
          </a:prstGeom>
        </p:spPr>
        <p:txBody>
          <a:bodyPr wrap="square">
            <a:spAutoFit/>
          </a:bodyPr>
          <a:lstStyle/>
          <a:p>
            <a:pPr indent="457200" algn="just">
              <a:spcAft>
                <a:spcPts val="0"/>
              </a:spcAft>
            </a:pPr>
            <a:r>
              <a:rPr lang="ru-RU" sz="2000" dirty="0">
                <a:latin typeface="Times New Roman" panose="02020603050405020304" pitchFamily="18" charset="0"/>
                <a:ea typeface="Times New Roman" panose="02020603050405020304" pitchFamily="18" charset="0"/>
              </a:rPr>
              <a:t>35. Члены экзаменационной комиссии слушают ответ учащегося по вопросам билета, результатам выполнения практического задания, без необходимости не прерывая его. Учащемуся могут быть предложены дополнительные вопросы в пределах учебного материала, предусмотренного билетом.</a:t>
            </a:r>
          </a:p>
          <a:p>
            <a:pPr indent="457200" algn="just">
              <a:spcAft>
                <a:spcPts val="0"/>
              </a:spcAft>
            </a:pPr>
            <a:r>
              <a:rPr lang="ru-RU" sz="2000" dirty="0">
                <a:latin typeface="Times New Roman" panose="02020603050405020304" pitchFamily="18" charset="0"/>
                <a:ea typeface="Times New Roman" panose="02020603050405020304" pitchFamily="18" charset="0"/>
              </a:rPr>
              <a:t>36. Если учащийся не ответил по билету, экзаменационная комиссия предлагает ответить по другому билету. При этом в протокол выпускного экзамена вносится соответствующая запись. Вопрос о снижении отметки учащемуся в этом случае решается экзаменационной комиссией.</a:t>
            </a:r>
          </a:p>
          <a:p>
            <a:pPr indent="457200" algn="just">
              <a:spcAft>
                <a:spcPts val="0"/>
              </a:spcAft>
            </a:pPr>
            <a:r>
              <a:rPr lang="ru-RU" sz="2000" dirty="0">
                <a:latin typeface="Times New Roman" panose="02020603050405020304" pitchFamily="18" charset="0"/>
                <a:ea typeface="Times New Roman" panose="02020603050405020304" pitchFamily="18" charset="0"/>
              </a:rPr>
              <a:t>37. Результаты оценивания устных ответов и практических заданий учащихся вносятся в протокол выпускного экзамена и объявляются после окончания выпускного экзамена. Протокол подписывается членами экзаменационной комиссии.</a:t>
            </a:r>
          </a:p>
          <a:p>
            <a:pPr indent="457200" algn="just">
              <a:spcAft>
                <a:spcPts val="0"/>
              </a:spcAft>
            </a:pPr>
            <a:r>
              <a:rPr lang="ru-RU" sz="2000" dirty="0">
                <a:latin typeface="Times New Roman" panose="02020603050405020304" pitchFamily="18" charset="0"/>
                <a:ea typeface="Times New Roman" panose="02020603050405020304" pitchFamily="18" charset="0"/>
              </a:rPr>
              <a:t>38. При выставлении экзаменационной отметки по учебному предмету «Трудовое обучение» решающее значение имеет отметка за выполнение практического задания.</a:t>
            </a:r>
          </a:p>
          <a:p>
            <a:pPr indent="457200" algn="just">
              <a:spcAft>
                <a:spcPts val="0"/>
              </a:spcAft>
            </a:pPr>
            <a:r>
              <a:rPr lang="ru-RU" sz="2000" dirty="0">
                <a:latin typeface="Times New Roman" panose="02020603050405020304" pitchFamily="18" charset="0"/>
                <a:ea typeface="Times New Roman" panose="02020603050405020304" pitchFamily="18" charset="0"/>
              </a:rPr>
              <a:t>39. Экзаменационная комиссия кроме экзаменационной отметки выставляет итоговую отметку с учетом годовой и экзаменационной отметок.</a:t>
            </a:r>
          </a:p>
          <a:p>
            <a:pPr indent="457200" algn="just">
              <a:spcAft>
                <a:spcPts val="0"/>
              </a:spcAft>
            </a:pPr>
            <a:r>
              <a:rPr lang="ru-RU" sz="2000" dirty="0">
                <a:latin typeface="Times New Roman" panose="02020603050405020304" pitchFamily="18" charset="0"/>
                <a:ea typeface="Times New Roman" panose="02020603050405020304" pitchFamily="18" charset="0"/>
              </a:rPr>
              <a:t>По решению экзаменационной комиссии итоговая отметка может быть выставлена:</a:t>
            </a:r>
          </a:p>
          <a:p>
            <a:pPr indent="457200" algn="just">
              <a:spcAft>
                <a:spcPts val="0"/>
              </a:spcAft>
            </a:pPr>
            <a:r>
              <a:rPr lang="ru-RU" sz="2000" dirty="0">
                <a:latin typeface="Times New Roman" panose="02020603050405020304" pitchFamily="18" charset="0"/>
                <a:ea typeface="Times New Roman" panose="02020603050405020304" pitchFamily="18" charset="0"/>
              </a:rPr>
              <a:t>на уровне экзаменационной отметки за выпускной экзамен, если положительная годовая отметка ниже экзаменационной;</a:t>
            </a:r>
          </a:p>
          <a:p>
            <a:pPr indent="457200" algn="just">
              <a:spcAft>
                <a:spcPts val="0"/>
              </a:spcAft>
            </a:pPr>
            <a:r>
              <a:rPr lang="ru-RU" sz="2000" dirty="0">
                <a:latin typeface="Times New Roman" panose="02020603050405020304" pitchFamily="18" charset="0"/>
                <a:ea typeface="Times New Roman" panose="02020603050405020304" pitchFamily="18" charset="0"/>
              </a:rPr>
              <a:t>на уровне годовой, если положительная экзаменационная отметка ниже годовой.</a:t>
            </a:r>
          </a:p>
          <a:p>
            <a:pPr indent="457200" algn="just">
              <a:spcAft>
                <a:spcPts val="0"/>
              </a:spcAft>
            </a:pPr>
            <a:r>
              <a:rPr lang="ru-RU" sz="2000" dirty="0">
                <a:latin typeface="Times New Roman" panose="02020603050405020304" pitchFamily="18" charset="0"/>
                <a:ea typeface="Times New Roman" panose="02020603050405020304" pitchFamily="18" charset="0"/>
              </a:rPr>
              <a:t>В случае разницы между годовой и экзаменационной отметками в два и более балла, итоговая отметка выставляется как среднее арифметическое экзаменационной и годовой отметок.</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693807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87187" y="409139"/>
            <a:ext cx="8306937" cy="2877198"/>
          </a:xfrm>
          <a:prstGeom prst="rect">
            <a:avLst/>
          </a:prstGeom>
        </p:spPr>
        <p:txBody>
          <a:bodyPr wrap="square">
            <a:spAutoFit/>
          </a:bodyPr>
          <a:lstStyle/>
          <a:p>
            <a:pPr algn="just"/>
            <a:r>
              <a:rPr lang="ru-RU" sz="2800" dirty="0">
                <a:latin typeface="Times New Roman" panose="02020603050405020304" pitchFamily="18" charset="0"/>
                <a:ea typeface="Times New Roman" panose="02020603050405020304" pitchFamily="18" charset="0"/>
                <a:cs typeface="Times New Roman" panose="02020603050405020304" pitchFamily="18" charset="0"/>
              </a:rPr>
              <a:t>14. Годовая отметка выставляется как среднее арифметическое отметок по четвертям с учётом динамики индивидуальных учебных достижений учащихся на конец учебного </a:t>
            </a:r>
            <a:r>
              <a:rPr lang="ru-RU" sz="2800" dirty="0" smtClean="0">
                <a:latin typeface="Times New Roman" panose="02020603050405020304" pitchFamily="18" charset="0"/>
                <a:ea typeface="Times New Roman" panose="02020603050405020304" pitchFamily="18" charset="0"/>
                <a:cs typeface="Times New Roman" panose="02020603050405020304" pitchFamily="18" charset="0"/>
              </a:rPr>
              <a:t>года </a:t>
            </a:r>
            <a:r>
              <a:rPr lang="ru-RU" sz="1600" i="1"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ru-RU" sz="1600" i="1" dirty="0" smtClean="0">
                <a:latin typeface="Times New Roman" panose="02020603050405020304" pitchFamily="18" charset="0"/>
                <a:cs typeface="Times New Roman" panose="02020603050405020304" pitchFamily="18" charset="0"/>
              </a:rPr>
              <a:t>НОРМЫ оценки </a:t>
            </a:r>
            <a:r>
              <a:rPr lang="ru-RU" sz="1600" i="1" dirty="0">
                <a:latin typeface="Times New Roman" panose="02020603050405020304" pitchFamily="18" charset="0"/>
                <a:cs typeface="Times New Roman" panose="02020603050405020304" pitchFamily="18" charset="0"/>
              </a:rPr>
              <a:t>результатов учебной деятельности учащихся </a:t>
            </a:r>
            <a:r>
              <a:rPr lang="ru-RU" sz="1600" i="1" dirty="0" smtClean="0">
                <a:latin typeface="Times New Roman" panose="02020603050405020304" pitchFamily="18" charset="0"/>
                <a:cs typeface="Times New Roman" panose="02020603050405020304" pitchFamily="18" charset="0"/>
              </a:rPr>
              <a:t>общеобразовательных </a:t>
            </a:r>
            <a:r>
              <a:rPr lang="ru-RU" sz="1600" i="1" dirty="0">
                <a:latin typeface="Times New Roman" panose="02020603050405020304" pitchFamily="18" charset="0"/>
                <a:cs typeface="Times New Roman" panose="02020603050405020304" pitchFamily="18" charset="0"/>
              </a:rPr>
              <a:t>учреждений по учебным </a:t>
            </a:r>
            <a:r>
              <a:rPr lang="ru-RU" sz="1600" i="1" dirty="0" smtClean="0">
                <a:latin typeface="Times New Roman" panose="02020603050405020304" pitchFamily="18" charset="0"/>
                <a:cs typeface="Times New Roman" panose="02020603050405020304" pitchFamily="18" charset="0"/>
              </a:rPr>
              <a:t>предметам)</a:t>
            </a:r>
            <a:endParaRPr lang="ru-RU" sz="1600" i="1" dirty="0">
              <a:latin typeface="Times New Roman" panose="02020603050405020304" pitchFamily="18" charset="0"/>
              <a:cs typeface="Times New Roman" panose="02020603050405020304" pitchFamily="18" charset="0"/>
            </a:endParaRPr>
          </a:p>
          <a:p>
            <a:pPr indent="457200" algn="just">
              <a:lnSpc>
                <a:spcPct val="150000"/>
              </a:lnSpc>
              <a:spcAft>
                <a:spcPts val="0"/>
              </a:spcAft>
            </a:pPr>
            <a:endParaRPr lang="ru-RU"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73222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41193" y="323713"/>
            <a:ext cx="10345003" cy="6340197"/>
          </a:xfrm>
          <a:prstGeom prst="rect">
            <a:avLst/>
          </a:prstGeom>
        </p:spPr>
        <p:txBody>
          <a:bodyPr wrap="square">
            <a:spAutoFit/>
          </a:bodyPr>
          <a:lstStyle/>
          <a:p>
            <a:pPr marL="1220470" indent="-860425">
              <a:spcBef>
                <a:spcPts val="1200"/>
              </a:spcBef>
              <a:spcAft>
                <a:spcPts val="1200"/>
              </a:spcAft>
            </a:pPr>
            <a:r>
              <a:rPr lang="ru-RU" b="1" dirty="0">
                <a:solidFill>
                  <a:srgbClr val="000000"/>
                </a:solidFill>
                <a:latin typeface="Times New Roman" panose="02020603050405020304" pitchFamily="18" charset="0"/>
              </a:rPr>
              <a:t>Статья 93. Аттестация обучающихся</a:t>
            </a:r>
          </a:p>
          <a:p>
            <a:pPr algn="just">
              <a:spcAft>
                <a:spcPts val="0"/>
              </a:spcAft>
            </a:pPr>
            <a:r>
              <a:rPr lang="ru-RU" dirty="0">
                <a:solidFill>
                  <a:srgbClr val="000000"/>
                </a:solidFill>
                <a:latin typeface="Times New Roman" panose="02020603050405020304" pitchFamily="18" charset="0"/>
              </a:rPr>
              <a:t>1. Получение образования в случаях, предусмотренных настоящим Кодексом, сопровождается текущей, промежуточной и (или) итоговой аттестацией.</a:t>
            </a:r>
          </a:p>
          <a:p>
            <a:pPr algn="just">
              <a:spcAft>
                <a:spcPts val="0"/>
              </a:spcAft>
            </a:pPr>
            <a:r>
              <a:rPr lang="ru-RU" dirty="0">
                <a:solidFill>
                  <a:srgbClr val="000000"/>
                </a:solidFill>
                <a:latin typeface="Times New Roman" panose="02020603050405020304" pitchFamily="18" charset="0"/>
              </a:rPr>
              <a:t>Текущая аттестация – определение соответствия результатов учебной деятельности обучающихся требованиям образовательных стандартов, учебно-программной документации соответствующих образовательных программ, индивидуальных планов работы аспирантов, адъюнктов, докторантов, соискателей и (или) программ-минимумов кандидатских экзаменов по специальным дисциплинам.</a:t>
            </a:r>
          </a:p>
          <a:p>
            <a:pPr algn="just">
              <a:spcAft>
                <a:spcPts val="0"/>
              </a:spcAft>
            </a:pPr>
            <a:r>
              <a:rPr lang="ru-RU" dirty="0">
                <a:solidFill>
                  <a:srgbClr val="000000"/>
                </a:solidFill>
                <a:latin typeface="Times New Roman" panose="02020603050405020304" pitchFamily="18" charset="0"/>
              </a:rPr>
              <a:t>Промежуточная аттестация – определение соответствия результатов учебной деятельности обучающихся требованиям образовательных стандартов и (или) учебно-программной документации соответствующих образовательных программ с учетом результатов текущей аттестации.</a:t>
            </a:r>
          </a:p>
          <a:p>
            <a:pPr algn="just">
              <a:spcAft>
                <a:spcPts val="0"/>
              </a:spcAft>
            </a:pPr>
            <a:r>
              <a:rPr lang="ru-RU" dirty="0">
                <a:solidFill>
                  <a:srgbClr val="000000"/>
                </a:solidFill>
                <a:latin typeface="Times New Roman" panose="02020603050405020304" pitchFamily="18" charset="0"/>
              </a:rPr>
              <a:t>Итоговая аттестация – определение соответствия результатов учебной деятельности обучающихся требованиям образовательных стандартов, учебно-программной документации соответствующих образовательных программ и (или) индивидуальных планов работы аспирантов, адъюнктов, докторантов, соискателей в ходе и (или) при завершении получения образования.</a:t>
            </a:r>
          </a:p>
          <a:p>
            <a:pPr algn="just">
              <a:spcAft>
                <a:spcPts val="0"/>
              </a:spcAft>
            </a:pPr>
            <a:r>
              <a:rPr lang="ru-RU" dirty="0">
                <a:solidFill>
                  <a:srgbClr val="000000"/>
                </a:solidFill>
                <a:latin typeface="Times New Roman" panose="02020603050405020304" pitchFamily="18" charset="0"/>
              </a:rPr>
              <a:t>2. Виды и (или) формы аттестации при освоении соответствующей образовательной программы определяются настоящим Кодексом.</a:t>
            </a:r>
          </a:p>
          <a:p>
            <a:pPr algn="just">
              <a:spcAft>
                <a:spcPts val="0"/>
              </a:spcAft>
            </a:pPr>
            <a:r>
              <a:rPr lang="ru-RU" dirty="0">
                <a:solidFill>
                  <a:srgbClr val="000000"/>
                </a:solidFill>
                <a:latin typeface="Times New Roman" panose="02020603050405020304" pitchFamily="18" charset="0"/>
              </a:rPr>
              <a:t>3. Аттестация обучающихся при освоении содержания соответствующих образовательных программ, за исключением образовательных программ послевузовского образования, осуществляется в соответствии с правилами проведения аттестации обучающихся при освоении содержания соответствующих образовательных программ, утверждаемыми Министерством образования Республики Беларусь. Аттестация обучающихся при освоении содержания образовательных программ послевузовского образования осуществляется в порядке, определяемом Президентом Республики Беларусь.</a:t>
            </a:r>
            <a:endParaRPr lang="ru-RU"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731187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286603" y="555770"/>
            <a:ext cx="11150221" cy="6401753"/>
          </a:xfrm>
          <a:prstGeom prst="rect">
            <a:avLst/>
          </a:prstGeom>
        </p:spPr>
        <p:txBody>
          <a:bodyPr wrap="square">
            <a:spAutoFit/>
          </a:bodyPr>
          <a:lstStyle/>
          <a:p>
            <a:pPr algn="ctr">
              <a:spcBef>
                <a:spcPts val="1200"/>
              </a:spcBef>
              <a:spcAft>
                <a:spcPts val="1200"/>
              </a:spcAft>
            </a:pPr>
            <a:r>
              <a:rPr lang="ru-RU" sz="2000" b="1" cap="all" dirty="0">
                <a:solidFill>
                  <a:srgbClr val="000000"/>
                </a:solidFill>
                <a:latin typeface="Times New Roman" panose="02020603050405020304" pitchFamily="18" charset="0"/>
              </a:rPr>
              <a:t>ГЛАВА 25</a:t>
            </a:r>
            <a:br>
              <a:rPr lang="ru-RU" sz="2000" b="1" cap="all" dirty="0">
                <a:solidFill>
                  <a:srgbClr val="000000"/>
                </a:solidFill>
                <a:latin typeface="Times New Roman" panose="02020603050405020304" pitchFamily="18" charset="0"/>
              </a:rPr>
            </a:br>
            <a:r>
              <a:rPr lang="ru-RU" sz="2000" b="1" cap="all" dirty="0">
                <a:solidFill>
                  <a:srgbClr val="000000"/>
                </a:solidFill>
                <a:latin typeface="Times New Roman" panose="02020603050405020304" pitchFamily="18" charset="0"/>
              </a:rPr>
              <a:t>АТТЕСТАЦИЯ УЧАЩИХСЯ ПРИ ОСВОЕНИИ СОДЕРЖАНИЯ ОБРАЗОВАТЕЛЬНЫХ ПРОГРАММ ОБЩЕГО СРЕДНЕГО ОБРАЗОВАНИЯ</a:t>
            </a:r>
          </a:p>
          <a:p>
            <a:pPr marL="1220470" indent="-860425">
              <a:spcBef>
                <a:spcPts val="1200"/>
              </a:spcBef>
              <a:spcAft>
                <a:spcPts val="1200"/>
              </a:spcAft>
            </a:pPr>
            <a:r>
              <a:rPr lang="ru-RU" sz="2000" b="1" dirty="0">
                <a:solidFill>
                  <a:srgbClr val="000000"/>
                </a:solidFill>
                <a:latin typeface="Times New Roman" panose="02020603050405020304" pitchFamily="18" charset="0"/>
              </a:rPr>
              <a:t>Статья 163. Аттестация учащихся при освоении содержания образовательных программ общего среднего образования</a:t>
            </a:r>
          </a:p>
          <a:p>
            <a:pPr algn="just">
              <a:spcAft>
                <a:spcPts val="0"/>
              </a:spcAft>
            </a:pPr>
            <a:r>
              <a:rPr lang="ru-RU" sz="2000" dirty="0">
                <a:solidFill>
                  <a:srgbClr val="000000"/>
                </a:solidFill>
                <a:latin typeface="Times New Roman" panose="02020603050405020304" pitchFamily="18" charset="0"/>
              </a:rPr>
              <a:t>1. </a:t>
            </a:r>
            <a:r>
              <a:rPr lang="ru-RU" sz="2000" b="1" dirty="0">
                <a:solidFill>
                  <a:srgbClr val="FF0000"/>
                </a:solidFill>
                <a:latin typeface="Times New Roman" panose="02020603050405020304" pitchFamily="18" charset="0"/>
              </a:rPr>
              <a:t>Учащиеся при освоении содержания образовательных программ общего среднего образования, за исключением экстернов, проходят текущую, промежуточную и итоговую аттестацию.</a:t>
            </a:r>
          </a:p>
          <a:p>
            <a:pPr algn="just">
              <a:spcAft>
                <a:spcPts val="0"/>
              </a:spcAft>
            </a:pPr>
            <a:r>
              <a:rPr lang="ru-RU" sz="2000" dirty="0">
                <a:solidFill>
                  <a:srgbClr val="000000"/>
                </a:solidFill>
                <a:latin typeface="Times New Roman" panose="02020603050405020304" pitchFamily="18" charset="0"/>
              </a:rPr>
              <a:t>2. Экстерн – учащийся, который полностью или частично освоил содержание образовательной программы базового образования или образовательной программы среднего образования самостоятельно либо в учреждении образования, не прошедшем государственную аккредитацию, и в целях подтверждения этого при наличии уважительных причин </a:t>
            </a:r>
            <a:r>
              <a:rPr lang="ru-RU" sz="2000" dirty="0" err="1">
                <a:solidFill>
                  <a:srgbClr val="000000"/>
                </a:solidFill>
                <a:latin typeface="Times New Roman" panose="02020603050405020304" pitchFamily="18" charset="0"/>
              </a:rPr>
              <a:t>неосвоения</a:t>
            </a:r>
            <a:r>
              <a:rPr lang="ru-RU" sz="2000" dirty="0">
                <a:solidFill>
                  <a:srgbClr val="000000"/>
                </a:solidFill>
                <a:latin typeface="Times New Roman" panose="02020603050405020304" pitchFamily="18" charset="0"/>
              </a:rPr>
              <a:t> указанных программ в учреждении образования допущен к аттестации в порядке экстерната.</a:t>
            </a:r>
          </a:p>
          <a:p>
            <a:pPr algn="just">
              <a:spcAft>
                <a:spcPts val="0"/>
              </a:spcAft>
            </a:pPr>
            <a:r>
              <a:rPr lang="ru-RU" sz="2000" dirty="0">
                <a:solidFill>
                  <a:srgbClr val="000000"/>
                </a:solidFill>
                <a:latin typeface="Times New Roman" panose="02020603050405020304" pitchFamily="18" charset="0"/>
              </a:rPr>
              <a:t>3. Экстернат – процедура итоговой аттестации учащегося, которая выражается в выставлении экзаменационных отметок по учебным предметам типового учебного плана базовой школы при освоении содержания образовательной программы базового образования, типового учебного плана средней школы при освоении содержания образовательной программы среднего образования, по которым экстерн сдает экзамены, в том числе выпускные экзамены, и (или) в выставлении отметок из справки об обучении</a:t>
            </a:r>
            <a:r>
              <a:rPr lang="ru-RU" sz="2000" dirty="0" smtClean="0">
                <a:solidFill>
                  <a:srgbClr val="000000"/>
                </a:solidFill>
                <a:latin typeface="Times New Roman" panose="02020603050405020304" pitchFamily="18" charset="0"/>
              </a:rPr>
              <a:t>.</a:t>
            </a:r>
            <a:endParaRPr lang="ru-RU" sz="20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194955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9306" y="436940"/>
            <a:ext cx="10863617" cy="5632311"/>
          </a:xfrm>
          <a:prstGeom prst="rect">
            <a:avLst/>
          </a:prstGeom>
        </p:spPr>
        <p:txBody>
          <a:bodyPr wrap="square">
            <a:spAutoFit/>
          </a:bodyPr>
          <a:lstStyle/>
          <a:p>
            <a:pPr algn="just">
              <a:spcAft>
                <a:spcPts val="0"/>
              </a:spcAft>
            </a:pPr>
            <a:r>
              <a:rPr lang="ru-RU" sz="2000" dirty="0">
                <a:solidFill>
                  <a:srgbClr val="000000"/>
                </a:solidFill>
                <a:latin typeface="Times New Roman" panose="02020603050405020304" pitchFamily="18" charset="0"/>
              </a:rPr>
              <a:t>4. Результаты аттестации в порядке экстерната оцениваются отметками в баллах по десятибалльной шкале, в том числе отметкой 0 (ноль) баллов, либо делается запись «не изучал(а)». Положительными являются отметки от 1 (одного) до 10 (десяти) баллов и запись «не изучал(а)».</a:t>
            </a:r>
          </a:p>
          <a:p>
            <a:pPr algn="just">
              <a:spcAft>
                <a:spcPts val="0"/>
              </a:spcAft>
            </a:pPr>
            <a:r>
              <a:rPr lang="ru-RU" sz="2000" dirty="0">
                <a:solidFill>
                  <a:srgbClr val="000000"/>
                </a:solidFill>
                <a:latin typeface="Times New Roman" panose="02020603050405020304" pitchFamily="18" charset="0"/>
              </a:rPr>
              <a:t>5. Решение о допуске к аттестации в порядке экстерната принимается отделом (управлением) образования местного исполнительного и распорядительного органа по месту жительства (месту пребывания) лица на основании его заявления (заявления законного представителя несовершеннолетнего).</a:t>
            </a:r>
          </a:p>
          <a:p>
            <a:pPr algn="just">
              <a:spcAft>
                <a:spcPts val="0"/>
              </a:spcAft>
            </a:pPr>
            <a:r>
              <a:rPr lang="ru-RU" sz="2000" dirty="0">
                <a:solidFill>
                  <a:srgbClr val="000000"/>
                </a:solidFill>
                <a:latin typeface="Times New Roman" panose="02020603050405020304" pitchFamily="18" charset="0"/>
              </a:rPr>
              <a:t>Аттестация в порядке экстерната проводится государственным учреждением общего среднего образования. Государственные учреждения общего среднего образования, которые проводят аттестацию в порядке экстерната, определяются отделом (управлением) образования местного исполнительного и распорядительного органа.</a:t>
            </a:r>
          </a:p>
          <a:p>
            <a:pPr algn="just">
              <a:spcAft>
                <a:spcPts val="0"/>
              </a:spcAft>
            </a:pPr>
            <a:r>
              <a:rPr lang="ru-RU" sz="2000" dirty="0">
                <a:solidFill>
                  <a:srgbClr val="000000"/>
                </a:solidFill>
                <a:latin typeface="Times New Roman" panose="02020603050405020304" pitchFamily="18" charset="0"/>
              </a:rPr>
              <a:t>Порядок аттестации в порядке экстерната определяется Министерством образования Республики Беларусь.</a:t>
            </a:r>
          </a:p>
          <a:p>
            <a:pPr algn="just">
              <a:spcAft>
                <a:spcPts val="0"/>
              </a:spcAft>
            </a:pPr>
            <a:r>
              <a:rPr lang="ru-RU" sz="2000" dirty="0">
                <a:solidFill>
                  <a:srgbClr val="000000"/>
                </a:solidFill>
                <a:latin typeface="Times New Roman" panose="02020603050405020304" pitchFamily="18" charset="0"/>
              </a:rPr>
              <a:t>6. При проведении промежуточной и итоговой аттестации осуществляется оценка поведения учащихся, которая выражается следующими характеристиками: «примерное», «удовлетворительное», «неудовлетворительное». Критерии оценки поведения учащихся определяются Министерством образования Республики Беларусь.</a:t>
            </a:r>
          </a:p>
        </p:txBody>
      </p:sp>
    </p:spTree>
    <p:extLst>
      <p:ext uri="{BB962C8B-B14F-4D97-AF65-F5344CB8AC3E}">
        <p14:creationId xmlns:p14="http://schemas.microsoft.com/office/powerpoint/2010/main" val="1151050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45911" y="1051989"/>
            <a:ext cx="10358651" cy="5478423"/>
          </a:xfrm>
          <a:prstGeom prst="rect">
            <a:avLst/>
          </a:prstGeom>
        </p:spPr>
        <p:txBody>
          <a:bodyPr wrap="square">
            <a:spAutoFit/>
          </a:bodyPr>
          <a:lstStyle/>
          <a:p>
            <a:pPr marL="1220470" indent="-860425">
              <a:spcBef>
                <a:spcPts val="1200"/>
              </a:spcBef>
              <a:spcAft>
                <a:spcPts val="1200"/>
              </a:spcAft>
            </a:pPr>
            <a:r>
              <a:rPr lang="ru-RU" sz="2000" b="1" dirty="0">
                <a:solidFill>
                  <a:srgbClr val="000000"/>
                </a:solidFill>
                <a:latin typeface="Times New Roman" panose="02020603050405020304" pitchFamily="18" charset="0"/>
              </a:rPr>
              <a:t>Статья 164. Текущая и промежуточная аттестация учащихся при освоении содержания образовательных программ общего среднего образования</a:t>
            </a:r>
          </a:p>
          <a:p>
            <a:pPr algn="just">
              <a:spcAft>
                <a:spcPts val="0"/>
              </a:spcAft>
            </a:pPr>
            <a:r>
              <a:rPr lang="ru-RU" sz="2000" dirty="0">
                <a:solidFill>
                  <a:srgbClr val="000000"/>
                </a:solidFill>
                <a:latin typeface="Times New Roman" panose="02020603050405020304" pitchFamily="18" charset="0"/>
              </a:rPr>
              <a:t>1. Текущая аттестация проводится на учебных занятиях с выставлением отметок.</a:t>
            </a:r>
          </a:p>
          <a:p>
            <a:pPr algn="just">
              <a:spcAft>
                <a:spcPts val="0"/>
              </a:spcAft>
            </a:pPr>
            <a:r>
              <a:rPr lang="ru-RU" sz="2000" dirty="0">
                <a:solidFill>
                  <a:srgbClr val="000000"/>
                </a:solidFill>
                <a:latin typeface="Times New Roman" panose="02020603050405020304" pitchFamily="18" charset="0"/>
              </a:rPr>
              <a:t>2. Промежуточная аттестация выражается в выставлении отметок за четверть с учетом результатов текущей аттестации.</a:t>
            </a:r>
          </a:p>
          <a:p>
            <a:pPr algn="just">
              <a:spcAft>
                <a:spcPts val="0"/>
              </a:spcAft>
            </a:pPr>
            <a:r>
              <a:rPr lang="ru-RU" sz="2000" dirty="0">
                <a:solidFill>
                  <a:srgbClr val="000000"/>
                </a:solidFill>
                <a:latin typeface="Times New Roman" panose="02020603050405020304" pitchFamily="18" charset="0"/>
              </a:rPr>
              <a:t>3. Результаты текущей и промежуточной аттестации учащихся, за исключением учащихся I и II классов, оцениваются отметками в баллах по десятибалльной шкале, в том числе отметкой 0 (ноль) баллов, либо отметками «зачтено», «не зачтено», «не аттестован(а)» или делаются записи «освобожден(а)», «не изучал(а)». Положительными являются отметки от 1 (одного) до 10 (десяти) баллов, «зачтено» и записи «освобожден(а)», «не</a:t>
            </a:r>
            <a:r>
              <a:rPr lang="ru-RU" sz="2000" i="1" dirty="0">
                <a:solidFill>
                  <a:srgbClr val="000000"/>
                </a:solidFill>
                <a:latin typeface="Times New Roman" panose="02020603050405020304" pitchFamily="18" charset="0"/>
              </a:rPr>
              <a:t> </a:t>
            </a:r>
            <a:r>
              <a:rPr lang="ru-RU" sz="2000" dirty="0">
                <a:solidFill>
                  <a:srgbClr val="000000"/>
                </a:solidFill>
                <a:latin typeface="Times New Roman" panose="02020603050405020304" pitchFamily="18" charset="0"/>
              </a:rPr>
              <a:t>изучал(а)».</a:t>
            </a:r>
          </a:p>
          <a:p>
            <a:pPr algn="just">
              <a:spcAft>
                <a:spcPts val="0"/>
              </a:spcAft>
            </a:pPr>
            <a:r>
              <a:rPr lang="ru-RU" sz="2000" dirty="0">
                <a:solidFill>
                  <a:srgbClr val="000000"/>
                </a:solidFill>
                <a:latin typeface="Times New Roman" panose="02020603050405020304" pitchFamily="18" charset="0"/>
              </a:rPr>
              <a:t>4. Текущая и промежуточная аттестация учащихся I и II классов осуществляется на содержательно-оценочной основе, которая предполагает словесную оценку результатов учебной деятельности учащихся, без выставления отметок.</a:t>
            </a:r>
          </a:p>
          <a:p>
            <a:pPr algn="just">
              <a:spcAft>
                <a:spcPts val="0"/>
              </a:spcAft>
            </a:pPr>
            <a:r>
              <a:rPr lang="ru-RU" sz="2000" dirty="0">
                <a:solidFill>
                  <a:srgbClr val="000000"/>
                </a:solidFill>
                <a:latin typeface="Times New Roman" panose="02020603050405020304" pitchFamily="18" charset="0"/>
              </a:rPr>
              <a:t>5.</a:t>
            </a:r>
            <a:r>
              <a:rPr lang="ru-RU" sz="2000" b="1" dirty="0">
                <a:solidFill>
                  <a:srgbClr val="FF0000"/>
                </a:solidFill>
                <a:latin typeface="Times New Roman" panose="02020603050405020304" pitchFamily="18" charset="0"/>
              </a:rPr>
              <a:t> Порядок проведения текущей и промежуточной аттестации учащихся при освоении содержания образовательных программ общего среднего образования определяется Правилами проведения аттестации учащихся при освоении содержания образовательных программ общего среднего образования.</a:t>
            </a:r>
          </a:p>
        </p:txBody>
      </p:sp>
    </p:spTree>
    <p:extLst>
      <p:ext uri="{BB962C8B-B14F-4D97-AF65-F5344CB8AC3E}">
        <p14:creationId xmlns:p14="http://schemas.microsoft.com/office/powerpoint/2010/main" val="2034551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7422" y="945434"/>
            <a:ext cx="11000094" cy="3939540"/>
          </a:xfrm>
          <a:prstGeom prst="rect">
            <a:avLst/>
          </a:prstGeom>
        </p:spPr>
        <p:txBody>
          <a:bodyPr wrap="square">
            <a:spAutoFit/>
          </a:bodyPr>
          <a:lstStyle/>
          <a:p>
            <a:pPr marL="1220470" indent="-860425">
              <a:spcBef>
                <a:spcPts val="1200"/>
              </a:spcBef>
              <a:spcAft>
                <a:spcPts val="1200"/>
              </a:spcAft>
            </a:pPr>
            <a:r>
              <a:rPr lang="ru-RU" sz="2000" b="1" dirty="0">
                <a:solidFill>
                  <a:srgbClr val="000000"/>
                </a:solidFill>
                <a:latin typeface="Times New Roman" panose="02020603050405020304" pitchFamily="18" charset="0"/>
              </a:rPr>
              <a:t>Статья 165. Итоговая аттестация учащихся при освоении содержания образовательных программ общего среднего образования</a:t>
            </a:r>
          </a:p>
          <a:p>
            <a:pPr algn="just">
              <a:spcAft>
                <a:spcPts val="0"/>
              </a:spcAft>
            </a:pPr>
            <a:r>
              <a:rPr lang="ru-RU" sz="2000" dirty="0">
                <a:solidFill>
                  <a:srgbClr val="000000"/>
                </a:solidFill>
                <a:latin typeface="Times New Roman" panose="02020603050405020304" pitchFamily="18" charset="0"/>
              </a:rPr>
              <a:t>1. Итоговая аттестация проводится по завершении учебного года, обучения и воспитания на II и III ступенях общего среднего образования.</a:t>
            </a:r>
          </a:p>
          <a:p>
            <a:pPr algn="just">
              <a:spcAft>
                <a:spcPts val="0"/>
              </a:spcAft>
            </a:pPr>
            <a:r>
              <a:rPr lang="ru-RU" sz="2000" dirty="0">
                <a:solidFill>
                  <a:srgbClr val="000000"/>
                </a:solidFill>
                <a:latin typeface="Times New Roman" panose="02020603050405020304" pitchFamily="18" charset="0"/>
              </a:rPr>
              <a:t>2. Итоговая аттестация по завершении учебного года выражается в выставлении отметок за год (годовых отметок) с учетом результатов промежуточной аттестации в текущем учебном году.</a:t>
            </a:r>
          </a:p>
          <a:p>
            <a:pPr algn="just">
              <a:spcAft>
                <a:spcPts val="0"/>
              </a:spcAft>
            </a:pPr>
            <a:r>
              <a:rPr lang="ru-RU" sz="2000" dirty="0">
                <a:solidFill>
                  <a:srgbClr val="000000"/>
                </a:solidFill>
                <a:latin typeface="Times New Roman" panose="02020603050405020304" pitchFamily="18" charset="0"/>
              </a:rPr>
              <a:t>3. Итоговая аттестация по завершении обучения и воспитания на II и III ступенях общего среднего образования выражается в выставлении итоговых отметок по учебным предметам, по которым проводятся выпускные экзамены, с учетом годовой и экзаменационной отметок.</a:t>
            </a:r>
          </a:p>
          <a:p>
            <a:pPr algn="just">
              <a:spcAft>
                <a:spcPts val="0"/>
              </a:spcAft>
            </a:pPr>
            <a:r>
              <a:rPr lang="ru-RU" sz="2000" dirty="0">
                <a:solidFill>
                  <a:srgbClr val="000000"/>
                </a:solidFill>
                <a:latin typeface="Times New Roman" panose="02020603050405020304" pitchFamily="18" charset="0"/>
              </a:rPr>
              <a:t>4. </a:t>
            </a:r>
            <a:r>
              <a:rPr lang="ru-RU" sz="2000" dirty="0">
                <a:solidFill>
                  <a:srgbClr val="FF0000"/>
                </a:solidFill>
                <a:latin typeface="Times New Roman" panose="02020603050405020304" pitchFamily="18" charset="0"/>
              </a:rPr>
              <a:t>Перечень учебных предметов, по которым проводятся выпускные экзамены, формы проведения выпускных экзаменов ежегодно до начала учебного года устанавливаются Министерством образования Республики Беларусь</a:t>
            </a:r>
            <a:r>
              <a:rPr lang="ru-RU" sz="2000" dirty="0" smtClean="0">
                <a:solidFill>
                  <a:srgbClr val="FF0000"/>
                </a:solidFill>
                <a:latin typeface="Times New Roman" panose="02020603050405020304" pitchFamily="18" charset="0"/>
              </a:rPr>
              <a:t>.</a:t>
            </a:r>
            <a:endParaRPr lang="ru-RU" sz="2000" dirty="0">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2124402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68489" y="122538"/>
            <a:ext cx="11341290" cy="6247864"/>
          </a:xfrm>
          <a:prstGeom prst="rect">
            <a:avLst/>
          </a:prstGeom>
        </p:spPr>
        <p:txBody>
          <a:bodyPr wrap="square">
            <a:spAutoFit/>
          </a:bodyPr>
          <a:lstStyle/>
          <a:p>
            <a:pPr algn="just">
              <a:spcAft>
                <a:spcPts val="0"/>
              </a:spcAft>
            </a:pPr>
            <a:r>
              <a:rPr lang="ru-RU" sz="2000" dirty="0" smtClean="0">
                <a:solidFill>
                  <a:srgbClr val="000000"/>
                </a:solidFill>
                <a:latin typeface="Times New Roman" panose="02020603050405020304" pitchFamily="18" charset="0"/>
              </a:rPr>
              <a:t>5. Учащиеся по медицинским и иным основаниям могут быть освобождены от выпускных экзаменов. Перечень заболеваний, которые являются медицинским основанием для освобождения учащихся от выпускных экзаменов, определяется Министерством здравоохранения Республики Беларусь. Иные основания освобождения учащихся от выпускных экзаменов устанавливаются Министерством образования Республики Беларусь. В случае освобождения учащихся от выпускных экзаменов итоговая аттестация осуществляется на основании годовых отметок.</a:t>
            </a:r>
          </a:p>
          <a:p>
            <a:pPr algn="just">
              <a:spcAft>
                <a:spcPts val="0"/>
              </a:spcAft>
            </a:pPr>
            <a:r>
              <a:rPr lang="ru-RU" sz="2000" dirty="0" smtClean="0">
                <a:solidFill>
                  <a:srgbClr val="000000"/>
                </a:solidFill>
                <a:latin typeface="Times New Roman" panose="02020603050405020304" pitchFamily="18" charset="0"/>
              </a:rPr>
              <a:t>6. К итоговой аттестации допускаются учащиеся, выполнившие учебные планы и учебные программы.</a:t>
            </a:r>
          </a:p>
          <a:p>
            <a:pPr algn="just">
              <a:spcAft>
                <a:spcPts val="0"/>
              </a:spcAft>
            </a:pPr>
            <a:r>
              <a:rPr lang="ru-RU" sz="2000" dirty="0" smtClean="0">
                <a:solidFill>
                  <a:srgbClr val="000000"/>
                </a:solidFill>
                <a:latin typeface="Times New Roman" panose="02020603050405020304" pitchFamily="18" charset="0"/>
              </a:rPr>
              <a:t>7. Результаты итоговой аттестации учащихся оцениваются отметками в баллах по десятибалльной шкале, в том числе отметкой 0 (ноль) баллов, либо отметками «зачтено», «не зачтено», «не аттестован(а)» или делаются записи «освобожден(а)», «не изучал(а)». Положительными являются отметки от 1 (одного) до 10 (десяти) баллов, «зачтено» и записи «освобожден(а)», «не изучал(а)».</a:t>
            </a:r>
          </a:p>
          <a:p>
            <a:pPr algn="just">
              <a:spcAft>
                <a:spcPts val="0"/>
              </a:spcAft>
            </a:pPr>
            <a:r>
              <a:rPr lang="ru-RU" sz="2000" dirty="0" smtClean="0">
                <a:solidFill>
                  <a:srgbClr val="000000"/>
                </a:solidFill>
                <a:latin typeface="Times New Roman" panose="02020603050405020304" pitchFamily="18" charset="0"/>
              </a:rPr>
              <a:t>8. Учащимся, не прошедшим итоговую аттестацию в установленный срок по уважительной причине, предоставляется право прохождения итоговой аттестации в другой срок.</a:t>
            </a:r>
          </a:p>
          <a:p>
            <a:pPr algn="just">
              <a:spcAft>
                <a:spcPts val="0"/>
              </a:spcAft>
            </a:pPr>
            <a:r>
              <a:rPr lang="ru-RU" sz="2000" dirty="0" smtClean="0">
                <a:solidFill>
                  <a:srgbClr val="000000"/>
                </a:solidFill>
                <a:latin typeface="Times New Roman" panose="02020603050405020304" pitchFamily="18" charset="0"/>
              </a:rPr>
              <a:t>9. Учащимся, не прошедшим итоговую аттестацию в установленный срок без уважительных причин или получившим по ее результатам отметки 0 (ноль) баллов, «не зачтено», «не аттестован(а)», предоставляется право прохождения итоговой аттестации в другой срок.</a:t>
            </a:r>
          </a:p>
          <a:p>
            <a:pPr algn="just">
              <a:spcAft>
                <a:spcPts val="0"/>
              </a:spcAft>
            </a:pPr>
            <a:r>
              <a:rPr lang="ru-RU" sz="2000" dirty="0" smtClean="0">
                <a:solidFill>
                  <a:srgbClr val="000000"/>
                </a:solidFill>
                <a:latin typeface="Times New Roman" panose="02020603050405020304" pitchFamily="18" charset="0"/>
              </a:rPr>
              <a:t>10. Порядок проведения итоговой аттестации учащихся при освоении содержания образовательных программ общего среднего образования</a:t>
            </a:r>
            <a:r>
              <a:rPr lang="ru-RU" sz="2000" i="1" dirty="0" smtClean="0">
                <a:solidFill>
                  <a:srgbClr val="000000"/>
                </a:solidFill>
                <a:latin typeface="Times New Roman" panose="02020603050405020304" pitchFamily="18" charset="0"/>
              </a:rPr>
              <a:t> </a:t>
            </a:r>
            <a:r>
              <a:rPr lang="ru-RU" sz="2000" dirty="0" smtClean="0">
                <a:solidFill>
                  <a:srgbClr val="000000"/>
                </a:solidFill>
                <a:latin typeface="Times New Roman" panose="02020603050405020304" pitchFamily="18" charset="0"/>
              </a:rPr>
              <a:t>определяется Правилами проведения аттестации учащихся</a:t>
            </a:r>
            <a:r>
              <a:rPr lang="ru-RU" sz="2000" i="1" dirty="0" smtClean="0">
                <a:solidFill>
                  <a:srgbClr val="000000"/>
                </a:solidFill>
                <a:latin typeface="Times New Roman" panose="02020603050405020304" pitchFamily="18" charset="0"/>
              </a:rPr>
              <a:t> </a:t>
            </a:r>
            <a:r>
              <a:rPr lang="ru-RU" sz="2000" dirty="0" smtClean="0">
                <a:solidFill>
                  <a:srgbClr val="000000"/>
                </a:solidFill>
                <a:latin typeface="Times New Roman" panose="02020603050405020304" pitchFamily="18" charset="0"/>
              </a:rPr>
              <a:t>при освоении содержания образовательных программ общего среднего образования.</a:t>
            </a:r>
            <a:endParaRPr lang="ru-RU" sz="20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915697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45910" y="308945"/>
            <a:ext cx="10372298" cy="6093976"/>
          </a:xfrm>
          <a:prstGeom prst="rect">
            <a:avLst/>
          </a:prstGeom>
        </p:spPr>
        <p:txBody>
          <a:bodyPr wrap="square">
            <a:spAutoFit/>
          </a:bodyPr>
          <a:lstStyle/>
          <a:p>
            <a:pPr marL="1220470" indent="-860425">
              <a:spcBef>
                <a:spcPts val="1200"/>
              </a:spcBef>
              <a:spcAft>
                <a:spcPts val="1200"/>
              </a:spcAft>
            </a:pPr>
            <a:r>
              <a:rPr lang="ru-RU" sz="2000" b="1" dirty="0">
                <a:solidFill>
                  <a:srgbClr val="000000"/>
                </a:solidFill>
                <a:latin typeface="Times New Roman" panose="02020603050405020304" pitchFamily="18" charset="0"/>
              </a:rPr>
              <a:t>Статья 275. Аттестация лиц с особенностями психофизического развития при освоении содержания образовательных программ специального образования</a:t>
            </a:r>
          </a:p>
          <a:p>
            <a:pPr algn="just">
              <a:spcAft>
                <a:spcPts val="0"/>
              </a:spcAft>
            </a:pPr>
            <a:r>
              <a:rPr lang="ru-RU" sz="2000" dirty="0">
                <a:solidFill>
                  <a:srgbClr val="000000"/>
                </a:solidFill>
                <a:latin typeface="Times New Roman" panose="02020603050405020304" pitchFamily="18" charset="0"/>
              </a:rPr>
              <a:t>1. Аттестация лиц с особенностями психофизического развития при освоении содержания образовательной программы специального образования на уровне общего среднего образования осуществляется в соответствии с Правилами проведения аттестации учащихся при освоении содержания образовательных программ общего среднего образования с учетом особенностей, установленных настоящей главой.</a:t>
            </a:r>
          </a:p>
          <a:p>
            <a:pPr algn="just">
              <a:spcAft>
                <a:spcPts val="0"/>
              </a:spcAft>
            </a:pPr>
            <a:r>
              <a:rPr lang="ru-RU" sz="2000" dirty="0">
                <a:solidFill>
                  <a:srgbClr val="000000"/>
                </a:solidFill>
                <a:latin typeface="Times New Roman" panose="02020603050405020304" pitchFamily="18" charset="0"/>
              </a:rPr>
              <a:t>2. Текущая и промежуточная аттестация учащихся с особенностями психофизического развития I–III классов, срок обучения которых на I ступени общего среднего образования составляет пять лет, учащихся I–III классов, обучающихся по учебному плану первого отделения вспомогательной школы (вспомогательной школы-интерната) для детей с интеллектуальной недостаточностью, осуществляется на содержательно-оценочной основе, которая предполагает словесную оценку результатов учебной деятельности учащихся, без выставления отметок.</a:t>
            </a:r>
          </a:p>
          <a:p>
            <a:pPr algn="just">
              <a:spcAft>
                <a:spcPts val="0"/>
              </a:spcAft>
            </a:pPr>
            <a:r>
              <a:rPr lang="ru-RU" sz="2000" dirty="0">
                <a:solidFill>
                  <a:srgbClr val="000000"/>
                </a:solidFill>
                <a:latin typeface="Times New Roman" panose="02020603050405020304" pitchFamily="18" charset="0"/>
              </a:rPr>
              <a:t>3. Порядок проведения аттестации учащихся при освоении содержания образовательной программы специального образования на уровне общего среднего образования для лиц с интеллектуальной недостаточностью определяется Правилами проведения аттестации учащихся при освоении содержания образовательной программы специального образования на уровне общего среднего образования для лиц с интеллектуальной недостаточностью.</a:t>
            </a:r>
            <a:endParaRPr lang="ru-RU" sz="20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643998491"/>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70</TotalTime>
  <Words>184</Words>
  <Application>Microsoft Office PowerPoint</Application>
  <PresentationFormat>Широкоэкранный</PresentationFormat>
  <Paragraphs>124</Paragraphs>
  <Slides>29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29</vt:i4>
      </vt:variant>
    </vt:vector>
  </HeadingPairs>
  <TitlesOfParts>
    <vt:vector size="34" baseType="lpstr">
      <vt:lpstr>Arial</vt:lpstr>
      <vt:lpstr>Times New Roman</vt:lpstr>
      <vt:lpstr>Trebuchet MS</vt:lpstr>
      <vt:lpstr>Wingdings 3</vt:lpstr>
      <vt:lpstr>Аспект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ПОСТАНОВЛЕНИЕ МИНИСТЕРСТВА ОБРАЗОВАНИЯ РЕСПУБЛИКИ БЕЛАРУСЬ 20 июня 2011 г. № 38 Об утверждении Правил проведения аттестации учащихся при освоении содержания образовательных программ общего среднего образования и признании утратившими силу некоторых постановлений Министерства образования Республики Беларусь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9</cp:revision>
  <dcterms:created xsi:type="dcterms:W3CDTF">2018-05-30T17:27:04Z</dcterms:created>
  <dcterms:modified xsi:type="dcterms:W3CDTF">2018-05-30T21:04:35Z</dcterms:modified>
</cp:coreProperties>
</file>