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0" r:id="rId4"/>
    <p:sldId id="289" r:id="rId5"/>
    <p:sldId id="290" r:id="rId6"/>
    <p:sldId id="291" r:id="rId7"/>
    <p:sldId id="262" r:id="rId8"/>
    <p:sldId id="264" r:id="rId9"/>
    <p:sldId id="266" r:id="rId10"/>
    <p:sldId id="268" r:id="rId11"/>
    <p:sldId id="269" r:id="rId12"/>
    <p:sldId id="273" r:id="rId13"/>
    <p:sldId id="275" r:id="rId14"/>
    <p:sldId id="278" r:id="rId15"/>
    <p:sldId id="281" r:id="rId16"/>
    <p:sldId id="284" r:id="rId17"/>
    <p:sldId id="285" r:id="rId18"/>
    <p:sldId id="286" r:id="rId19"/>
    <p:sldId id="287" r:id="rId20"/>
    <p:sldId id="288" r:id="rId21"/>
    <p:sldId id="292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5250B4-BF22-4304-A17A-89A54B457E9F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5E7720-85BA-4427-A8E0-3C06997A0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298868-073A-4803-B1D3-74642F46397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29B80-9C95-4C48-9D0A-25427B31806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E317FB-440C-4C3C-9B39-7C6CBD3B9A0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7B72DE-6F30-4E25-8B6B-0921FC7598B6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00299"/>
            <a:ext cx="7772400" cy="1109663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79BD-5ACD-466A-900C-02504B2CA48C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F1D9F-9BD7-4993-A057-328C5EA68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37B6B-6689-4FB3-9110-51BD851973DB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BB1A7-D279-4B1C-8A16-DC87F579B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F016C-B504-428E-9D2B-3289453DB9D2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B0AF-0093-4992-A30C-CE4D1E5E7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28794-FA14-4C97-B55C-82177BD42630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3DF2-A2AD-4C12-85A3-06BC9D49D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6B4D-7935-418A-9300-F3D6E9BDB08D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35A01-28AA-49B0-8B58-04D04342B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FFC09-CD19-46B1-97D2-57B93926DFD8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C0C1B-6F92-4706-B6EF-9DDF5B4C7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F1EF-9265-41BE-9075-67270012B0B1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37641-C0EC-4BDF-B2B5-ACC61023B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A0AC-C235-4422-9313-96FFE86823A4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2CAB0-E215-433C-8EA3-2C01FBF0B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6CAE2-5895-41E2-8A94-EDA6715A2691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A30D-88B7-4486-A0D2-87187CF76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D739-1145-4081-B23F-37C483147C8C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D93B2-FA4B-4E2F-8CD8-103DB5AEE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9D6F-1EBF-489D-9CDA-282C3313167B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EC03-8A9D-4C5D-A485-7B6AB1211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94CF4E-D786-48AF-83DB-5CC6B4FB492A}" type="datetimeFigureOut">
              <a:rPr lang="ru-RU"/>
              <a:pPr>
                <a:defRPr/>
              </a:pPr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68E581-124C-4211-B79E-DAB3FD668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368925"/>
          </a:xfrm>
        </p:spPr>
        <p:txBody>
          <a:bodyPr/>
          <a:lstStyle/>
          <a:p>
            <a:pPr algn="ctr" eaLnBrk="1" hangingPunct="1"/>
            <a:r>
              <a:rPr lang="ru-RU" sz="4800" smtClean="0"/>
              <a:t>Нестандартный урок – способ развития познавательной активности учащихся. Методика подготовки и проведения нетрадиционных уроков</a:t>
            </a:r>
            <a:endParaRPr lang="ru-RU" smtClean="0"/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741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829550" cy="15716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/>
              <a:t>Наиболее </a:t>
            </a:r>
            <a:r>
              <a:rPr lang="ru-RU" sz="3200" dirty="0"/>
              <a:t>распространенные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нестандартных уроков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76375"/>
            <a:ext cx="4038600" cy="538162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«погружения»</a:t>
            </a:r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- деловые игры</a:t>
            </a:r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- пресс- конференции</a:t>
            </a:r>
          </a:p>
          <a:p>
            <a:pPr eaLnBrk="1" hangingPunct="1">
              <a:defRPr/>
            </a:pPr>
            <a:r>
              <a:rPr lang="ru-RU" dirty="0" smtClean="0"/>
              <a:t>Уроки- </a:t>
            </a:r>
            <a:r>
              <a:rPr lang="ru-RU" dirty="0"/>
              <a:t>соревнования</a:t>
            </a:r>
          </a:p>
          <a:p>
            <a:pPr eaLnBrk="1" hangingPunct="1">
              <a:defRPr/>
            </a:pPr>
            <a:r>
              <a:rPr lang="ru-RU" dirty="0" smtClean="0"/>
              <a:t>Уроки  </a:t>
            </a:r>
            <a:r>
              <a:rPr lang="ru-RU" dirty="0"/>
              <a:t>КВН</a:t>
            </a:r>
          </a:p>
          <a:p>
            <a:pPr eaLnBrk="1" hangingPunct="1">
              <a:defRPr/>
            </a:pPr>
            <a:r>
              <a:rPr lang="ru-RU" dirty="0" smtClean="0"/>
              <a:t>Театрализованные </a:t>
            </a:r>
            <a:r>
              <a:rPr lang="ru-RU" dirty="0"/>
              <a:t>уроки</a:t>
            </a:r>
          </a:p>
          <a:p>
            <a:pPr eaLnBrk="1" hangingPunct="1">
              <a:defRPr/>
            </a:pPr>
            <a:r>
              <a:rPr lang="ru-RU" dirty="0" smtClean="0"/>
              <a:t>Компьютерные </a:t>
            </a:r>
            <a:r>
              <a:rPr lang="ru-RU" dirty="0"/>
              <a:t>уроки</a:t>
            </a:r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с групповыми формами работы</a:t>
            </a:r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 err="1" smtClean="0"/>
              <a:t>взаимообучения</a:t>
            </a:r>
            <a:r>
              <a:rPr lang="ru-RU" dirty="0" smtClean="0"/>
              <a:t> учащихся</a:t>
            </a:r>
            <a:endParaRPr lang="ru-RU" dirty="0"/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творчества</a:t>
            </a:r>
          </a:p>
          <a:p>
            <a:pPr eaLnBrk="1" hangingPunct="1">
              <a:defRPr/>
            </a:pPr>
            <a:r>
              <a:rPr lang="ru-RU" dirty="0" smtClean="0"/>
              <a:t>Уроки- </a:t>
            </a:r>
            <a:r>
              <a:rPr lang="ru-RU" dirty="0"/>
              <a:t>аукционы</a:t>
            </a:r>
          </a:p>
          <a:p>
            <a:pPr eaLnBrk="1" hangingPunct="1">
              <a:defRPr/>
            </a:pPr>
            <a:r>
              <a:rPr lang="ru-RU" dirty="0" smtClean="0"/>
              <a:t>Уроки</a:t>
            </a:r>
            <a:r>
              <a:rPr lang="ru-RU" dirty="0"/>
              <a:t>, которые ведут учащиеся</a:t>
            </a:r>
          </a:p>
          <a:p>
            <a:pPr eaLnBrk="1" hangingPunct="1">
              <a:defRPr/>
            </a:pPr>
            <a:r>
              <a:rPr lang="ru-RU" dirty="0" smtClean="0"/>
              <a:t>Уроки-зачеты</a:t>
            </a:r>
            <a:endParaRPr lang="ru-RU" dirty="0"/>
          </a:p>
          <a:p>
            <a:pPr eaLnBrk="1" hangingPunct="1">
              <a:defRPr/>
            </a:pPr>
            <a:r>
              <a:rPr lang="ru-RU" dirty="0" smtClean="0"/>
              <a:t>Уроки- </a:t>
            </a:r>
            <a:r>
              <a:rPr lang="ru-RU" dirty="0"/>
              <a:t>сомнения</a:t>
            </a:r>
          </a:p>
          <a:p>
            <a:pPr eaLnBrk="1" hangingPunct="1">
              <a:defRPr/>
            </a:pPr>
            <a:r>
              <a:rPr lang="ru-RU" dirty="0" smtClean="0"/>
              <a:t>Уроки </a:t>
            </a:r>
            <a:r>
              <a:rPr lang="ru-RU" dirty="0"/>
              <a:t>- творческие отсчеты</a:t>
            </a:r>
          </a:p>
          <a:p>
            <a:pPr eaLnBrk="1" hangingPunct="1">
              <a:defRPr/>
            </a:pPr>
            <a:r>
              <a:rPr lang="ru-RU" dirty="0" smtClean="0"/>
              <a:t>Уроки- формулы</a:t>
            </a:r>
          </a:p>
          <a:p>
            <a:pPr eaLnBrk="1" hangingPunct="1">
              <a:defRPr/>
            </a:pPr>
            <a:r>
              <a:rPr lang="ru-RU" dirty="0" smtClean="0"/>
              <a:t>Уроки- конкурсы</a:t>
            </a:r>
          </a:p>
          <a:p>
            <a:pPr eaLnBrk="1" hangingPunct="1">
              <a:defRPr/>
            </a:pPr>
            <a:r>
              <a:rPr lang="ru-RU" dirty="0" smtClean="0"/>
              <a:t>Бинарные уроки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9075"/>
            <a:ext cx="4038600" cy="536892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Уроки- обобщения</a:t>
            </a:r>
          </a:p>
          <a:p>
            <a:pPr eaLnBrk="1" hangingPunct="1">
              <a:defRPr/>
            </a:pPr>
            <a:r>
              <a:rPr lang="ru-RU" dirty="0" smtClean="0"/>
              <a:t>Уроки- фантазии</a:t>
            </a:r>
          </a:p>
          <a:p>
            <a:pPr eaLnBrk="1" hangingPunct="1">
              <a:defRPr/>
            </a:pPr>
            <a:r>
              <a:rPr lang="ru-RU" dirty="0" smtClean="0"/>
              <a:t>Уроки- игры</a:t>
            </a:r>
          </a:p>
          <a:p>
            <a:pPr eaLnBrk="1" hangingPunct="1">
              <a:defRPr/>
            </a:pPr>
            <a:r>
              <a:rPr lang="ru-RU" dirty="0" smtClean="0"/>
              <a:t>Уроки- «суды»</a:t>
            </a:r>
          </a:p>
          <a:p>
            <a:pPr eaLnBrk="1" hangingPunct="1">
              <a:defRPr/>
            </a:pPr>
            <a:r>
              <a:rPr lang="ru-RU" dirty="0" smtClean="0"/>
              <a:t>Уроки поиска истины</a:t>
            </a:r>
          </a:p>
          <a:p>
            <a:pPr eaLnBrk="1" hangingPunct="1">
              <a:defRPr/>
            </a:pPr>
            <a:r>
              <a:rPr lang="ru-RU" dirty="0" smtClean="0"/>
              <a:t>Уроки- лекции «Парадоксы»</a:t>
            </a:r>
          </a:p>
          <a:p>
            <a:pPr eaLnBrk="1" hangingPunct="1">
              <a:defRPr/>
            </a:pPr>
            <a:r>
              <a:rPr lang="ru-RU" dirty="0" smtClean="0"/>
              <a:t>Уроки- концерты</a:t>
            </a:r>
          </a:p>
          <a:p>
            <a:pPr eaLnBrk="1" hangingPunct="1">
              <a:defRPr/>
            </a:pPr>
            <a:r>
              <a:rPr lang="ru-RU" dirty="0" smtClean="0"/>
              <a:t>Уроки- диалоги</a:t>
            </a:r>
          </a:p>
          <a:p>
            <a:pPr eaLnBrk="1" hangingPunct="1">
              <a:defRPr/>
            </a:pPr>
            <a:r>
              <a:rPr lang="ru-RU" dirty="0" smtClean="0"/>
              <a:t>Уроки «Следствие ведут знатоки»</a:t>
            </a:r>
          </a:p>
          <a:p>
            <a:pPr eaLnBrk="1" hangingPunct="1">
              <a:defRPr/>
            </a:pPr>
            <a:r>
              <a:rPr lang="ru-RU" dirty="0" smtClean="0"/>
              <a:t>Уроки - ролевые игры</a:t>
            </a:r>
          </a:p>
          <a:p>
            <a:pPr eaLnBrk="1" hangingPunct="1">
              <a:defRPr/>
            </a:pPr>
            <a:r>
              <a:rPr lang="ru-RU" dirty="0" smtClean="0"/>
              <a:t>Уроки- конференции</a:t>
            </a:r>
          </a:p>
          <a:p>
            <a:pPr eaLnBrk="1" hangingPunct="1">
              <a:defRPr/>
            </a:pPr>
            <a:r>
              <a:rPr lang="ru-RU" dirty="0" smtClean="0"/>
              <a:t>Интегрированные уроки</a:t>
            </a:r>
          </a:p>
          <a:p>
            <a:pPr eaLnBrk="1" hangingPunct="1">
              <a:defRPr/>
            </a:pPr>
            <a:r>
              <a:rPr lang="ru-RU" dirty="0" smtClean="0"/>
              <a:t>Уроки семинары</a:t>
            </a:r>
          </a:p>
          <a:p>
            <a:pPr eaLnBrk="1" hangingPunct="1">
              <a:defRPr/>
            </a:pPr>
            <a:r>
              <a:rPr lang="ru-RU" dirty="0" smtClean="0"/>
              <a:t>Уроки – «круговая тренировка»</a:t>
            </a:r>
          </a:p>
          <a:p>
            <a:pPr eaLnBrk="1" hangingPunct="1">
              <a:defRPr/>
            </a:pPr>
            <a:r>
              <a:rPr lang="ru-RU" dirty="0" err="1" smtClean="0"/>
              <a:t>Межпредметные</a:t>
            </a:r>
            <a:r>
              <a:rPr lang="ru-RU" dirty="0" smtClean="0"/>
              <a:t> уроки</a:t>
            </a:r>
          </a:p>
          <a:p>
            <a:pPr eaLnBrk="1" hangingPunct="1">
              <a:defRPr/>
            </a:pPr>
            <a:r>
              <a:rPr lang="ru-RU" dirty="0" smtClean="0"/>
              <a:t>Уроки- экскурсии</a:t>
            </a:r>
          </a:p>
          <a:p>
            <a:pPr eaLnBrk="1" hangingPunct="1">
              <a:defRPr/>
            </a:pPr>
            <a:r>
              <a:rPr lang="ru-RU" dirty="0" smtClean="0"/>
              <a:t>Уроки – игры «Поле чудес».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5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53590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917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Уроки с использованием </a:t>
            </a:r>
            <a:r>
              <a:rPr lang="ru-RU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средств ИКТ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2338" y="1655763"/>
            <a:ext cx="2590800" cy="1071562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accent5"/>
                </a:solidFill>
                <a:hlinkClick r:id="rId2" action="ppaction://hlinksldjump"/>
              </a:rPr>
              <a:t>Презентация</a:t>
            </a:r>
            <a:endParaRPr lang="ru-RU" sz="2400" dirty="0">
              <a:solidFill>
                <a:schemeClr val="accent5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54088" y="4383088"/>
            <a:ext cx="2586037" cy="1071562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u="sng" dirty="0">
                <a:solidFill>
                  <a:schemeClr val="accent5"/>
                </a:solidFill>
              </a:rPr>
              <a:t>Аудиосредства</a:t>
            </a:r>
            <a:endParaRPr lang="ru-RU" sz="2400" u="sng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8" y="2928938"/>
            <a:ext cx="2638425" cy="1071562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70C0"/>
                </a:solidFill>
                <a:hlinkClick r:id="rId3" action="ppaction://hlinksldjump"/>
              </a:rPr>
              <a:t>Интерактивная доска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72188" y="4286250"/>
            <a:ext cx="2143125" cy="1071563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70C0"/>
                </a:solidFill>
                <a:hlinkClick r:id="rId3" action="ppaction://hlinksldjump"/>
              </a:rPr>
              <a:t>Электронное голосование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6072188" y="1643063"/>
            <a:ext cx="2143125" cy="1071562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70C0"/>
                </a:solidFill>
                <a:hlinkClick r:id="rId3" action="ppaction://hlinksldjump"/>
              </a:rPr>
              <a:t>Видеоурок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857250" y="2071688"/>
            <a:ext cx="1871663" cy="863600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Урок-конкурс</a:t>
            </a:r>
          </a:p>
        </p:txBody>
      </p:sp>
      <p:sp>
        <p:nvSpPr>
          <p:cNvPr id="6" name="Овал 5"/>
          <p:cNvSpPr/>
          <p:nvPr/>
        </p:nvSpPr>
        <p:spPr>
          <a:xfrm>
            <a:off x="3571875" y="1357313"/>
            <a:ext cx="1800225" cy="1008062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урок-турнир</a:t>
            </a:r>
          </a:p>
        </p:txBody>
      </p:sp>
      <p:sp>
        <p:nvSpPr>
          <p:cNvPr id="7" name="Овал 6"/>
          <p:cNvSpPr/>
          <p:nvPr/>
        </p:nvSpPr>
        <p:spPr>
          <a:xfrm>
            <a:off x="6500813" y="1714500"/>
            <a:ext cx="2125662" cy="863600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урок-эстафета</a:t>
            </a:r>
          </a:p>
        </p:txBody>
      </p:sp>
      <p:sp>
        <p:nvSpPr>
          <p:cNvPr id="8" name="Овал 7"/>
          <p:cNvSpPr/>
          <p:nvPr/>
        </p:nvSpPr>
        <p:spPr>
          <a:xfrm>
            <a:off x="857250" y="4429125"/>
            <a:ext cx="2376488" cy="792163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деловая игра</a:t>
            </a:r>
          </a:p>
        </p:txBody>
      </p:sp>
      <p:sp>
        <p:nvSpPr>
          <p:cNvPr id="9" name="Овал 8"/>
          <p:cNvSpPr/>
          <p:nvPr/>
        </p:nvSpPr>
        <p:spPr>
          <a:xfrm>
            <a:off x="3571875" y="3214688"/>
            <a:ext cx="1871663" cy="863600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Урок-игра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929063" y="5072063"/>
            <a:ext cx="1871662" cy="863600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ролевая игра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6143625" y="4071938"/>
            <a:ext cx="2376488" cy="1008062"/>
          </a:xfrm>
          <a:prstGeom prst="ellipse">
            <a:avLst/>
          </a:prstGeom>
          <a:solidFill>
            <a:srgbClr val="92D05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урок-викторина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58913" y="500063"/>
            <a:ext cx="6935787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/>
              <a:t>Уроки в форме </a:t>
            </a:r>
            <a:r>
              <a:rPr lang="ru-RU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соревнования и игр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Проектно-исследовательские уроки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6037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6" name="Волна 5"/>
          <p:cNvSpPr/>
          <p:nvPr/>
        </p:nvSpPr>
        <p:spPr>
          <a:xfrm>
            <a:off x="928688" y="1785938"/>
            <a:ext cx="2089150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Урок - исследование</a:t>
            </a:r>
          </a:p>
        </p:txBody>
      </p:sp>
      <p:sp>
        <p:nvSpPr>
          <p:cNvPr id="7" name="Волна 6"/>
          <p:cNvSpPr/>
          <p:nvPr/>
        </p:nvSpPr>
        <p:spPr>
          <a:xfrm>
            <a:off x="3643313" y="3500438"/>
            <a:ext cx="1500187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мозговая атака</a:t>
            </a:r>
          </a:p>
        </p:txBody>
      </p:sp>
      <p:sp>
        <p:nvSpPr>
          <p:cNvPr id="8" name="Волна 7"/>
          <p:cNvSpPr/>
          <p:nvPr/>
        </p:nvSpPr>
        <p:spPr>
          <a:xfrm>
            <a:off x="1071563" y="4572000"/>
            <a:ext cx="1500187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урок-репортаж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9" name="Волна 8"/>
          <p:cNvSpPr/>
          <p:nvPr/>
        </p:nvSpPr>
        <p:spPr>
          <a:xfrm>
            <a:off x="4000500" y="1285875"/>
            <a:ext cx="1857375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Урок-проект</a:t>
            </a:r>
          </a:p>
        </p:txBody>
      </p:sp>
      <p:sp>
        <p:nvSpPr>
          <p:cNvPr id="10" name="Волна 9"/>
          <p:cNvSpPr/>
          <p:nvPr/>
        </p:nvSpPr>
        <p:spPr>
          <a:xfrm>
            <a:off x="6072188" y="4786313"/>
            <a:ext cx="1785937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урок-рецензия</a:t>
            </a:r>
          </a:p>
        </p:txBody>
      </p:sp>
      <p:sp>
        <p:nvSpPr>
          <p:cNvPr id="11" name="Волна 10"/>
          <p:cNvSpPr/>
          <p:nvPr/>
        </p:nvSpPr>
        <p:spPr>
          <a:xfrm>
            <a:off x="6243638" y="2143125"/>
            <a:ext cx="2543175" cy="1285875"/>
          </a:xfrm>
          <a:prstGeom prst="wave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70C0"/>
                </a:solidFill>
              </a:rPr>
              <a:t>урок-изобретательство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1110726" y="1785926"/>
            <a:ext cx="7279792" cy="4156514"/>
            <a:chOff x="1071538" y="1785926"/>
            <a:chExt cx="7279792" cy="4156514"/>
          </a:xfrm>
          <a:solidFill>
            <a:srgbClr val="92D050">
              <a:alpha val="79000"/>
            </a:srgbClr>
          </a:solidFill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071538" y="1785926"/>
              <a:ext cx="1850504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аукцион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142975" y="4286256"/>
              <a:ext cx="2070488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Библиотечный урок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786182" y="4214818"/>
              <a:ext cx="1850504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«живая газета»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429388" y="4214818"/>
              <a:ext cx="1850504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«устный журнал»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217921" y="1785926"/>
              <a:ext cx="2133409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телепередача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786182" y="1785926"/>
              <a:ext cx="1850504" cy="16561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/>
                <a:t>дискуссия</a:t>
              </a: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06475" y="714375"/>
            <a:ext cx="741362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Уроки - публичные формы общения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апля 2"/>
          <p:cNvSpPr/>
          <p:nvPr/>
        </p:nvSpPr>
        <p:spPr>
          <a:xfrm>
            <a:off x="714375" y="1714500"/>
            <a:ext cx="2720975" cy="1143000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>
                <a:solidFill>
                  <a:srgbClr val="0070C0"/>
                </a:solidFill>
              </a:rPr>
              <a:t>урок-театрализия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4" name="Капля 3"/>
          <p:cNvSpPr/>
          <p:nvPr/>
        </p:nvSpPr>
        <p:spPr>
          <a:xfrm>
            <a:off x="3286125" y="2714625"/>
            <a:ext cx="2308225" cy="1143000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</a:rPr>
              <a:t>урок-диспут</a:t>
            </a:r>
          </a:p>
        </p:txBody>
      </p:sp>
      <p:sp>
        <p:nvSpPr>
          <p:cNvPr id="5" name="Капля 4"/>
          <p:cNvSpPr/>
          <p:nvPr/>
        </p:nvSpPr>
        <p:spPr>
          <a:xfrm>
            <a:off x="857250" y="4143375"/>
            <a:ext cx="2236788" cy="1143000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</a:rPr>
              <a:t>урок-концерт</a:t>
            </a:r>
          </a:p>
        </p:txBody>
      </p:sp>
      <p:sp>
        <p:nvSpPr>
          <p:cNvPr id="6" name="Капля 5"/>
          <p:cNvSpPr/>
          <p:nvPr/>
        </p:nvSpPr>
        <p:spPr>
          <a:xfrm>
            <a:off x="5857875" y="3714750"/>
            <a:ext cx="2527300" cy="1214438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</a:rPr>
              <a:t>Урок-праздник</a:t>
            </a:r>
          </a:p>
        </p:txBody>
      </p:sp>
      <p:sp>
        <p:nvSpPr>
          <p:cNvPr id="7" name="Капля 6"/>
          <p:cNvSpPr/>
          <p:nvPr/>
        </p:nvSpPr>
        <p:spPr>
          <a:xfrm>
            <a:off x="6215063" y="1428750"/>
            <a:ext cx="2601912" cy="1214438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</a:rPr>
              <a:t>«посиделки»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00125" y="500063"/>
            <a:ext cx="7643813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Перенесённые в рамки урока </a:t>
            </a:r>
          </a:p>
          <a:p>
            <a:pPr algn="ctr">
              <a:defRPr/>
            </a:pP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внеклассной работы</a:t>
            </a:r>
          </a:p>
        </p:txBody>
      </p:sp>
      <p:sp>
        <p:nvSpPr>
          <p:cNvPr id="9" name="Капля 8"/>
          <p:cNvSpPr/>
          <p:nvPr/>
        </p:nvSpPr>
        <p:spPr>
          <a:xfrm>
            <a:off x="3571875" y="5357813"/>
            <a:ext cx="2308225" cy="1143000"/>
          </a:xfrm>
          <a:prstGeom prst="teardrop">
            <a:avLst/>
          </a:prstGeom>
          <a:solidFill>
            <a:srgbClr val="92D05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КВН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5" y="222250"/>
            <a:ext cx="7643813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Уроки, основанные на имитации деятельности учреждений и организаций</a:t>
            </a:r>
          </a:p>
        </p:txBody>
      </p:sp>
      <p:sp>
        <p:nvSpPr>
          <p:cNvPr id="9" name="7-конечная звезда 8"/>
          <p:cNvSpPr/>
          <p:nvPr/>
        </p:nvSpPr>
        <p:spPr>
          <a:xfrm>
            <a:off x="431800" y="2325688"/>
            <a:ext cx="2211388" cy="1960562"/>
          </a:xfrm>
          <a:prstGeom prst="star7">
            <a:avLst/>
          </a:prstGeom>
          <a:solidFill>
            <a:srgbClr val="92D05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Урок - суд</a:t>
            </a:r>
          </a:p>
        </p:txBody>
      </p:sp>
      <p:sp>
        <p:nvSpPr>
          <p:cNvPr id="10" name="7-конечная звезда 9"/>
          <p:cNvSpPr/>
          <p:nvPr/>
        </p:nvSpPr>
        <p:spPr>
          <a:xfrm>
            <a:off x="2208213" y="4271963"/>
            <a:ext cx="2149475" cy="1943100"/>
          </a:xfrm>
          <a:prstGeom prst="star7">
            <a:avLst/>
          </a:prstGeom>
          <a:solidFill>
            <a:srgbClr val="92D05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Ученый совет</a:t>
            </a:r>
          </a:p>
        </p:txBody>
      </p:sp>
      <p:sp>
        <p:nvSpPr>
          <p:cNvPr id="11" name="7-конечная звезда 10"/>
          <p:cNvSpPr/>
          <p:nvPr/>
        </p:nvSpPr>
        <p:spPr>
          <a:xfrm>
            <a:off x="5357813" y="4357688"/>
            <a:ext cx="3081337" cy="2095500"/>
          </a:xfrm>
          <a:prstGeom prst="star7">
            <a:avLst/>
          </a:prstGeom>
          <a:solidFill>
            <a:srgbClr val="92D05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Дебаты в парламенте</a:t>
            </a:r>
          </a:p>
        </p:txBody>
      </p:sp>
      <p:sp>
        <p:nvSpPr>
          <p:cNvPr id="12" name="7-конечная звезда 11"/>
          <p:cNvSpPr/>
          <p:nvPr/>
        </p:nvSpPr>
        <p:spPr>
          <a:xfrm>
            <a:off x="3571875" y="2000250"/>
            <a:ext cx="2411413" cy="1905000"/>
          </a:xfrm>
          <a:prstGeom prst="star7">
            <a:avLst/>
          </a:prstGeom>
          <a:solidFill>
            <a:srgbClr val="92D05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Урок - следствие</a:t>
            </a:r>
          </a:p>
        </p:txBody>
      </p:sp>
      <p:sp>
        <p:nvSpPr>
          <p:cNvPr id="13" name="7-конечная звезда 12"/>
          <p:cNvSpPr/>
          <p:nvPr/>
        </p:nvSpPr>
        <p:spPr>
          <a:xfrm>
            <a:off x="6413500" y="1920875"/>
            <a:ext cx="2373313" cy="2079625"/>
          </a:xfrm>
          <a:prstGeom prst="star7">
            <a:avLst/>
          </a:prstGeom>
          <a:solidFill>
            <a:srgbClr val="92D05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Урок - цирк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1428750" y="4714875"/>
            <a:ext cx="2592388" cy="1295400"/>
          </a:xfrm>
          <a:prstGeom prst="flowChartPunchedTape">
            <a:avLst/>
          </a:prstGeom>
          <a:solidFill>
            <a:srgbClr val="92D05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урок-</a:t>
            </a:r>
          </a:p>
          <a:p>
            <a:pPr algn="ctr">
              <a:defRPr/>
            </a:pPr>
            <a:r>
              <a:rPr lang="ru-RU" sz="2800" b="1" dirty="0"/>
              <a:t>зачёт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5143500" y="4714875"/>
            <a:ext cx="2592388" cy="1295400"/>
          </a:xfrm>
          <a:prstGeom prst="flowChartPunchedTape">
            <a:avLst/>
          </a:prstGeom>
          <a:solidFill>
            <a:srgbClr val="92D05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телеурок</a:t>
            </a:r>
          </a:p>
          <a:p>
            <a:pPr algn="ctr">
              <a:defRPr/>
            </a:pPr>
            <a:r>
              <a:rPr lang="ru-RU" sz="2000" b="1" dirty="0"/>
              <a:t>без телевидения</a:t>
            </a: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785813" y="2214563"/>
            <a:ext cx="2592387" cy="1295400"/>
          </a:xfrm>
          <a:prstGeom prst="flowChartPunchedTape">
            <a:avLst/>
          </a:prstGeom>
          <a:solidFill>
            <a:srgbClr val="92D05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парный опрос</a:t>
            </a: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5572125" y="2214563"/>
            <a:ext cx="2592388" cy="1295400"/>
          </a:xfrm>
          <a:prstGeom prst="flowChartPunchedTape">
            <a:avLst/>
          </a:prstGeom>
          <a:solidFill>
            <a:srgbClr val="92D05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экспресс-</a:t>
            </a:r>
          </a:p>
          <a:p>
            <a:pPr algn="ctr">
              <a:defRPr/>
            </a:pPr>
            <a:r>
              <a:rPr lang="ru-RU" sz="2800" b="1" dirty="0"/>
              <a:t>опрос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19325" y="857250"/>
            <a:ext cx="519430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Интегрированные уроки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РЕКОМЕНДАЦИИ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285875"/>
            <a:ext cx="7772400" cy="4114800"/>
          </a:xfrm>
        </p:spPr>
        <p:txBody>
          <a:bodyPr/>
          <a:lstStyle/>
          <a:p>
            <a:pPr>
              <a:buClr>
                <a:srgbClr val="4D4D4D"/>
              </a:buClr>
              <a:buFont typeface="Wingdings" pitchFamily="2" charset="2"/>
              <a:buChar char="Ø"/>
            </a:pPr>
            <a:r>
              <a:rPr lang="ru-RU" smtClean="0">
                <a:latin typeface="Times New Roman" pitchFamily="18" charset="0"/>
              </a:rPr>
              <a:t>Нетрадиционные уроки лучше проводить как итоговые.</a:t>
            </a:r>
          </a:p>
          <a:p>
            <a:pPr>
              <a:buClr>
                <a:srgbClr val="4D4D4D"/>
              </a:buClr>
              <a:buFont typeface="Wingdings" pitchFamily="2" charset="2"/>
              <a:buChar char="Ø"/>
            </a:pPr>
            <a:r>
              <a:rPr lang="ru-RU" smtClean="0">
                <a:latin typeface="Times New Roman" pitchFamily="18" charset="0"/>
              </a:rPr>
              <a:t>Для успешной подготовки урока учитель должен хорошо знать предмет и методику, творчески подойти к работе.</a:t>
            </a:r>
          </a:p>
          <a:p>
            <a:pPr>
              <a:buClr>
                <a:srgbClr val="4D4D4D"/>
              </a:buClr>
              <a:buFont typeface="Wingdings" pitchFamily="2" charset="2"/>
              <a:buChar char="Ø"/>
            </a:pPr>
            <a:r>
              <a:rPr lang="ru-RU" smtClean="0">
                <a:latin typeface="Times New Roman" pitchFamily="18" charset="0"/>
              </a:rPr>
              <a:t>Слишком частое обращение к подобным формам урока нецелесообразно, так как нетрадиционное может быстро стать традиционным.</a:t>
            </a:r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00958" y="4857760"/>
            <a:ext cx="1079506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5" y="0"/>
            <a:ext cx="6756400" cy="1785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Советы</a:t>
            </a:r>
            <a:r>
              <a:rPr lang="ru-RU" sz="3600" dirty="0" smtClean="0"/>
              <a:t>  педагогу, </a:t>
            </a:r>
            <a:br>
              <a:rPr lang="ru-RU" sz="3600" dirty="0" smtClean="0"/>
            </a:br>
            <a:r>
              <a:rPr lang="ru-RU" sz="3100" dirty="0" smtClean="0"/>
              <a:t>готовящему  урок в нетрадиционной форме 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smtClean="0"/>
              <a:t>Используйте как можно больше мотивационных  факторов как на подготовительном этапе, так и во  время проведения урока.</a:t>
            </a:r>
          </a:p>
          <a:p>
            <a:pPr>
              <a:defRPr/>
            </a:pPr>
            <a:r>
              <a:rPr lang="ru-RU" dirty="0" smtClean="0"/>
              <a:t>Не допускайте никаких излишеств. Урок должен  быть цельным, гармоничным.</a:t>
            </a:r>
          </a:p>
          <a:p>
            <a:pPr>
              <a:defRPr/>
            </a:pPr>
            <a:r>
              <a:rPr lang="ru-RU" dirty="0" smtClean="0"/>
              <a:t>Поощряйте учащихся соответственно их вкладу в  урок.</a:t>
            </a:r>
          </a:p>
          <a:p>
            <a:pPr>
              <a:defRPr/>
            </a:pPr>
            <a:r>
              <a:rPr lang="ru-RU" dirty="0" smtClean="0"/>
              <a:t>Постарайтесь сохранять на протяжении всего урока взаимопонимание, общий язык с классом, группой,  взаимное доверие и уважение.</a:t>
            </a:r>
          </a:p>
          <a:p>
            <a:pPr>
              <a:defRPr/>
            </a:pPr>
            <a:r>
              <a:rPr lang="ru-RU" dirty="0" smtClean="0"/>
              <a:t>Залог успеха вашего нетрадиционного урока – заблаговременная, тщательная, четко спланированная  подготовка, глубокое продумывание и осмысливание форм и методов его проведения.</a:t>
            </a:r>
          </a:p>
          <a:p>
            <a:pPr>
              <a:defRPr/>
            </a:pPr>
            <a:r>
              <a:rPr lang="ru-RU" dirty="0" smtClean="0"/>
              <a:t>Оценивайте не только итоги обучения, воспитания  и развития, но и картину общения – эмоциональный тон урока: общение педагога и учащихся, учащихся друг с другом, а также отдельных рабочих групп.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5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84175" y="0"/>
            <a:ext cx="1359825" cy="1619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526088"/>
          </a:xfrm>
        </p:spPr>
        <p:txBody>
          <a:bodyPr/>
          <a:lstStyle/>
          <a:p>
            <a:pPr eaLnBrk="1" hangingPunct="1"/>
            <a:r>
              <a:rPr lang="ru-RU" b="1" i="1" smtClean="0"/>
              <a:t>Скажи мне – и я забуду,</a:t>
            </a:r>
            <a:br>
              <a:rPr lang="ru-RU" b="1" i="1" smtClean="0"/>
            </a:br>
            <a:r>
              <a:rPr lang="ru-RU" b="1" i="1" smtClean="0"/>
              <a:t>Покажи мне – и я запомню,</a:t>
            </a:r>
            <a:br>
              <a:rPr lang="ru-RU" b="1" i="1" smtClean="0"/>
            </a:br>
            <a:r>
              <a:rPr lang="ru-RU" b="1" i="1" smtClean="0"/>
              <a:t>Вовлеки меня – и я пойму.  </a:t>
            </a:r>
            <a:r>
              <a:rPr lang="ru-RU" b="1" i="1" smtClean="0">
                <a:solidFill>
                  <a:schemeClr val="tx2"/>
                </a:solidFill>
              </a:rPr>
              <a:t/>
            </a:r>
            <a:br>
              <a:rPr lang="ru-RU" b="1" i="1" smtClean="0">
                <a:solidFill>
                  <a:schemeClr val="tx2"/>
                </a:solidFill>
              </a:rPr>
            </a:br>
            <a:r>
              <a:rPr lang="ru-RU" b="1" i="1" smtClean="0">
                <a:solidFill>
                  <a:schemeClr val="tx2"/>
                </a:solidFill>
              </a:rPr>
              <a:t/>
            </a:r>
            <a:br>
              <a:rPr lang="ru-RU" b="1" i="1" smtClean="0">
                <a:solidFill>
                  <a:schemeClr val="tx2"/>
                </a:solidFill>
              </a:rPr>
            </a:br>
            <a:r>
              <a:rPr lang="ru-RU" b="1" i="1" smtClean="0">
                <a:solidFill>
                  <a:schemeClr val="tx2"/>
                </a:solidFill>
              </a:rPr>
              <a:t>                 </a:t>
            </a:r>
            <a:r>
              <a:rPr lang="ru-RU" sz="2400" b="1" i="1" smtClean="0"/>
              <a:t>(Древняя китайская мудрость)</a:t>
            </a:r>
            <a:r>
              <a:rPr lang="ru-RU" sz="2400" b="1" smtClean="0"/>
              <a:t/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28650" y="3462338"/>
            <a:ext cx="7886700" cy="2714625"/>
          </a:xfrm>
        </p:spPr>
        <p:txBody>
          <a:bodyPr/>
          <a:lstStyle/>
          <a:p>
            <a:pPr algn="r" eaLnBrk="1" hangingPunct="1">
              <a:buFont typeface="Arial" charset="0"/>
              <a:buNone/>
            </a:pPr>
            <a:r>
              <a:rPr lang="ru-RU" sz="2400" b="1" smtClean="0"/>
              <a:t/>
            </a:r>
            <a:br>
              <a:rPr lang="ru-RU" sz="2400" b="1" smtClean="0"/>
            </a:br>
            <a:endParaRPr lang="ru-RU" sz="1400" b="1" smtClean="0"/>
          </a:p>
          <a:p>
            <a:pPr eaLnBrk="1" hangingPunct="1"/>
            <a:endParaRPr lang="ru-RU" smtClean="0"/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741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НЕТРАДИЦИОННЫЙ 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УРОК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214438"/>
            <a:ext cx="7143750" cy="5400675"/>
          </a:xfrm>
        </p:spPr>
        <p:txBody>
          <a:bodyPr/>
          <a:lstStyle/>
          <a:p>
            <a:pPr marL="514350" indent="-514350">
              <a:buClr>
                <a:srgbClr val="4D4D4D"/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</a:rPr>
              <a:t>Способствует развитию </a:t>
            </a:r>
            <a:r>
              <a:rPr lang="ru-RU" dirty="0" smtClean="0">
                <a:latin typeface="Times New Roman" pitchFamily="18" charset="0"/>
              </a:rPr>
              <a:t>инициативы и коммуникативных </a:t>
            </a:r>
            <a:r>
              <a:rPr lang="ru-RU" dirty="0">
                <a:latin typeface="Times New Roman" pitchFamily="18" charset="0"/>
              </a:rPr>
              <a:t>навыков</a:t>
            </a:r>
          </a:p>
          <a:p>
            <a:pPr>
              <a:buClr>
                <a:srgbClr val="4D4D4D"/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</a:rPr>
              <a:t>  Приближает </a:t>
            </a:r>
            <a:r>
              <a:rPr lang="ru-RU" dirty="0">
                <a:latin typeface="Times New Roman" pitchFamily="18" charset="0"/>
              </a:rPr>
              <a:t>школьное обучение к жизни</a:t>
            </a:r>
          </a:p>
          <a:p>
            <a:pPr>
              <a:buClr>
                <a:srgbClr val="4D4D4D"/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</a:rPr>
              <a:t>   Предполагает </a:t>
            </a:r>
            <a:r>
              <a:rPr lang="ru-RU" dirty="0">
                <a:latin typeface="Times New Roman" pitchFamily="18" charset="0"/>
              </a:rPr>
              <a:t>самостоятельный поиск </a:t>
            </a:r>
            <a:r>
              <a:rPr lang="ru-RU" dirty="0" smtClean="0">
                <a:latin typeface="Times New Roman" pitchFamily="18" charset="0"/>
              </a:rPr>
              <a:t>        средств </a:t>
            </a:r>
            <a:r>
              <a:rPr lang="ru-RU" dirty="0">
                <a:latin typeface="Times New Roman" pitchFamily="18" charset="0"/>
              </a:rPr>
              <a:t>и способов решения задач, связанных с реальными ситуациями</a:t>
            </a:r>
          </a:p>
          <a:p>
            <a:pPr>
              <a:buClr>
                <a:srgbClr val="4D4D4D"/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</a:rPr>
              <a:t>   Искореняет </a:t>
            </a:r>
            <a:r>
              <a:rPr lang="ru-RU" dirty="0">
                <a:latin typeface="Times New Roman" pitchFamily="18" charset="0"/>
              </a:rPr>
              <a:t>негативные явления традиционного </a:t>
            </a:r>
            <a:r>
              <a:rPr lang="ru-RU" dirty="0" smtClean="0">
                <a:latin typeface="Times New Roman" pitchFamily="18" charset="0"/>
              </a:rPr>
              <a:t>обучения и самое главное – приносят радость.</a:t>
            </a:r>
            <a:endParaRPr lang="ru-RU" dirty="0" smtClean="0"/>
          </a:p>
          <a:p>
            <a:pPr>
              <a:buClr>
                <a:srgbClr val="FFFF66"/>
              </a:buClr>
              <a:buFont typeface="Wingdings" pitchFamily="2" charset="2"/>
              <a:buChar char="Ø"/>
              <a:defRPr/>
            </a:pPr>
            <a:endParaRPr lang="ru-RU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buClr>
                <a:srgbClr val="FFFF66"/>
              </a:buClr>
              <a:buFont typeface="Wingdings" pitchFamily="2" charset="2"/>
              <a:buChar char="Ø"/>
              <a:defRPr/>
            </a:pPr>
            <a:endParaRPr lang="ru-RU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00958" y="4857760"/>
            <a:ext cx="1079506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0738" y="2701925"/>
            <a:ext cx="7667625" cy="1470025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4400" dirty="0" smtClean="0">
                <a:solidFill>
                  <a:srgbClr val="0070C0"/>
                </a:solidFill>
                <a:latin typeface="Bookman Old Style" pitchFamily="18" charset="0"/>
              </a:rPr>
              <a:t>Спасибо за внимание!</a:t>
            </a:r>
            <a:endParaRPr lang="en-US" sz="4400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1747" name="WordArt 11"/>
          <p:cNvSpPr>
            <a:spLocks noChangeArrowheads="1" noChangeShapeType="1" noTextEdit="1"/>
          </p:cNvSpPr>
          <p:nvPr/>
        </p:nvSpPr>
        <p:spPr bwMode="auto">
          <a:xfrm>
            <a:off x="352425" y="981075"/>
            <a:ext cx="8439150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106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Уважаемые коллеги,</a:t>
            </a:r>
          </a:p>
          <a:p>
            <a:pPr algn="ctr"/>
            <a:r>
              <a:rPr lang="ru-RU" sz="36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желаю успехов!!!</a:t>
            </a:r>
          </a:p>
        </p:txBody>
      </p:sp>
      <p:pic>
        <p:nvPicPr>
          <p:cNvPr id="31748" name="Picture 8" descr="MCj041549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149725"/>
            <a:ext cx="1731962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544763"/>
            <a:ext cx="7772400" cy="110966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Нестандартный урок- </a:t>
            </a:r>
            <a:r>
              <a:rPr lang="ru-RU" sz="3600" dirty="0" smtClean="0"/>
              <a:t>это</a:t>
            </a:r>
            <a:br>
              <a:rPr lang="ru-RU" sz="3600" dirty="0" smtClean="0"/>
            </a:br>
            <a:r>
              <a:rPr lang="ru-RU" sz="3600" dirty="0" smtClean="0"/>
              <a:t> « импровизированное учебное занятие, имеющее нетрадиционную структуру»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7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07621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Современный урок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950" y="908050"/>
          <a:ext cx="9036496" cy="576799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7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56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Критерии и показатели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Современная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школа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Традиционная</a:t>
                      </a:r>
                      <a:r>
                        <a:rPr lang="ru-RU" sz="2400" baseline="0" dirty="0" smtClean="0"/>
                        <a:t> школа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5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1.Интерес и мотивация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Целенаправленно создается учителем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создается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5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2.Целеполагание урока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Цель урока согласуется в обсуждении с учениками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Цель урока задается учителем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500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3.Характер учебных заданий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Проблемный поисковый. Творческий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Репродуктивный.</a:t>
                      </a:r>
                    </a:p>
                    <a:p>
                      <a:r>
                        <a:rPr lang="ru-RU" b="1" dirty="0" smtClean="0"/>
                        <a:t>По готовому алгоритму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001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4.Время говорения учащихся на уроке в сравнении со временем активного объяснения учителем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Сопоставимо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Учитель</a:t>
                      </a:r>
                      <a:r>
                        <a:rPr lang="ru-RU" b="1" baseline="0" dirty="0" smtClean="0"/>
                        <a:t> говорит значительно больше, у учащихся преобладает слушание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107950" y="0"/>
          <a:ext cx="9036496" cy="66712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79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181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Критерии и показатели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Современная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школа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Традиционная</a:t>
                      </a:r>
                      <a:r>
                        <a:rPr lang="ru-RU" sz="2400" baseline="0" dirty="0" smtClean="0"/>
                        <a:t> школа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391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5.Активность ученика на уроке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Высказывание своей точки зрения, участие в диалоге, дискуссии; формулирование гипотез; предложение своего способа решения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Ответы на вопросы учителя репродуктивного, воспроизводящего характера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29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6.Преобладание стиля общения«учитель-ученик»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Диалогический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Монологический</a:t>
                      </a:r>
                    </a:p>
                    <a:p>
                      <a:r>
                        <a:rPr lang="ru-RU" dirty="0" smtClean="0"/>
                        <a:t>(со стороны учителя)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29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7. Тип урока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Урок-исследование, защита проекта, игровой урок, урок-конференция и т.д.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Традиционный урок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29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8.Психологич. климат урока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Положительное эмоциональное воздействие, комфортность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Напряженность, страх, смятение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33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9.Рефлексия урока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Присутствует</a:t>
                      </a:r>
                    </a:p>
                    <a:p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Отсутствует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629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10.Приёмы, методики, технологии преподавания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авторских приемов, методик, технологий  преподавания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Типовые учебные планы и методики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13"/>
          <p:cNvSpPr>
            <a:spLocks noGrp="1"/>
          </p:cNvSpPr>
          <p:nvPr>
            <p:ph idx="1"/>
          </p:nvPr>
        </p:nvSpPr>
        <p:spPr>
          <a:xfrm>
            <a:off x="4500563" y="0"/>
            <a:ext cx="4643437" cy="6858000"/>
          </a:xfrm>
          <a:gradFill rotWithShape="1">
            <a:gsLst>
              <a:gs pos="0">
                <a:srgbClr val="FF9585"/>
              </a:gs>
              <a:gs pos="50000">
                <a:srgbClr val="FFBEB5"/>
              </a:gs>
              <a:gs pos="100000">
                <a:srgbClr val="FFDFDB"/>
              </a:gs>
            </a:gsLst>
            <a:lin ang="2700000" scaled="1"/>
          </a:gradFill>
        </p:spPr>
        <p:txBody>
          <a:bodyPr/>
          <a:lstStyle/>
          <a:p>
            <a:pPr>
              <a:buFontTx/>
              <a:buNone/>
            </a:pPr>
            <a:endParaRPr lang="ru-RU" smtClean="0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0" y="0"/>
            <a:ext cx="4500563" cy="685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19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8B11AC-631E-4C2C-AA1B-E3776B2A1DD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4572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Дети! Сядьте правильно!  Слушайте меня внимательно!</a:t>
            </a:r>
          </a:p>
        </p:txBody>
      </p:sp>
      <p:pic>
        <p:nvPicPr>
          <p:cNvPr id="22534" name="Picture 8" descr="ege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204864"/>
            <a:ext cx="1846779" cy="24550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33CC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535" name="Picture 9" descr="Рисунок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068960"/>
            <a:ext cx="194740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33CC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20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1989138"/>
            <a:ext cx="2863850" cy="1898650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827088" y="0"/>
            <a:ext cx="3127375" cy="107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</a:t>
            </a:r>
          </a:p>
          <a:p>
            <a:pPr>
              <a:defRPr/>
            </a:pP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дидактика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4500563" y="0"/>
            <a:ext cx="46434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дидактика</a:t>
            </a:r>
          </a:p>
        </p:txBody>
      </p:sp>
      <p:sp>
        <p:nvSpPr>
          <p:cNvPr id="19" name="Rectangle 6"/>
          <p:cNvSpPr txBox="1">
            <a:spLocks noChangeArrowheads="1"/>
          </p:cNvSpPr>
          <p:nvPr/>
        </p:nvSpPr>
        <p:spPr bwMode="black">
          <a:xfrm>
            <a:off x="4427538" y="1052513"/>
            <a:ext cx="457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4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Ребята, </a:t>
            </a:r>
            <a:r>
              <a:rPr lang="ru-RU" sz="2400" b="1" kern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давайте</a:t>
            </a:r>
            <a:r>
              <a:rPr lang="ru-RU" sz="24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все вместе искать истину</a:t>
            </a:r>
            <a:r>
              <a:rPr lang="ru-RU" sz="28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!</a:t>
            </a:r>
          </a:p>
        </p:txBody>
      </p:sp>
      <p:grpSp>
        <p:nvGrpSpPr>
          <p:cNvPr id="8204" name="Группа 19"/>
          <p:cNvGrpSpPr>
            <a:grpSpLocks/>
          </p:cNvGrpSpPr>
          <p:nvPr/>
        </p:nvGrpSpPr>
        <p:grpSpPr bwMode="auto">
          <a:xfrm>
            <a:off x="-107950" y="5661025"/>
            <a:ext cx="5184775" cy="952500"/>
            <a:chOff x="971600" y="2564904"/>
            <a:chExt cx="6254080" cy="952872"/>
          </a:xfrm>
        </p:grpSpPr>
        <p:sp>
          <p:nvSpPr>
            <p:cNvPr id="8211" name="AutoShape 8"/>
            <p:cNvSpPr>
              <a:spLocks/>
            </p:cNvSpPr>
            <p:nvPr/>
          </p:nvSpPr>
          <p:spPr bwMode="auto">
            <a:xfrm rot="5400000">
              <a:off x="2891408" y="1680592"/>
              <a:ext cx="304800" cy="3344416"/>
            </a:xfrm>
            <a:prstGeom prst="rightBrace">
              <a:avLst>
                <a:gd name="adj1" fmla="val 129181"/>
                <a:gd name="adj2" fmla="val 50000"/>
              </a:avLst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AutoShape 9"/>
            <p:cNvSpPr>
              <a:spLocks/>
            </p:cNvSpPr>
            <p:nvPr/>
          </p:nvSpPr>
          <p:spPr bwMode="auto">
            <a:xfrm rot="5400000">
              <a:off x="5283696" y="2717304"/>
              <a:ext cx="304800" cy="1296144"/>
            </a:xfrm>
            <a:prstGeom prst="rightBrace">
              <a:avLst>
                <a:gd name="adj1" fmla="val 47919"/>
                <a:gd name="adj2" fmla="val 50000"/>
              </a:avLst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8213" name="Line 12"/>
            <p:cNvSpPr>
              <a:spLocks noChangeShapeType="1"/>
            </p:cNvSpPr>
            <p:nvPr/>
          </p:nvSpPr>
          <p:spPr bwMode="auto">
            <a:xfrm>
              <a:off x="1371600" y="3200400"/>
              <a:ext cx="4712568" cy="125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971600" y="2564904"/>
              <a:ext cx="3429596" cy="646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Деятельность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учителя</a:t>
              </a:r>
              <a:endParaRPr lang="en-US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3491615" y="2564904"/>
              <a:ext cx="3734065" cy="646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Деятельность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ученика</a:t>
              </a:r>
              <a:endParaRPr lang="en-US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205" name="Группа 28"/>
          <p:cNvGrpSpPr>
            <a:grpSpLocks/>
          </p:cNvGrpSpPr>
          <p:nvPr/>
        </p:nvGrpSpPr>
        <p:grpSpPr bwMode="auto">
          <a:xfrm>
            <a:off x="4319588" y="5680075"/>
            <a:ext cx="4824412" cy="1177925"/>
            <a:chOff x="1547664" y="4725144"/>
            <a:chExt cx="4824536" cy="1177280"/>
          </a:xfrm>
        </p:grpSpPr>
        <p:sp>
          <p:nvSpPr>
            <p:cNvPr id="8207" name="AutoShape 11"/>
            <p:cNvSpPr>
              <a:spLocks/>
            </p:cNvSpPr>
            <p:nvPr/>
          </p:nvSpPr>
          <p:spPr bwMode="auto">
            <a:xfrm rot="5400000">
              <a:off x="3731332" y="3333564"/>
              <a:ext cx="457200" cy="4680520"/>
            </a:xfrm>
            <a:prstGeom prst="rightBrace">
              <a:avLst>
                <a:gd name="adj1" fmla="val 115265"/>
                <a:gd name="adj2" fmla="val 5000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AutoShape 21"/>
            <p:cNvSpPr>
              <a:spLocks/>
            </p:cNvSpPr>
            <p:nvPr/>
          </p:nvSpPr>
          <p:spPr bwMode="auto">
            <a:xfrm rot="5400000">
              <a:off x="3771528" y="3365376"/>
              <a:ext cx="304800" cy="4464496"/>
            </a:xfrm>
            <a:prstGeom prst="rightBrace">
              <a:avLst>
                <a:gd name="adj1" fmla="val 172919"/>
                <a:gd name="adj2" fmla="val 50000"/>
              </a:avLst>
            </a:prstGeom>
            <a:noFill/>
            <a:ln w="571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Line 22"/>
            <p:cNvSpPr>
              <a:spLocks noChangeShapeType="1"/>
            </p:cNvSpPr>
            <p:nvPr/>
          </p:nvSpPr>
          <p:spPr bwMode="auto">
            <a:xfrm>
              <a:off x="1547664" y="5445224"/>
              <a:ext cx="48245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1547664" y="4725144"/>
              <a:ext cx="4824536" cy="645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Совместная деятельность учителя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ru-RU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и ученика</a:t>
              </a:r>
            </a:p>
          </p:txBody>
        </p:sp>
      </p:grpSp>
      <p:pic>
        <p:nvPicPr>
          <p:cNvPr id="8206" name="Picture 33" descr="Копия (2) pic-practitioners-avenue_junio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3573463"/>
            <a:ext cx="2744787" cy="1905000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642938"/>
            <a:ext cx="6777037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задачи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каждого урока, в том числе и нестандартного</a:t>
            </a:r>
            <a:endParaRPr lang="ru-RU" sz="2800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357188" y="2500313"/>
            <a:ext cx="8229600" cy="4525962"/>
          </a:xfrm>
        </p:spPr>
        <p:txBody>
          <a:bodyPr/>
          <a:lstStyle/>
          <a:p>
            <a:pPr eaLnBrk="1" hangingPunct="1"/>
            <a:r>
              <a:rPr lang="ru-RU" smtClean="0"/>
              <a:t>общекультурное развитие;</a:t>
            </a:r>
          </a:p>
          <a:p>
            <a:pPr eaLnBrk="1" hangingPunct="1"/>
            <a:r>
              <a:rPr lang="ru-RU" smtClean="0"/>
              <a:t>личностное развитие;</a:t>
            </a:r>
          </a:p>
          <a:p>
            <a:pPr eaLnBrk="1" hangingPunct="1"/>
            <a:r>
              <a:rPr lang="ru-RU" smtClean="0"/>
              <a:t>развитие познавательных мотивов, инициативы и интересов учащихся;</a:t>
            </a:r>
          </a:p>
          <a:p>
            <a:pPr eaLnBrk="1" hangingPunct="1"/>
            <a:r>
              <a:rPr lang="ru-RU" smtClean="0"/>
              <a:t>формирование умения учиться;</a:t>
            </a:r>
          </a:p>
          <a:p>
            <a:pPr eaLnBrk="1" hangingPunct="1"/>
            <a:r>
              <a:rPr lang="ru-RU" smtClean="0"/>
              <a:t>развитие коммуникативной компетентности.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741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31653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Цель нетрадиционных уроков: </a:t>
            </a:r>
            <a:r>
              <a:rPr lang="en-US" sz="3600" dirty="0" smtClean="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US" sz="3600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r>
              <a:rPr lang="ru-RU" sz="3200" dirty="0" smtClean="0">
                <a:latin typeface="Calibri" pitchFamily="34" charset="0"/>
              </a:rPr>
              <a:t>отработка новых методов, форм, приемов и средств обучения, </a:t>
            </a: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r>
              <a:rPr lang="ru-RU" sz="3200" dirty="0" smtClean="0">
                <a:latin typeface="Calibri" pitchFamily="34" charset="0"/>
              </a:rPr>
              <a:t/>
            </a:r>
            <a:br>
              <a:rPr lang="ru-RU" sz="3200" dirty="0" smtClean="0">
                <a:latin typeface="Calibri" pitchFamily="34" charset="0"/>
              </a:rPr>
            </a:br>
            <a:r>
              <a:rPr lang="ru-RU" sz="3200" dirty="0" smtClean="0">
                <a:latin typeface="Calibri" pitchFamily="34" charset="0"/>
              </a:rPr>
              <a:t>что ведет к реализации основного закона</a:t>
            </a:r>
            <a:br>
              <a:rPr lang="ru-RU" sz="3200" dirty="0" smtClean="0">
                <a:latin typeface="Calibri" pitchFamily="34" charset="0"/>
              </a:rPr>
            </a:br>
            <a:r>
              <a:rPr lang="ru-RU" sz="3200" dirty="0" smtClean="0">
                <a:latin typeface="Calibri" pitchFamily="34" charset="0"/>
              </a:rPr>
              <a:t>педагогики – </a:t>
            </a: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r>
              <a:rPr lang="ru-RU" sz="3200" dirty="0" smtClean="0">
                <a:latin typeface="Calibri" pitchFamily="34" charset="0"/>
              </a:rPr>
              <a:t>                        закона об активности обучения.</a:t>
            </a:r>
            <a:br>
              <a:rPr lang="ru-RU" sz="3200" dirty="0" smtClean="0">
                <a:latin typeface="Calibri" pitchFamily="34" charset="0"/>
              </a:rPr>
            </a:br>
            <a:endParaRPr lang="ru-RU" sz="3200" dirty="0"/>
          </a:p>
        </p:txBody>
      </p:sp>
      <p:pic>
        <p:nvPicPr>
          <p:cNvPr id="5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53590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77825"/>
            <a:ext cx="689610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нетрадиционного урока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Несет элементы нового, изменяются внешние рамки, места проведения.</a:t>
            </a:r>
          </a:p>
          <a:p>
            <a:pPr eaLnBrk="1" hangingPunct="1">
              <a:defRPr/>
            </a:pPr>
            <a:r>
              <a:rPr lang="ru-RU" dirty="0" smtClean="0"/>
              <a:t>Используется внепрограммный материал, организуется коллективная деятельность в сочетании с индивидуальной работой.</a:t>
            </a:r>
          </a:p>
          <a:p>
            <a:pPr eaLnBrk="1" hangingPunct="1">
              <a:defRPr/>
            </a:pPr>
            <a:r>
              <a:rPr lang="ru-RU" dirty="0" smtClean="0"/>
              <a:t>Привлекаются для организации урока люди разных профессий.</a:t>
            </a:r>
          </a:p>
          <a:p>
            <a:pPr eaLnBrk="1" hangingPunct="1">
              <a:defRPr/>
            </a:pPr>
            <a:r>
              <a:rPr lang="ru-RU" dirty="0" smtClean="0"/>
              <a:t>Достигается эмоциональный подъем учащихся через оформление кабинета.</a:t>
            </a:r>
          </a:p>
          <a:p>
            <a:pPr eaLnBrk="1" hangingPunct="1">
              <a:defRPr/>
            </a:pPr>
            <a:r>
              <a:rPr lang="ru-RU" dirty="0" smtClean="0"/>
              <a:t>Выполняются творческие задания.</a:t>
            </a:r>
          </a:p>
          <a:p>
            <a:pPr eaLnBrk="1" hangingPunct="1">
              <a:defRPr/>
            </a:pPr>
            <a:r>
              <a:rPr lang="ru-RU" dirty="0" smtClean="0"/>
              <a:t>Проводится обязательный самоанализ в период подготовки к уроку, на уроке и после его проведения.</a:t>
            </a:r>
          </a:p>
          <a:p>
            <a:pPr eaLnBrk="1" hangingPunct="1">
              <a:defRPr/>
            </a:pPr>
            <a:r>
              <a:rPr lang="ru-RU" dirty="0" smtClean="0"/>
              <a:t>Создается временная инициативная группа из учащихся для подготовки урока.</a:t>
            </a:r>
          </a:p>
          <a:p>
            <a:pPr eaLnBrk="1" hangingPunct="1">
              <a:defRPr/>
            </a:pPr>
            <a:r>
              <a:rPr lang="ru-RU" dirty="0" smtClean="0"/>
              <a:t>Планируется урок заранее.</a:t>
            </a: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4" name="Picture 2" descr="http://na55555.ru/uploads/images/default/netradicionnye-formy-uroka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741" y="0"/>
            <a:ext cx="1619259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mirpps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651</Words>
  <Application>Microsoft Office PowerPoint</Application>
  <PresentationFormat>Экран (4:3)</PresentationFormat>
  <Paragraphs>182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Bookman Old Style</vt:lpstr>
      <vt:lpstr>Calibri</vt:lpstr>
      <vt:lpstr>Times New Roman</vt:lpstr>
      <vt:lpstr>Trebuchet MS</vt:lpstr>
      <vt:lpstr>Wingdings</vt:lpstr>
      <vt:lpstr>Тема Office</vt:lpstr>
      <vt:lpstr>Нестандартный урок – способ развития познавательной активности учащихся. Методика подготовки и проведения нетрадиционных уроков</vt:lpstr>
      <vt:lpstr>Скажи мне – и я забуду, Покажи мне – и я запомню, Вовлеки меня – и я пойму.                     (Древняя китайская мудрость) </vt:lpstr>
      <vt:lpstr>Нестандартный урок- это  « импровизированное учебное занятие, имеющее нетрадиционную структуру» </vt:lpstr>
      <vt:lpstr>Современный урок</vt:lpstr>
      <vt:lpstr>Презентация PowerPoint</vt:lpstr>
      <vt:lpstr>Дети! Сядьте правильно!  Слушайте меня внимательно!</vt:lpstr>
      <vt:lpstr>Основные задачи каждого урока, в том числе и нестандартного</vt:lpstr>
      <vt:lpstr>Цель нетрадиционных уроков:   отработка новых методов, форм, приемов и средств обучения,   что ведет к реализации основного закона педагогики –                          закона об активности обучения. </vt:lpstr>
      <vt:lpstr>Признаки нетрадиционного урока</vt:lpstr>
      <vt:lpstr>Наиболее распространенные  типы нестандартных уроков</vt:lpstr>
      <vt:lpstr> Уроки с использованием средств ИКТ </vt:lpstr>
      <vt:lpstr>Презентация PowerPoint</vt:lpstr>
      <vt:lpstr>Проектно-исследовательские уроки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РЕКОМЕНДАЦИИ</vt:lpstr>
      <vt:lpstr>Советы  педагогу,  готовящему  урок в нетрадиционной форме  </vt:lpstr>
      <vt:lpstr>НЕТРАДИЦИОННЫЙ  УРОК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Пользователь Windows</cp:lastModifiedBy>
  <cp:revision>52</cp:revision>
  <dcterms:created xsi:type="dcterms:W3CDTF">2015-02-12T10:32:15Z</dcterms:created>
  <dcterms:modified xsi:type="dcterms:W3CDTF">2019-03-11T20:47:39Z</dcterms:modified>
</cp:coreProperties>
</file>