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32" r:id="rId13"/>
  </p:sldMasterIdLst>
  <p:notesMasterIdLst>
    <p:notesMasterId r:id="rId37"/>
  </p:notesMasterIdLst>
  <p:sldIdLst>
    <p:sldId id="258" r:id="rId14"/>
    <p:sldId id="298" r:id="rId15"/>
    <p:sldId id="262" r:id="rId16"/>
    <p:sldId id="263" r:id="rId17"/>
    <p:sldId id="264" r:id="rId18"/>
    <p:sldId id="283" r:id="rId19"/>
    <p:sldId id="265" r:id="rId20"/>
    <p:sldId id="289" r:id="rId21"/>
    <p:sldId id="266" r:id="rId22"/>
    <p:sldId id="296" r:id="rId23"/>
    <p:sldId id="297" r:id="rId24"/>
    <p:sldId id="273" r:id="rId25"/>
    <p:sldId id="285" r:id="rId26"/>
    <p:sldId id="276" r:id="rId27"/>
    <p:sldId id="274" r:id="rId28"/>
    <p:sldId id="275" r:id="rId29"/>
    <p:sldId id="279" r:id="rId30"/>
    <p:sldId id="278" r:id="rId31"/>
    <p:sldId id="280" r:id="rId32"/>
    <p:sldId id="281" r:id="rId33"/>
    <p:sldId id="282" r:id="rId34"/>
    <p:sldId id="301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9" autoAdjust="0"/>
    <p:restoredTop sz="94660"/>
  </p:normalViewPr>
  <p:slideViewPr>
    <p:cSldViewPr>
      <p:cViewPr>
        <p:scale>
          <a:sx n="50" d="100"/>
          <a:sy n="50" d="100"/>
        </p:scale>
        <p:origin x="-189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0EB1-BEEE-49EF-ABED-F3F59A8CC551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2583-D09D-420D-9ED8-F894C48C1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32435"/>
      </p:ext>
    </p:extLst>
  </p:cSld>
  <p:clrMapOvr>
    <a:masterClrMapping/>
  </p:clrMapOvr>
  <p:transition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66113"/>
      </p:ext>
    </p:extLst>
  </p:cSld>
  <p:clrMapOvr>
    <a:masterClrMapping/>
  </p:clrMapOvr>
  <p:transition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30290"/>
      </p:ext>
    </p:extLst>
  </p:cSld>
  <p:clrMapOvr>
    <a:masterClrMapping/>
  </p:clrMapOvr>
  <p:transition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89331"/>
      </p:ext>
    </p:extLst>
  </p:cSld>
  <p:clrMapOvr>
    <a:masterClrMapping/>
  </p:clrMapOvr>
  <p:transition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0735"/>
      </p:ext>
    </p:extLst>
  </p:cSld>
  <p:clrMapOvr>
    <a:masterClrMapping/>
  </p:clrMapOvr>
  <p:transition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5648"/>
      </p:ext>
    </p:extLst>
  </p:cSld>
  <p:clrMapOvr>
    <a:masterClrMapping/>
  </p:clrMapOvr>
  <p:transition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90435"/>
      </p:ext>
    </p:extLst>
  </p:cSld>
  <p:clrMapOvr>
    <a:masterClrMapping/>
  </p:clrMapOvr>
  <p:transition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19914"/>
      </p:ext>
    </p:extLst>
  </p:cSld>
  <p:clrMapOvr>
    <a:masterClrMapping/>
  </p:clrMapOvr>
  <p:transition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02968"/>
      </p:ext>
    </p:extLst>
  </p:cSld>
  <p:clrMapOvr>
    <a:masterClrMapping/>
  </p:clrMapOvr>
  <p:transition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42569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67768"/>
      </p:ext>
    </p:extLst>
  </p:cSld>
  <p:clrMapOvr>
    <a:masterClrMapping/>
  </p:clrMapOvr>
  <p:transition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2881"/>
      </p:ext>
    </p:extLst>
  </p:cSld>
  <p:clrMapOvr>
    <a:masterClrMapping/>
  </p:clrMapOvr>
  <p:transition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58132"/>
      </p:ext>
    </p:extLst>
  </p:cSld>
  <p:clrMapOvr>
    <a:masterClrMapping/>
  </p:clrMapOvr>
  <p:transition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33394"/>
      </p:ext>
    </p:extLst>
  </p:cSld>
  <p:clrMapOvr>
    <a:masterClrMapping/>
  </p:clrMapOvr>
  <p:transition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74037"/>
      </p:ext>
    </p:extLst>
  </p:cSld>
  <p:clrMapOvr>
    <a:masterClrMapping/>
  </p:clrMapOvr>
  <p:transition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53554"/>
      </p:ext>
    </p:extLst>
  </p:cSld>
  <p:clrMapOvr>
    <a:masterClrMapping/>
  </p:clrMapOvr>
  <p:transition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396"/>
      </p:ext>
    </p:extLst>
  </p:cSld>
  <p:clrMapOvr>
    <a:masterClrMapping/>
  </p:clrMapOvr>
  <p:transition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03947"/>
      </p:ext>
    </p:extLst>
  </p:cSld>
  <p:clrMapOvr>
    <a:masterClrMapping/>
  </p:clrMapOvr>
  <p:transition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24630"/>
      </p:ext>
    </p:extLst>
  </p:cSld>
  <p:clrMapOvr>
    <a:masterClrMapping/>
  </p:clrMapOvr>
  <p:transition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248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742D-9A18-46AE-99BB-A3AE44E4B3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0E57-49D0-4479-BC25-46EB47E4A9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844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00850"/>
      </p:ext>
    </p:extLst>
  </p:cSld>
  <p:clrMapOvr>
    <a:masterClrMapping/>
  </p:clrMapOvr>
  <p:transition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3098"/>
      </p:ext>
    </p:extLst>
  </p:cSld>
  <p:clrMapOvr>
    <a:masterClrMapping/>
  </p:clrMapOvr>
  <p:transition>
    <p:split orient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6166"/>
      </p:ext>
    </p:extLst>
  </p:cSld>
  <p:clrMapOvr>
    <a:masterClrMapping/>
  </p:clrMapOvr>
  <p:transition>
    <p:split orient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56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4673-F922-4B13-A6C5-473E1EDA82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10000"/>
      </p:ext>
    </p:extLst>
  </p:cSld>
  <p:clrMapOvr>
    <a:masterClrMapping/>
  </p:clrMapOvr>
  <p:transition spd="slow">
    <p:wheel spokes="8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39B8-1664-4168-9FFB-96AE0B1FB8D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74942"/>
      </p:ext>
    </p:extLst>
  </p:cSld>
  <p:clrMapOvr>
    <a:masterClrMapping/>
  </p:clrMapOvr>
  <p:transition spd="slow">
    <p:wheel spokes="8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E3E1-DF62-4ECB-9EF1-24D6A93C62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45138"/>
      </p:ext>
    </p:extLst>
  </p:cSld>
  <p:clrMapOvr>
    <a:masterClrMapping/>
  </p:clrMapOvr>
  <p:transition spd="slow">
    <p:wheel spokes="8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DD43-A69A-4F15-8DD6-B233AC5E24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2131"/>
      </p:ext>
    </p:extLst>
  </p:cSld>
  <p:clrMapOvr>
    <a:masterClrMapping/>
  </p:clrMapOvr>
  <p:transition spd="slow">
    <p:wheel spokes="8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2EFCB-1947-4792-923E-84B1E5E486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54154"/>
      </p:ext>
    </p:extLst>
  </p:cSld>
  <p:clrMapOvr>
    <a:masterClrMapping/>
  </p:clrMapOvr>
  <p:transition spd="slow">
    <p:wheel spokes="8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CA7C-9CA3-466C-ADEA-BA4318F2CD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02037"/>
      </p:ext>
    </p:extLst>
  </p:cSld>
  <p:clrMapOvr>
    <a:masterClrMapping/>
  </p:clrMapOvr>
  <p:transition spd="slow">
    <p:wheel spokes="8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FF29-ABF3-4B39-BB91-28E2F811F0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33490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EE1B-C34E-4F78-AC9F-8B5897B05E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ED11-E031-499F-9E96-10E5EF58E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760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846D-7385-4164-8F0E-9ABB846E96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49601"/>
      </p:ext>
    </p:extLst>
  </p:cSld>
  <p:clrMapOvr>
    <a:masterClrMapping/>
  </p:clrMapOvr>
  <p:transition spd="slow">
    <p:wheel spokes="8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E3C6-1D82-43D9-8C39-2575031C2F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9358"/>
      </p:ext>
    </p:extLst>
  </p:cSld>
  <p:clrMapOvr>
    <a:masterClrMapping/>
  </p:clrMapOvr>
  <p:transition spd="slow">
    <p:wheel spokes="8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1ACD8-8875-42E9-AC3A-B4E55EEDACF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8313"/>
      </p:ext>
    </p:extLst>
  </p:cSld>
  <p:clrMapOvr>
    <a:masterClrMapping/>
  </p:clrMapOvr>
  <p:transition spd="slow">
    <p:wheel spokes="8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955DC-58D8-4D3F-8D3E-99D346E824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46613"/>
      </p:ext>
    </p:extLst>
  </p:cSld>
  <p:clrMapOvr>
    <a:masterClrMapping/>
  </p:clrMapOvr>
  <p:transition spd="slow">
    <p:wheel spokes="8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CD56-B841-4ED5-B5E2-81946B60358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81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1F75-E61F-49BD-ACCA-0256680D52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856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41FF-7359-41FE-AEB8-7249EE5CFA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2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0EF4-E94D-4E86-913B-33602198AE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180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A6CF-AD7F-4034-9950-FF5F0972F1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573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DAA2-BDDE-4F1D-9CA6-5C6CD050328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8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46A1-E8BB-41B3-A6DC-948ECC6DE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CF3A-089A-4DB3-AAA9-ACF59CA7D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6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E80B8-B7CD-45B6-B872-5BD064148E7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823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9924-585F-4515-BC3A-564FB35CFE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12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6381-B1EB-4E3F-9922-A86C4C567C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230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723C-632E-41B4-A57A-14EA1FEC1B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732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70FA-957A-4FCA-9C65-396F1804C77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118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4E0D6-F708-472F-B29C-3F04AFD95C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09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92CE-F24E-41B0-A13A-1A6D95024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562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3007-D7C0-4917-AAF3-C7DDB41A673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34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CECE-79C2-4C3C-8AA3-D25196BAC9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C2B4-6A8B-4A15-9F18-6294C1207D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0738-85C8-4BD8-9290-FF9A845AB8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3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4C12-F535-4A86-ABE8-2D8CC25AE0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C0E1-746F-433A-897A-7592C786F3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3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975-B7C9-4F64-BC50-6CC8B34051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77D0-E9BD-4CE2-8E34-6904BBE8D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E604-9866-43AA-911F-B4C426B575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AF6F-0231-409C-8E99-E1FE11AC7B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3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C5B6-B9FB-421E-AC64-C1038493A4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C26A-A9D7-4313-9EE2-3394948DD5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4686-EC3C-483C-A8EC-8991B470F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C390-C00A-4301-8A7E-D1EDD8E05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6AFF-76FB-437D-A327-9A2FC3AC6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0D3E-508D-4151-911A-D47725E857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FBDA-59B8-46D1-ACE1-12E414049D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A672-9090-47D8-99B8-73E70476E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3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41FF-7359-41FE-AEB8-7249EE5CFA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71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7560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5467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8799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8539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0085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1492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3065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98631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85713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2703"/>
      </p:ext>
    </p:extLst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45185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2085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04208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8865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91768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721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35841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2606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33304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12541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36190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18922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76546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11983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8277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5082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7371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9677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2028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5533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47931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46719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9638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827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09260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94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93054"/>
      </p:ext>
    </p:extLst>
  </p:cSld>
  <p:clrMapOvr>
    <a:masterClrMapping/>
  </p:clrMapOvr>
  <p:transition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18945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8408"/>
      </p:ext>
    </p:extLst>
  </p:cSld>
  <p:clrMapOvr>
    <a:masterClrMapping/>
  </p:clrMapOvr>
  <p:transition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07118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88571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51561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06247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27235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2483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19372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720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55438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0090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45912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67662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35631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92946"/>
      </p:ext>
    </p:extLst>
  </p:cSld>
  <p:clrMapOvr>
    <a:masterClrMapping/>
  </p:clrMapOvr>
  <p:transition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88701"/>
      </p:ext>
    </p:extLst>
  </p:cSld>
  <p:clrMapOvr>
    <a:masterClrMapping/>
  </p:clrMapOvr>
  <p:transition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90215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967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23554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70967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9124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91766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82280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5220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1140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7496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0657"/>
      </p:ext>
    </p:extLst>
  </p:cSld>
  <p:clrMapOvr>
    <a:masterClrMapping/>
  </p:clrMapOvr>
  <p:transition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944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5963"/>
      </p:ext>
    </p:extLst>
  </p:cSld>
  <p:clrMapOvr>
    <a:masterClrMapping/>
  </p:clrMapOvr>
  <p:transition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57683"/>
      </p:ext>
    </p:extLst>
  </p:cSld>
  <p:clrMapOvr>
    <a:masterClrMapping/>
  </p:clrMapOvr>
  <p:transition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64887"/>
      </p:ext>
    </p:extLst>
  </p:cSld>
  <p:clrMapOvr>
    <a:masterClrMapping/>
  </p:clrMapOvr>
  <p:transition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95531"/>
      </p:ext>
    </p:extLst>
  </p:cSld>
  <p:clrMapOvr>
    <a:masterClrMapping/>
  </p:clrMapOvr>
  <p:transition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1592"/>
      </p:ext>
    </p:extLst>
  </p:cSld>
  <p:clrMapOvr>
    <a:masterClrMapping/>
  </p:clrMapOvr>
  <p:transition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83885"/>
      </p:ext>
    </p:extLst>
  </p:cSld>
  <p:clrMapOvr>
    <a:masterClrMapping/>
  </p:clrMapOvr>
  <p:transition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68805"/>
      </p:ext>
    </p:extLst>
  </p:cSld>
  <p:clrMapOvr>
    <a:masterClrMapping/>
  </p:clrMapOvr>
  <p:transition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4372"/>
      </p:ext>
    </p:extLst>
  </p:cSld>
  <p:clrMapOvr>
    <a:masterClrMapping/>
  </p:clrMapOvr>
  <p:transition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8391"/>
      </p:ext>
    </p:extLst>
  </p:cSld>
  <p:clrMapOvr>
    <a:masterClrMapping/>
  </p:clrMapOvr>
  <p:transition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2984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0A0080B-8F6C-44CD-BD2D-8A9A616CE4AC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9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B5311-11A0-4807-B2AD-795D5ACB16B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08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369E0-87E7-4F88-B0FF-8E738FE298BD}" type="slidenum">
              <a:rPr lang="ru-RU" b="1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8A831-9FCE-4A0A-9F9A-64FEF342E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0A883-60B5-4EF6-9A5A-B2FFFAC4F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7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8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8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5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audio" Target="../media/audio2.bin"/><Relationship Id="rId21" Type="http://schemas.openxmlformats.org/officeDocument/2006/relationships/image" Target="../media/image34.wmf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emf"/><Relationship Id="rId2" Type="http://schemas.openxmlformats.org/officeDocument/2006/relationships/audio" Target="../media/audio1.bin"/><Relationship Id="rId16" Type="http://schemas.openxmlformats.org/officeDocument/2006/relationships/image" Target="../media/image29.jpeg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0.gif"/><Relationship Id="rId15" Type="http://schemas.openxmlformats.org/officeDocument/2006/relationships/image" Target="../media/image28.jpeg"/><Relationship Id="rId10" Type="http://schemas.openxmlformats.org/officeDocument/2006/relationships/image" Target="../media/image23.gif"/><Relationship Id="rId19" Type="http://schemas.openxmlformats.org/officeDocument/2006/relationships/image" Target="../media/image32.gif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5.bin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audio" Target="../media/audio3.bin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17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gif"/><Relationship Id="rId4" Type="http://schemas.openxmlformats.org/officeDocument/2006/relationships/audio" Target="../media/audio4.bin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7.jpeg"/><Relationship Id="rId7" Type="http://schemas.openxmlformats.org/officeDocument/2006/relationships/image" Target="../media/image51.png"/><Relationship Id="rId12" Type="http://schemas.openxmlformats.org/officeDocument/2006/relationships/image" Target="../media/image56.wmf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0.gif"/><Relationship Id="rId11" Type="http://schemas.openxmlformats.org/officeDocument/2006/relationships/image" Target="../media/image55.gif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6.png"/><Relationship Id="rId9" Type="http://schemas.openxmlformats.org/officeDocument/2006/relationships/image" Target="../media/image5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audio" Target="../media/audio8.bin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17.jpe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9.bin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6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audio" Target="../media/audio9.bin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6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9.bin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46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9.bin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46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audio" Target="../media/audio9.bin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46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7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286676" cy="30912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утешествие </a:t>
            </a:r>
            <a:endParaRPr lang="ru-RU" sz="6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Огонь - друг</a:t>
            </a:r>
            <a:endParaRPr lang="ru-RU" sz="6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и враг человека</a:t>
            </a: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»</a:t>
            </a:r>
            <a:endParaRPr lang="ru-RU" sz="6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11" descr="i25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86" y="3573834"/>
            <a:ext cx="20701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lvl="0"/>
            <a:r>
              <a:rPr lang="ru-RU" sz="5400" b="1" dirty="0">
                <a:solidFill>
                  <a:srgbClr val="002060"/>
                </a:solidFill>
                <a:ea typeface="+mn-ea"/>
                <a:cs typeface="Arial" charset="0"/>
              </a:rPr>
              <a:t>При выходе через задымлённый коридор</a:t>
            </a:r>
            <a:br>
              <a:rPr lang="ru-RU" sz="5400" b="1" dirty="0">
                <a:solidFill>
                  <a:srgbClr val="002060"/>
                </a:solidFill>
                <a:ea typeface="+mn-ea"/>
                <a:cs typeface="Arial" charset="0"/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88" y="1600200"/>
            <a:ext cx="67240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При пожаре в доме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04" y="1734610"/>
            <a:ext cx="6476191" cy="42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2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c7dc02faf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57752" y="928670"/>
            <a:ext cx="4643708" cy="5400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1071538" y="1714488"/>
            <a:ext cx="4500594" cy="2071702"/>
          </a:xfrm>
          <a:prstGeom prst="cloudCallout">
            <a:avLst>
              <a:gd name="adj1" fmla="val -62079"/>
              <a:gd name="adj2" fmla="val 677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 теперь давайте поиграем!</a:t>
            </a:r>
          </a:p>
        </p:txBody>
      </p:sp>
    </p:spTree>
    <p:extLst>
      <p:ext uri="{BB962C8B-B14F-4D97-AF65-F5344CB8AC3E}">
        <p14:creationId xmlns:p14="http://schemas.microsoft.com/office/powerpoint/2010/main" val="1362941038"/>
      </p:ext>
    </p:extLst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173" y="-13454"/>
            <a:ext cx="4374916" cy="1754326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  <a:latin typeface="+mj-lt"/>
              </a:rPr>
              <a:t>Огнеопасные </a:t>
            </a:r>
            <a:endParaRPr lang="ru-RU" sz="54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предметы</a:t>
            </a:r>
            <a:endParaRPr lang="ru-RU" sz="5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5" cstate="email">
            <a:lum bright="-79000" contrast="100000"/>
          </a:blip>
          <a:stretch>
            <a:fillRect/>
          </a:stretch>
        </p:blipFill>
        <p:spPr>
          <a:xfrm>
            <a:off x="6000760" y="5286388"/>
            <a:ext cx="1581778" cy="1214446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5400000">
              <a:srgbClr val="0000CC">
                <a:alpha val="50000"/>
              </a:srgbClr>
            </a:innerShdw>
          </a:effectLst>
          <a:scene3d>
            <a:camera prst="orthographicFront"/>
            <a:lightRig rig="brightRoom" dir="t"/>
          </a:scene3d>
          <a:sp3d contourW="12700" prstMaterial="metal">
            <a:bevelT prst="relaxedInset"/>
            <a:contourClr>
              <a:srgbClr val="C00000"/>
            </a:contourClr>
          </a:sp3d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2875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57188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" y="561975"/>
            <a:ext cx="13573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143375"/>
            <a:ext cx="9286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643188"/>
            <a:ext cx="107156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643063"/>
            <a:ext cx="857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" name="Рисунок 20" descr="36248841_1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00688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143375"/>
            <a:ext cx="1147762" cy="12588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858125" y="5786438"/>
            <a:ext cx="981075" cy="723900"/>
            <a:chOff x="0" y="0"/>
            <a:chExt cx="1248" cy="1101"/>
          </a:xfrm>
        </p:grpSpPr>
        <p:sp>
          <p:nvSpPr>
            <p:cNvPr id="13335" name="Text Box 15"/>
            <p:cNvSpPr txBox="1">
              <a:spLocks noChangeArrowheads="1"/>
            </p:cNvSpPr>
            <p:nvPr/>
          </p:nvSpPr>
          <p:spPr bwMode="auto">
            <a:xfrm>
              <a:off x="272" y="0"/>
              <a:ext cx="976" cy="2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36000" tIns="0" rIns="36000" bIns="36000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800" b="0">
                  <a:solidFill>
                    <a:srgbClr val="0000FF"/>
                  </a:solidFill>
                  <a:latin typeface="Comic Sans MS" pitchFamily="66" charset="0"/>
                </a:rPr>
                <a:t>ПРАВИЛЬНО!</a:t>
              </a:r>
            </a:p>
            <a:p>
              <a:pPr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z="800" b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13336" name="Picture 16" descr="MCj04298290000[1]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"/>
              <a:ext cx="116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750" y="5929313"/>
            <a:ext cx="1362075" cy="628650"/>
            <a:chOff x="0" y="0"/>
            <a:chExt cx="2359" cy="1228"/>
          </a:xfrm>
        </p:grpSpPr>
        <p:pic>
          <p:nvPicPr>
            <p:cNvPr id="13333" name="Picture 18" descr="MCj04244440000[1]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8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AutoShape 19"/>
            <p:cNvSpPr>
              <a:spLocks noChangeArrowheads="1"/>
            </p:cNvSpPr>
            <p:nvPr/>
          </p:nvSpPr>
          <p:spPr bwMode="auto">
            <a:xfrm>
              <a:off x="817" y="136"/>
              <a:ext cx="1542" cy="429"/>
            </a:xfrm>
            <a:prstGeom prst="wedgeEllipseCallout">
              <a:avLst>
                <a:gd name="adj1" fmla="val -47667"/>
                <a:gd name="adj2" fmla="val 68181"/>
              </a:avLst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0" rIns="18000" bIns="10800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>
                  <a:solidFill>
                    <a:srgbClr val="000000"/>
                  </a:solidFill>
                  <a:latin typeface="Comic Sans MS" pitchFamily="66" charset="0"/>
                </a:rPr>
                <a:t>ПОДУМАЙ</a:t>
              </a:r>
              <a:r>
                <a:rPr lang="ru-RU" sz="1000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0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81346-124054286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14414" y="500042"/>
            <a:ext cx="5976000" cy="5976000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5357818" y="385762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 descr="76.png">
            <a:hlinkClick r:id="" action="ppaction://hlinkshowjump?jump=nextslide">
              <a:snd r:embed="rId7" name="cashreg.wav"/>
            </a:hlinkClick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596" y="5500702"/>
            <a:ext cx="753600" cy="1080000"/>
          </a:xfrm>
          <a:prstGeom prst="rect">
            <a:avLst/>
          </a:prstGeom>
        </p:spPr>
      </p:pic>
      <p:pic>
        <p:nvPicPr>
          <p:cNvPr id="6" name="Рисунок 5" descr="7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285852" y="5500702"/>
            <a:ext cx="585377" cy="1080000"/>
          </a:xfrm>
          <a:prstGeom prst="rect">
            <a:avLst/>
          </a:prstGeom>
        </p:spPr>
      </p:pic>
      <p:pic>
        <p:nvPicPr>
          <p:cNvPr id="7" name="Рисунок 6" descr="7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071670" y="5500702"/>
            <a:ext cx="735128" cy="1080000"/>
          </a:xfrm>
          <a:prstGeom prst="rect">
            <a:avLst/>
          </a:prstGeom>
        </p:spPr>
      </p:pic>
      <p:pic>
        <p:nvPicPr>
          <p:cNvPr id="8" name="Рисунок 7" descr="7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000364" y="5500702"/>
            <a:ext cx="748740" cy="1080000"/>
          </a:xfrm>
          <a:prstGeom prst="rect">
            <a:avLst/>
          </a:prstGeom>
        </p:spPr>
      </p:pic>
      <p:pic>
        <p:nvPicPr>
          <p:cNvPr id="9" name="Рисунок 8" descr="80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857620" y="5500702"/>
            <a:ext cx="789583" cy="1080000"/>
          </a:xfrm>
          <a:prstGeom prst="rect">
            <a:avLst/>
          </a:prstGeom>
        </p:spPr>
      </p:pic>
      <p:pic>
        <p:nvPicPr>
          <p:cNvPr id="10" name="Рисунок 9" descr="81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857752" y="5500702"/>
            <a:ext cx="744199" cy="1080000"/>
          </a:xfrm>
          <a:prstGeom prst="rect">
            <a:avLst/>
          </a:prstGeom>
        </p:spPr>
      </p:pic>
      <p:pic>
        <p:nvPicPr>
          <p:cNvPr id="11" name="Рисунок 10" descr="82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715008" y="5500702"/>
            <a:ext cx="757815" cy="1080000"/>
          </a:xfrm>
          <a:prstGeom prst="rect">
            <a:avLst/>
          </a:prstGeom>
        </p:spPr>
      </p:pic>
      <p:pic>
        <p:nvPicPr>
          <p:cNvPr id="12" name="Рисунок 11" descr="83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572264" y="5500702"/>
            <a:ext cx="812266" cy="1080000"/>
          </a:xfrm>
          <a:prstGeom prst="rect">
            <a:avLst/>
          </a:prstGeom>
        </p:spPr>
      </p:pic>
      <p:pic>
        <p:nvPicPr>
          <p:cNvPr id="13" name="Рисунок 12" descr="84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429520" y="5500702"/>
            <a:ext cx="730588" cy="1080000"/>
          </a:xfrm>
          <a:prstGeom prst="rect">
            <a:avLst/>
          </a:prstGeom>
        </p:spPr>
      </p:pic>
      <p:pic>
        <p:nvPicPr>
          <p:cNvPr id="14" name="Рисунок 13" descr="85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8215338" y="5500702"/>
            <a:ext cx="777599" cy="1080000"/>
          </a:xfrm>
          <a:prstGeom prst="rect">
            <a:avLst/>
          </a:prstGeom>
        </p:spPr>
      </p:pic>
      <p:pic>
        <p:nvPicPr>
          <p:cNvPr id="16" name="Рисунок 15" descr="8cc7dc02faf1.png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285720" y="1071546"/>
            <a:ext cx="1888446" cy="2196000"/>
          </a:xfrm>
          <a:prstGeom prst="rect">
            <a:avLst/>
          </a:prstGeom>
        </p:spPr>
      </p:pic>
      <p:pic>
        <p:nvPicPr>
          <p:cNvPr id="15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1089733" y="5174551"/>
            <a:ext cx="1070611" cy="648000"/>
          </a:xfrm>
          <a:prstGeom prst="rect">
            <a:avLst/>
          </a:prstGeom>
          <a:noFill/>
        </p:spPr>
      </p:pic>
      <p:pic>
        <p:nvPicPr>
          <p:cNvPr id="17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1875551" y="5174550"/>
            <a:ext cx="1070611" cy="648000"/>
          </a:xfrm>
          <a:prstGeom prst="rect">
            <a:avLst/>
          </a:prstGeom>
          <a:noFill/>
        </p:spPr>
      </p:pic>
      <p:pic>
        <p:nvPicPr>
          <p:cNvPr id="18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2804245" y="5174550"/>
            <a:ext cx="1070611" cy="648000"/>
          </a:xfrm>
          <a:prstGeom prst="rect">
            <a:avLst/>
          </a:prstGeom>
          <a:noFill/>
        </p:spPr>
      </p:pic>
      <p:pic>
        <p:nvPicPr>
          <p:cNvPr id="19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3732939" y="5245989"/>
            <a:ext cx="1070611" cy="648000"/>
          </a:xfrm>
          <a:prstGeom prst="rect">
            <a:avLst/>
          </a:prstGeom>
          <a:noFill/>
        </p:spPr>
      </p:pic>
      <p:pic>
        <p:nvPicPr>
          <p:cNvPr id="20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4590195" y="5245989"/>
            <a:ext cx="1070611" cy="648000"/>
          </a:xfrm>
          <a:prstGeom prst="rect">
            <a:avLst/>
          </a:prstGeom>
          <a:noFill/>
        </p:spPr>
      </p:pic>
      <p:pic>
        <p:nvPicPr>
          <p:cNvPr id="21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5518890" y="5245990"/>
            <a:ext cx="1070611" cy="648000"/>
          </a:xfrm>
          <a:prstGeom prst="rect">
            <a:avLst/>
          </a:prstGeom>
          <a:noFill/>
        </p:spPr>
      </p:pic>
      <p:pic>
        <p:nvPicPr>
          <p:cNvPr id="22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6376145" y="5245990"/>
            <a:ext cx="1070611" cy="648000"/>
          </a:xfrm>
          <a:prstGeom prst="rect">
            <a:avLst/>
          </a:prstGeom>
          <a:noFill/>
        </p:spPr>
      </p:pic>
      <p:pic>
        <p:nvPicPr>
          <p:cNvPr id="23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7233401" y="5245989"/>
            <a:ext cx="1070611" cy="648000"/>
          </a:xfrm>
          <a:prstGeom prst="rect">
            <a:avLst/>
          </a:prstGeom>
          <a:noFill/>
        </p:spPr>
      </p:pic>
      <p:pic>
        <p:nvPicPr>
          <p:cNvPr id="24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8055194" y="5245989"/>
            <a:ext cx="1070611" cy="648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1472" y="23534"/>
            <a:ext cx="876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Наберите номер пожарной службы!</a:t>
            </a:r>
          </a:p>
        </p:txBody>
      </p:sp>
      <p:pic>
        <p:nvPicPr>
          <p:cNvPr id="26" name="~PP3976.WAV">
            <a:hlinkClick r:id="" action="ppaction://media"/>
          </p:cNvPr>
          <p:cNvPicPr>
            <a:picLocks noRot="1" noChangeAspect="1"/>
          </p:cNvPicPr>
          <p:nvPr>
            <a:wavAudioFile r:embed="rId1" name="~PP3976.WAV"/>
          </p:nvPr>
        </p:nvPicPr>
        <p:blipFill>
          <a:blip r:embed="rId20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3588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 isNarration="1">
              <p:cMediaNode showWhenStopped="0"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ятно 1 67"/>
          <p:cNvSpPr/>
          <p:nvPr/>
        </p:nvSpPr>
        <p:spPr>
          <a:xfrm>
            <a:off x="571472" y="4071942"/>
            <a:ext cx="4714908" cy="25717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На нём можно работать, играть, учиться.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Все ребята хотят иметь его у себя дома.</a:t>
            </a:r>
          </a:p>
        </p:txBody>
      </p:sp>
      <p:sp>
        <p:nvSpPr>
          <p:cNvPr id="74" name="Пятно 1 73"/>
          <p:cNvSpPr/>
          <p:nvPr/>
        </p:nvSpPr>
        <p:spPr>
          <a:xfrm>
            <a:off x="571472" y="4071942"/>
            <a:ext cx="4714908" cy="25717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Пузатый, носатый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На плите сопел.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Потом вдруг песню запел.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034" y="35716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   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Решите кроссворд </a:t>
            </a:r>
          </a:p>
        </p:txBody>
      </p:sp>
      <p:sp>
        <p:nvSpPr>
          <p:cNvPr id="3" name="Прямоугольник 2"/>
          <p:cNvSpPr>
            <a:spLocks noChangeAspect="1"/>
          </p:cNvSpPr>
          <p:nvPr/>
        </p:nvSpPr>
        <p:spPr>
          <a:xfrm>
            <a:off x="428596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928662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428728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1928794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428860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2928926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3428992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З</a:t>
            </a: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3929058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429124" y="3571876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4429124" y="3071810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4429124" y="2571744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4429124" y="2071678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4429124" y="1571612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П</a:t>
            </a:r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4929190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5429256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5929322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6429388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4929190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5429256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П</a:t>
            </a: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5929322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Ь</a:t>
            </a:r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6429388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Ю</a:t>
            </a: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6929454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7429520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7929586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27" name="Прямоугольник 26"/>
          <p:cNvSpPr>
            <a:spLocks noChangeAspect="1"/>
          </p:cNvSpPr>
          <p:nvPr/>
        </p:nvSpPr>
        <p:spPr>
          <a:xfrm>
            <a:off x="3929058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4929190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Й</a:t>
            </a: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5429256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5929322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6429388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3929058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Ч</a:t>
            </a:r>
          </a:p>
        </p:txBody>
      </p:sp>
      <p:pic>
        <p:nvPicPr>
          <p:cNvPr id="33" name="Рисунок 32" descr="8cc7dc02faf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00100" y="1071546"/>
            <a:ext cx="1888446" cy="2196000"/>
          </a:xfrm>
          <a:prstGeom prst="rect">
            <a:avLst/>
          </a:prstGeom>
        </p:spPr>
      </p:pic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4929190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4429124" y="1571612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5429256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>
            <a:spLocks noChangeAspect="1"/>
          </p:cNvSpPr>
          <p:nvPr/>
        </p:nvSpPr>
        <p:spPr>
          <a:xfrm>
            <a:off x="5929322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6429388" y="1571612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3929058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4929190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4429124" y="2071678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>
            <a:spLocks noChangeAspect="1"/>
          </p:cNvSpPr>
          <p:nvPr/>
        </p:nvSpPr>
        <p:spPr>
          <a:xfrm>
            <a:off x="5429256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5929322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6429388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6929454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7429520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7929586" y="2071678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>
            <a:spLocks noChangeAspect="1"/>
          </p:cNvSpPr>
          <p:nvPr/>
        </p:nvSpPr>
        <p:spPr>
          <a:xfrm>
            <a:off x="3929058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9" name="Прямоугольник 48"/>
          <p:cNvSpPr>
            <a:spLocks noChangeAspect="1"/>
          </p:cNvSpPr>
          <p:nvPr/>
        </p:nvSpPr>
        <p:spPr>
          <a:xfrm>
            <a:off x="4929190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>
            <a:spLocks noChangeAspect="1"/>
          </p:cNvSpPr>
          <p:nvPr/>
        </p:nvSpPr>
        <p:spPr>
          <a:xfrm>
            <a:off x="4429124" y="3071810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>
            <a:spLocks noChangeAspect="1"/>
          </p:cNvSpPr>
          <p:nvPr/>
        </p:nvSpPr>
        <p:spPr>
          <a:xfrm>
            <a:off x="5429256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>
            <a:spLocks noChangeAspect="1"/>
          </p:cNvSpPr>
          <p:nvPr/>
        </p:nvSpPr>
        <p:spPr>
          <a:xfrm>
            <a:off x="5929322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>
            <a:spLocks noChangeAspect="1"/>
          </p:cNvSpPr>
          <p:nvPr/>
        </p:nvSpPr>
        <p:spPr>
          <a:xfrm>
            <a:off x="6429388" y="3071810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>
            <a:spLocks noChangeAspect="1"/>
          </p:cNvSpPr>
          <p:nvPr/>
        </p:nvSpPr>
        <p:spPr>
          <a:xfrm>
            <a:off x="428596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>
            <a:spLocks noChangeAspect="1"/>
          </p:cNvSpPr>
          <p:nvPr/>
        </p:nvSpPr>
        <p:spPr>
          <a:xfrm>
            <a:off x="928662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>
            <a:spLocks noChangeAspect="1"/>
          </p:cNvSpPr>
          <p:nvPr/>
        </p:nvSpPr>
        <p:spPr>
          <a:xfrm>
            <a:off x="1428728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>
            <a:spLocks noChangeAspect="1"/>
          </p:cNvSpPr>
          <p:nvPr/>
        </p:nvSpPr>
        <p:spPr>
          <a:xfrm>
            <a:off x="1928794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>
            <a:spLocks noChangeAspect="1"/>
          </p:cNvSpPr>
          <p:nvPr/>
        </p:nvSpPr>
        <p:spPr>
          <a:xfrm>
            <a:off x="2428860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>
            <a:spLocks noChangeAspect="1"/>
          </p:cNvSpPr>
          <p:nvPr/>
        </p:nvSpPr>
        <p:spPr>
          <a:xfrm>
            <a:off x="2928926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>
            <a:spLocks noChangeAspect="1"/>
          </p:cNvSpPr>
          <p:nvPr/>
        </p:nvSpPr>
        <p:spPr>
          <a:xfrm>
            <a:off x="3428992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>
            <a:spLocks noChangeAspect="1"/>
          </p:cNvSpPr>
          <p:nvPr/>
        </p:nvSpPr>
        <p:spPr>
          <a:xfrm>
            <a:off x="3929058" y="3571876"/>
            <a:ext cx="50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>
            <a:spLocks noChangeAspect="1"/>
          </p:cNvSpPr>
          <p:nvPr/>
        </p:nvSpPr>
        <p:spPr>
          <a:xfrm>
            <a:off x="4429124" y="3571876"/>
            <a:ext cx="50400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3143240" y="1500174"/>
            <a:ext cx="978408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ятно 1 64"/>
          <p:cNvSpPr/>
          <p:nvPr/>
        </p:nvSpPr>
        <p:spPr>
          <a:xfrm>
            <a:off x="571472" y="4071942"/>
            <a:ext cx="4714908" cy="25717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 ней готовят еду.</a:t>
            </a:r>
          </a:p>
        </p:txBody>
      </p:sp>
      <p:pic>
        <p:nvPicPr>
          <p:cNvPr id="67" name="Рисунок 66" descr="ab648117947c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43636" y="3643314"/>
            <a:ext cx="2000264" cy="3071834"/>
          </a:xfrm>
          <a:prstGeom prst="rect">
            <a:avLst/>
          </a:prstGeom>
        </p:spPr>
      </p:pic>
      <p:sp>
        <p:nvSpPr>
          <p:cNvPr id="66" name="Стрелка вправо 65"/>
          <p:cNvSpPr/>
          <p:nvPr/>
        </p:nvSpPr>
        <p:spPr>
          <a:xfrm>
            <a:off x="2928926" y="2071678"/>
            <a:ext cx="978408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" name="Рисунок 70" descr="cdolls32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86380" y="4143380"/>
            <a:ext cx="3383154" cy="1980000"/>
          </a:xfrm>
          <a:prstGeom prst="rect">
            <a:avLst/>
          </a:prstGeom>
        </p:spPr>
      </p:pic>
      <p:sp>
        <p:nvSpPr>
          <p:cNvPr id="72" name="Стрелка вправо 71"/>
          <p:cNvSpPr/>
          <p:nvPr/>
        </p:nvSpPr>
        <p:spPr>
          <a:xfrm>
            <a:off x="2928926" y="3000372"/>
            <a:ext cx="978408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5400000">
            <a:off x="181708" y="2675756"/>
            <a:ext cx="978408" cy="4846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5" name="Рисунок 74" descr="post-32267-120794373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57818" y="3643314"/>
            <a:ext cx="3160995" cy="3024000"/>
          </a:xfrm>
          <a:prstGeom prst="rect">
            <a:avLst/>
          </a:prstGeom>
        </p:spPr>
      </p:pic>
      <p:pic>
        <p:nvPicPr>
          <p:cNvPr id="77" name="Picture 3" descr="C:\Documents and Settings\Кирилл\Рабочий стол\Рабочий стол\МАМА\анимация\6d2d1555ef8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94" y="3857628"/>
            <a:ext cx="3031956" cy="2592000"/>
          </a:xfrm>
          <a:prstGeom prst="rect">
            <a:avLst/>
          </a:prstGeom>
          <a:noFill/>
        </p:spPr>
      </p:pic>
      <p:pic>
        <p:nvPicPr>
          <p:cNvPr id="79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1285860"/>
            <a:ext cx="289570" cy="1044000"/>
          </a:xfrm>
          <a:prstGeom prst="rect">
            <a:avLst/>
          </a:prstGeom>
          <a:noFill/>
        </p:spPr>
      </p:pic>
      <p:pic>
        <p:nvPicPr>
          <p:cNvPr id="80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3357562"/>
            <a:ext cx="289570" cy="1044000"/>
          </a:xfrm>
          <a:prstGeom prst="rect">
            <a:avLst/>
          </a:prstGeom>
          <a:noFill/>
        </p:spPr>
      </p:pic>
      <p:pic>
        <p:nvPicPr>
          <p:cNvPr id="81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2214554"/>
            <a:ext cx="289570" cy="1044000"/>
          </a:xfrm>
          <a:prstGeom prst="rect">
            <a:avLst/>
          </a:prstGeom>
          <a:noFill/>
        </p:spPr>
      </p:pic>
      <p:pic>
        <p:nvPicPr>
          <p:cNvPr id="83" name="Рисунок 82" descr="f70a35ae029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00298" y="1357298"/>
            <a:ext cx="987894" cy="1908000"/>
          </a:xfrm>
          <a:prstGeom prst="rect">
            <a:avLst/>
          </a:prstGeom>
        </p:spPr>
      </p:pic>
      <p:sp>
        <p:nvSpPr>
          <p:cNvPr id="76" name="Пятно 1 75"/>
          <p:cNvSpPr/>
          <p:nvPr/>
        </p:nvSpPr>
        <p:spPr>
          <a:xfrm>
            <a:off x="571472" y="4071942"/>
            <a:ext cx="4714908" cy="25717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 нашей комнате одно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Есть волшебное окно.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 том окне чудес полно.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Что же это за окно?</a:t>
            </a:r>
          </a:p>
        </p:txBody>
      </p:sp>
      <p:pic>
        <p:nvPicPr>
          <p:cNvPr id="84" name="Рисунок 83" descr="12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4429124" y="3714752"/>
            <a:ext cx="3609158" cy="2124000"/>
          </a:xfrm>
          <a:prstGeom prst="rect">
            <a:avLst/>
          </a:prstGeom>
        </p:spPr>
      </p:pic>
      <p:pic>
        <p:nvPicPr>
          <p:cNvPr id="82" name="Picture 9" descr="MCj02335520000[1]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500034" y="4286256"/>
            <a:ext cx="4178359" cy="203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9290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7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7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7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74" grpId="0" animBg="1"/>
      <p:bldP spid="74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72" grpId="0" animBg="1"/>
      <p:bldP spid="72" grpId="1" animBg="1"/>
      <p:bldP spid="73" grpId="0" animBg="1"/>
      <p:bldP spid="73" grpId="1" animBg="1"/>
      <p:bldP spid="76" grpId="0" animBg="1"/>
      <p:bldP spid="7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258" y="276833"/>
            <a:ext cx="7929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Выберите то, что нужно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пожарному</a:t>
            </a:r>
            <a:endParaRPr lang="ru-RU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8cc7dc02faf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600280"/>
            <a:ext cx="1362160" cy="1584000"/>
          </a:xfrm>
          <a:prstGeom prst="rect">
            <a:avLst/>
          </a:prstGeom>
        </p:spPr>
      </p:pic>
      <p:pic>
        <p:nvPicPr>
          <p:cNvPr id="4" name="Рисунок 3" descr="a9b98ab4965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40661" y="3077177"/>
            <a:ext cx="2544000" cy="38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8014" y="3315254"/>
            <a:ext cx="357190" cy="2143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327386_photoshopia.ru_313_ognetushitel_6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86578" y="1000108"/>
            <a:ext cx="1469952" cy="2304000"/>
          </a:xfrm>
          <a:prstGeom prst="rect">
            <a:avLst/>
          </a:prstGeom>
        </p:spPr>
      </p:pic>
      <p:pic>
        <p:nvPicPr>
          <p:cNvPr id="7" name="Рисунок 6" descr="608901_photoshopia.ru_313_kaska_pozharnogo_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1258" y="4797152"/>
            <a:ext cx="1816901" cy="1548000"/>
          </a:xfrm>
          <a:prstGeom prst="rect">
            <a:avLst/>
          </a:prstGeom>
        </p:spPr>
      </p:pic>
      <p:pic>
        <p:nvPicPr>
          <p:cNvPr id="8" name="Рисунок 7" descr="632029_photoshopia.ru_313_pozharniy_rukav_5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40236" y="1946192"/>
            <a:ext cx="1781811" cy="1764000"/>
          </a:xfrm>
          <a:prstGeom prst="rect">
            <a:avLst/>
          </a:prstGeom>
        </p:spPr>
      </p:pic>
      <p:pic>
        <p:nvPicPr>
          <p:cNvPr id="9" name="Рисунок 8" descr="db880030009d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34023" y="2852936"/>
            <a:ext cx="1704240" cy="1714512"/>
          </a:xfrm>
          <a:prstGeom prst="rect">
            <a:avLst/>
          </a:prstGeom>
        </p:spPr>
      </p:pic>
      <p:pic>
        <p:nvPicPr>
          <p:cNvPr id="10" name="Рисунок 9" descr="1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691256" y="1828108"/>
            <a:ext cx="1476000" cy="1476000"/>
          </a:xfrm>
          <a:prstGeom prst="rect">
            <a:avLst/>
          </a:prstGeom>
        </p:spPr>
      </p:pic>
      <p:pic>
        <p:nvPicPr>
          <p:cNvPr id="11" name="Рисунок 10" descr="f324d2e0cf65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6429388" y="3286124"/>
            <a:ext cx="1897817" cy="1785950"/>
          </a:xfrm>
          <a:prstGeom prst="rect">
            <a:avLst/>
          </a:prstGeom>
        </p:spPr>
      </p:pic>
      <p:pic>
        <p:nvPicPr>
          <p:cNvPr id="12" name="Рисунок 11" descr="69d2e6d1b299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929322" y="5143512"/>
            <a:ext cx="2478079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0376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86314" y="1019874"/>
            <a:ext cx="4143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Летала мошка -  сосновая ножка,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на стог села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всё сено съела.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спичка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2285984" y="2714620"/>
            <a:ext cx="1736572" cy="39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4876" y="4214818"/>
            <a:ext cx="405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Спичка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1214414" y="2786058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28145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643182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857232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88024" y="896763"/>
            <a:ext cx="40702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Шипит и злится,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Воды боится,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 языком, а не лает,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Без зубов, а кусает.</a:t>
            </a: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8" name="Picture 6" descr="C:\Лена\136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3357562"/>
            <a:ext cx="3000396" cy="3071834"/>
          </a:xfrm>
          <a:prstGeom prst="rect">
            <a:avLst/>
          </a:prstGeom>
          <a:noFill/>
        </p:spPr>
      </p:pic>
      <p:sp>
        <p:nvSpPr>
          <p:cNvPr id="10" name="Овал 9"/>
          <p:cNvSpPr>
            <a:spLocks noChangeAspect="1"/>
          </p:cNvSpPr>
          <p:nvPr/>
        </p:nvSpPr>
        <p:spPr>
          <a:xfrm>
            <a:off x="1643042" y="2786058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9256" y="4286256"/>
            <a:ext cx="2777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Огонь</a:t>
            </a:r>
          </a:p>
        </p:txBody>
      </p:sp>
    </p:spTree>
    <p:extLst>
      <p:ext uri="{BB962C8B-B14F-4D97-AF65-F5344CB8AC3E}">
        <p14:creationId xmlns:p14="http://schemas.microsoft.com/office/powerpoint/2010/main" val="34047031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72044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72044" y="1448502"/>
            <a:ext cx="48719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Что бывает, если птички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Зажигают в доме  спички?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post-49092-126890428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14480" y="2928934"/>
            <a:ext cx="3046148" cy="3168000"/>
          </a:xfrm>
          <a:prstGeom prst="rect">
            <a:avLst/>
          </a:prstGeom>
        </p:spPr>
      </p:pic>
      <p:pic>
        <p:nvPicPr>
          <p:cNvPr id="13" name="Рисунок 12" descr="10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14480" y="2214554"/>
            <a:ext cx="1368000" cy="2439570"/>
          </a:xfrm>
          <a:prstGeom prst="rect">
            <a:avLst/>
          </a:prstGeom>
        </p:spPr>
      </p:pic>
      <p:pic>
        <p:nvPicPr>
          <p:cNvPr id="14" name="Рисунок 13" descr="10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71868" y="2857496"/>
            <a:ext cx="1368000" cy="2439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4942" y="3857628"/>
            <a:ext cx="320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</a:t>
            </a: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1500166" y="2500306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2397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5132"/>
            <a:ext cx="87428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31651" y="1199456"/>
            <a:ext cx="42154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Смел огонь, они смелее, 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 </a:t>
            </a: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силён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они сильнее,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Их </a:t>
            </a: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огнём 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не испугать,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Им к огню не привыкать! 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214818"/>
            <a:ext cx="374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Пожарные</a:t>
            </a:r>
          </a:p>
        </p:txBody>
      </p:sp>
      <p:pic>
        <p:nvPicPr>
          <p:cNvPr id="10" name="Рисунок 9" descr="пожарник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928794" y="2428868"/>
            <a:ext cx="3066744" cy="3924000"/>
          </a:xfrm>
          <a:prstGeom prst="rect">
            <a:avLst/>
          </a:prstGeom>
        </p:spPr>
      </p:pic>
      <p:sp>
        <p:nvSpPr>
          <p:cNvPr id="11" name="Овал 10"/>
          <p:cNvSpPr>
            <a:spLocks noChangeAspect="1"/>
          </p:cNvSpPr>
          <p:nvPr/>
        </p:nvSpPr>
        <p:spPr>
          <a:xfrm>
            <a:off x="1714480" y="2571744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32116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9157" y="1122089"/>
            <a:ext cx="38933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Висит - молчит,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а перевернёшь, шипит, и пена летит.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844" y="4250537"/>
            <a:ext cx="4442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Огнетушитель</a:t>
            </a:r>
          </a:p>
        </p:txBody>
      </p:sp>
      <p:pic>
        <p:nvPicPr>
          <p:cNvPr id="10" name="Рисунок 9" descr="f70a35ae0291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71670" y="2643182"/>
            <a:ext cx="1957174" cy="3780000"/>
          </a:xfrm>
          <a:prstGeom prst="rect">
            <a:avLst/>
          </a:prstGeom>
        </p:spPr>
      </p:pic>
      <p:sp>
        <p:nvSpPr>
          <p:cNvPr id="11" name="Овал 10"/>
          <p:cNvSpPr>
            <a:spLocks noChangeAspect="1"/>
          </p:cNvSpPr>
          <p:nvPr/>
        </p:nvSpPr>
        <p:spPr>
          <a:xfrm>
            <a:off x="1714480" y="2571744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99049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2060"/>
                </a:solidFill>
              </a:rPr>
              <a:t>Определи своё настроение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1509" name="Picture 5" descr="smile18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29225"/>
            <a:ext cx="78898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4356100" y="4292600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6934200" y="2438400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5651500" y="3357563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V="1">
            <a:off x="3048000" y="5157788"/>
            <a:ext cx="1308100" cy="23812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6934200" y="2438400"/>
            <a:ext cx="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5651500" y="3357563"/>
            <a:ext cx="0" cy="935037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356100" y="4292600"/>
            <a:ext cx="12700" cy="8905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3059113" y="5157788"/>
            <a:ext cx="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7010400" y="25908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latin typeface="+mj-lt"/>
              </a:rPr>
              <a:t>отличное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5724525" y="3763963"/>
            <a:ext cx="33057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latin typeface="+mj-lt"/>
              </a:rPr>
              <a:t>я </a:t>
            </a:r>
            <a:r>
              <a:rPr lang="ru-RU" sz="2800" b="1" dirty="0" smtClean="0">
                <a:latin typeface="+mj-lt"/>
              </a:rPr>
              <a:t>был уверен </a:t>
            </a:r>
            <a:r>
              <a:rPr lang="ru-RU" sz="2800" b="1" dirty="0">
                <a:latin typeface="+mj-lt"/>
              </a:rPr>
              <a:t>в себе</a:t>
            </a:r>
          </a:p>
          <a:p>
            <a:pPr eaLnBrk="1" hangingPunct="1"/>
            <a:endParaRPr lang="ru-RU" dirty="0">
              <a:latin typeface="+mj-lt"/>
            </a:endParaRPr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4497654" y="4556364"/>
            <a:ext cx="2889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+mj-lt"/>
              </a:rPr>
              <a:t>мне было трудно</a:t>
            </a:r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3327400" y="5302250"/>
            <a:ext cx="1270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+mj-lt"/>
              </a:rPr>
              <a:t>я </a:t>
            </a:r>
            <a:r>
              <a:rPr lang="ru-RU" sz="2800" b="1" dirty="0" smtClean="0">
                <a:latin typeface="+mj-lt"/>
              </a:rPr>
              <a:t>устал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65045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5255 C 0.00208 -0.07986 0.00746 -0.10301 0.01458 -0.12847 C 0.0177 -0.13935 0.01875 -0.15139 0.02395 -0.16111 C 0.02569 -0.16875 0.02795 -0.17732 0.03211 -0.18287 C 0.03316 -0.18588 0.03489 -0.19097 0.03663 -0.19375 C 0.03836 -0.19653 0.04097 -0.19838 0.04253 -0.20139 C 0.04878 -0.21435 0.0592 -0.22847 0.07048 -0.23241 C 0.08177 -0.24213 0.10017 -0.23611 0.11111 -0.23542 C 0.11614 -0.23334 0.12152 -0.22662 0.125 -0.22153 C 0.12847 -0.20834 0.13437 -0.19676 0.13663 -0.18287 C 0.13593 -0.16412 0.13802 -0.15718 0.13316 -0.14398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16 -0.14398 C 0.13351 -0.14884 0.13421 -0.15347 0.13438 -0.1581 C 0.1349 -0.17338 0.13473 -0.18843 0.13542 -0.20347 C 0.13577 -0.21204 0.13889 -0.22176 0.14011 -0.23033 C 0.14115 -0.2382 0.1415 -0.24514 0.14619 -0.2507 C 0.14827 -0.26019 0.15139 -0.2706 0.15556 -0.27894 C 0.15955 -0.29676 0.16945 -0.32523 0.17917 -0.33843 C 0.18542 -0.34699 0.1941 -0.35046 0.20174 -0.35579 C 0.22014 -0.35509 0.25712 -0.3625 0.27414 -0.33843 C 0.27709 -0.32732 0.28403 -0.32037 0.28716 -0.3088 C 0.29028 -0.29746 0.28716 -0.28472 0.28716 -0.27269 " pathEditMode="relative" rAng="0" ptsTypes="ffffffffffA">
                                      <p:cBhvr>
                                        <p:cTn id="1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7 -0.27269 C 0.28541 -0.31135 0.28402 -0.30903 0.29253 -0.33611 C 0.29444 -0.35047 0.30121 -0.36366 0.30642 -0.37639 C 0.30764 -0.38264 0.30833 -0.38658 0.31111 -0.3919 C 0.31354 -0.40347 0.31614 -0.40857 0.32031 -0.41991 C 0.32152 -0.42315 0.32482 -0.42454 0.32621 -0.42755 C 0.32934 -0.43426 0.33437 -0.44074 0.3401 -0.44306 C 0.34809 -0.45047 0.35781 -0.45023 0.36684 -0.45394 C 0.37829 -0.45347 0.39965 -0.4551 0.41215 -0.44931 C 0.41788 -0.44213 0.41076 -0.45023 0.41805 -0.44468 C 0.42916 -0.43635 0.421 -0.44005 0.42847 -0.43704 C 0.4375 -0.425 0.43663 -0.41875 0.43663 -0.40139 " pathEditMode="relative" ptsTypes="fffffffffffA">
                                      <p:cBhvr>
                                        <p:cTn id="1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63 -0.40139 C 0.43628 -0.40648 0.43541 -0.41181 0.43541 -0.4169 C 0.43541 -0.44815 0.43489 -0.46088 0.4401 -0.48519 C 0.44166 -0.49213 0.44201 -0.50162 0.446 -0.50695 C 0.44739 -0.5169 0.45347 -0.53218 0.45764 -0.54097 C 0.46284 -0.55208 0.46788 -0.56875 0.475 -0.57824 C 0.47864 -0.5831 0.48298 -0.58727 0.48663 -0.59213 C 0.49045 -0.59722 0.49288 -0.60301 0.49826 -0.60602 C 0.50399 -0.60926 0.51909 -0.61435 0.525 -0.61528 C 0.52725 -0.61505 0.54427 -0.6132 0.54704 -0.61227 C 0.55191 -0.61088 0.55121 -0.60857 0.5552 -0.60602 C 0.56527 -0.59931 0.55208 -0.60996 0.56215 -0.60301 C 0.56718 -0.59954 0.57066 -0.59607 0.57621 -0.59375 C 0.57864 -0.58866 0.58055 -0.58611 0.58437 -0.58287 C 0.58576 -0.54815 0.58541 -0.56644 0.58541 -0.52847 " pathEditMode="relative" ptsTypes="ffffffffffffffA">
                                      <p:cBhvr>
                                        <p:cTn id="2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Пусть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огонь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в сердцах пылает,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пожаров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 бывает!!!</a:t>
            </a:r>
            <a:endParaRPr lang="ru-RU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6019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Отгадайте загадку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132556"/>
            <a:ext cx="6400800" cy="367240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Рыжий зверь в печи </a:t>
            </a:r>
            <a:r>
              <a:rPr lang="ru-RU" b="1" dirty="0" smtClean="0">
                <a:solidFill>
                  <a:schemeClr val="tx1"/>
                </a:solidFill>
              </a:rPr>
              <a:t>сидит. </a:t>
            </a:r>
          </a:p>
          <a:p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ыжий </a:t>
            </a:r>
            <a:r>
              <a:rPr lang="ru-RU" b="1" dirty="0">
                <a:solidFill>
                  <a:schemeClr val="tx1"/>
                </a:solidFill>
              </a:rPr>
              <a:t>зверь </a:t>
            </a:r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всех сердит.</a:t>
            </a:r>
          </a:p>
          <a:p>
            <a:r>
              <a:rPr lang="ru-RU" b="1" dirty="0">
                <a:solidFill>
                  <a:schemeClr val="tx1"/>
                </a:solidFill>
              </a:rPr>
              <a:t>Он от злобы ест </a:t>
            </a:r>
            <a:r>
              <a:rPr lang="ru-RU" b="1" dirty="0" smtClean="0">
                <a:solidFill>
                  <a:schemeClr val="tx1"/>
                </a:solidFill>
              </a:rPr>
              <a:t>дрова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Ц</a:t>
            </a:r>
            <a:r>
              <a:rPr lang="ru-RU" b="1" dirty="0" smtClean="0">
                <a:solidFill>
                  <a:schemeClr val="tx1"/>
                </a:solidFill>
              </a:rPr>
              <a:t>елый час, а </a:t>
            </a:r>
            <a:r>
              <a:rPr lang="ru-RU" b="1" dirty="0">
                <a:solidFill>
                  <a:schemeClr val="tx1"/>
                </a:solidFill>
              </a:rPr>
              <a:t>может два.</a:t>
            </a:r>
          </a:p>
          <a:p>
            <a:r>
              <a:rPr lang="ru-RU" b="1" dirty="0">
                <a:solidFill>
                  <a:schemeClr val="tx1"/>
                </a:solidFill>
              </a:rPr>
              <a:t>Ты рукой его не тронь,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скусает </a:t>
            </a:r>
            <a:r>
              <a:rPr lang="ru-RU" b="1" dirty="0">
                <a:solidFill>
                  <a:schemeClr val="tx1"/>
                </a:solidFill>
              </a:rPr>
              <a:t>всю </a:t>
            </a:r>
            <a:r>
              <a:rPr lang="ru-RU" b="1" dirty="0" smtClean="0">
                <a:solidFill>
                  <a:schemeClr val="tx1"/>
                </a:solidFill>
              </a:rPr>
              <a:t>ладонь.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8cc7dc02faf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268760"/>
            <a:ext cx="4643708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988840"/>
            <a:ext cx="119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огонь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995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560840" cy="1524000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Огонь </a:t>
            </a: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- друг</a:t>
            </a:r>
            <a:b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или </a:t>
            </a: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враг </a:t>
            </a: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человека?</a:t>
            </a: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1" descr="C:\ресурсы\Картинки\Огонь\4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37693"/>
            <a:ext cx="21304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Огонь - друг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2" descr="C:\ресурсы\Картинки\Огонь\4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9" y="3799241"/>
            <a:ext cx="1479079" cy="24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58313"/>
            <a:ext cx="1944216" cy="257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urn Ban Lift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39731"/>
            <a:ext cx="2448272" cy="20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5" cstate="email">
            <a:lum bright="-79000" contrast="100000"/>
          </a:blip>
          <a:stretch>
            <a:fillRect/>
          </a:stretch>
        </p:blipFill>
        <p:spPr>
          <a:xfrm>
            <a:off x="723290" y="1433220"/>
            <a:ext cx="1581778" cy="1214446"/>
          </a:xfrm>
          <a:prstGeom prst="rect">
            <a:avLst/>
          </a:prstGeom>
          <a:ln>
            <a:solidFill>
              <a:srgbClr val="F0AD00"/>
            </a:solidFill>
          </a:ln>
          <a:effectLst>
            <a:innerShdw blurRad="63500" dist="50800" dir="5400000">
              <a:srgbClr val="0000CC">
                <a:alpha val="50000"/>
              </a:srgbClr>
            </a:innerShdw>
          </a:effectLst>
          <a:scene3d>
            <a:camera prst="orthographicFront"/>
            <a:lightRig rig="brightRoom" dir="t"/>
          </a:scene3d>
          <a:sp3d contourW="12700" prstMaterial="metal">
            <a:bevelT prst="relaxedInset"/>
            <a:contourClr>
              <a:srgbClr val="C00000"/>
            </a:contourClr>
          </a:sp3d>
        </p:spPr>
      </p:pic>
      <p:pic>
        <p:nvPicPr>
          <p:cNvPr id="8" name="Рисунок 7" descr="Чайник_эмалированный_на_газовой_плите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12" y="4465508"/>
            <a:ext cx="1921808" cy="181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192" y="27782"/>
            <a:ext cx="8229600" cy="89634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Знайте!!!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39552" y="836712"/>
            <a:ext cx="7920880" cy="5832648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704" y="1652250"/>
            <a:ext cx="7470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Знают все – человек без огня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Не живёт ни единого дня.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При огне, как при солнце светло,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При огне и зимою тепло.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Посмотрите,</a:t>
            </a:r>
            <a:r>
              <a:rPr kumimoji="0" lang="ru-RU" sz="3200" b="1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ребята, вокруг: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Нам огонь</a:t>
            </a:r>
            <a:r>
              <a:rPr lang="ru-RU" sz="3200" b="1" kern="0" dirty="0"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 smtClean="0">
                <a:latin typeface="+mj-lt"/>
                <a:ea typeface="+mj-ea"/>
                <a:cs typeface="+mj-cs"/>
              </a:rPr>
              <a:t>- </a:t>
            </a:r>
            <a:r>
              <a:rPr kumimoji="0" lang="ru-RU" sz="3200" b="1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latin typeface="+mj-lt"/>
                <a:ea typeface="+mj-ea"/>
                <a:cs typeface="+mj-cs"/>
              </a:rPr>
              <a:t>П</a:t>
            </a:r>
            <a:r>
              <a:rPr kumimoji="0" lang="ru-RU" sz="3200" b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овседневный</a:t>
            </a: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наш друг.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Но когда мы небрежны с огнём,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Он становится нашим врагом.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6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Огонь - враг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ППБ 1\фото Пожар\фото2\fire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268760"/>
            <a:ext cx="69151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Причины пожара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p54_prpojby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173"/>
            <a:ext cx="91440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5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8"/>
            <a:ext cx="8229600" cy="101297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Внимание!!!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76808" y="1025351"/>
            <a:ext cx="7920880" cy="5832648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291137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prezentaproectauchitel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581</TotalTime>
  <Words>320</Words>
  <Application>Microsoft Office PowerPoint</Application>
  <PresentationFormat>Экран (4:3)</PresentationFormat>
  <Paragraphs>113</Paragraphs>
  <Slides>23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NewsPrint</vt:lpstr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Занавес</vt:lpstr>
      <vt:lpstr>1_prezentaproectauchitel</vt:lpstr>
      <vt:lpstr>Презентация PowerPoint</vt:lpstr>
      <vt:lpstr>Презентация PowerPoint</vt:lpstr>
      <vt:lpstr>Отгадайте загадку</vt:lpstr>
      <vt:lpstr>Огонь - друг или враг человека? </vt:lpstr>
      <vt:lpstr>Огонь - друг</vt:lpstr>
      <vt:lpstr>Знайте!!!</vt:lpstr>
      <vt:lpstr>Огонь - враг</vt:lpstr>
      <vt:lpstr>Причины пожара</vt:lpstr>
      <vt:lpstr>Внимание!!!</vt:lpstr>
      <vt:lpstr>При выходе через задымлённый коридор </vt:lpstr>
      <vt:lpstr>При пожаре в доме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 своё настроение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вика</cp:lastModifiedBy>
  <cp:revision>40</cp:revision>
  <dcterms:created xsi:type="dcterms:W3CDTF">2012-02-27T11:22:28Z</dcterms:created>
  <dcterms:modified xsi:type="dcterms:W3CDTF">2019-05-24T06:20:42Z</dcterms:modified>
</cp:coreProperties>
</file>