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7" r:id="rId2"/>
    <p:sldId id="279" r:id="rId3"/>
    <p:sldId id="281" r:id="rId4"/>
    <p:sldId id="298" r:id="rId5"/>
    <p:sldId id="293" r:id="rId6"/>
    <p:sldId id="294" r:id="rId7"/>
    <p:sldId id="295" r:id="rId8"/>
    <p:sldId id="299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</p:embeddedFontLst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B9E3"/>
    <a:srgbClr val="B91D16"/>
    <a:srgbClr val="E01F1A"/>
    <a:srgbClr val="DA2320"/>
    <a:srgbClr val="E2201B"/>
    <a:srgbClr val="AC1B16"/>
    <a:srgbClr val="2A5F7F"/>
    <a:srgbClr val="204D6E"/>
    <a:srgbClr val="235172"/>
    <a:srgbClr val="285B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88416" autoAdjust="0"/>
  </p:normalViewPr>
  <p:slideViewPr>
    <p:cSldViewPr snapToGrid="0">
      <p:cViewPr varScale="1">
        <p:scale>
          <a:sx n="101" d="100"/>
          <a:sy n="101" d="100"/>
        </p:scale>
        <p:origin x="114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75D20-CD4C-49DF-807F-CC2BC1B95DFE}" type="datetimeFigureOut">
              <a:rPr lang="x-none" smtClean="0"/>
              <a:t>23.10.2020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F2DBD-7CAE-49C9-8E50-B4F5AEAF96D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85062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2" name="Google Shape;1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29338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074974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36265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53381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1770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80921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47518-D355-4F7A-A2B9-51FCBA674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70789AB-250F-471C-8483-ED3F0CA6C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6B0AFF-DC10-4A5D-8816-4B31F9F28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49D8AE-DE2E-42FF-87FA-5DA952582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90AD91-ABA3-4214-84C7-3C26221F1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0894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E928232-B3B4-4934-9E57-8C57DB4C086A}"/>
              </a:ext>
            </a:extLst>
          </p:cNvPr>
          <p:cNvGrpSpPr/>
          <p:nvPr userDrawn="1"/>
        </p:nvGrpSpPr>
        <p:grpSpPr>
          <a:xfrm>
            <a:off x="8717280" y="5969172"/>
            <a:ext cx="3523488" cy="920860"/>
            <a:chOff x="4194048" y="4547616"/>
            <a:chExt cx="3523488" cy="920860"/>
          </a:xfrm>
        </p:grpSpPr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1404DFEF-7C4D-4C14-B848-A006668917C6}"/>
                </a:ext>
              </a:extLst>
            </p:cNvPr>
            <p:cNvSpPr/>
            <p:nvPr/>
          </p:nvSpPr>
          <p:spPr>
            <a:xfrm>
              <a:off x="4194048" y="4547616"/>
              <a:ext cx="3523488" cy="920860"/>
            </a:xfrm>
            <a:custGeom>
              <a:avLst/>
              <a:gdLst>
                <a:gd name="connsiteX0" fmla="*/ 12192 w 3523488"/>
                <a:gd name="connsiteY0" fmla="*/ 585216 h 877824"/>
                <a:gd name="connsiteX1" fmla="*/ 670560 w 3523488"/>
                <a:gd name="connsiteY1" fmla="*/ 573024 h 877824"/>
                <a:gd name="connsiteX2" fmla="*/ 658368 w 3523488"/>
                <a:gd name="connsiteY2" fmla="*/ 316992 h 877824"/>
                <a:gd name="connsiteX3" fmla="*/ 1341120 w 3523488"/>
                <a:gd name="connsiteY3" fmla="*/ 304800 h 877824"/>
                <a:gd name="connsiteX4" fmla="*/ 1341120 w 3523488"/>
                <a:gd name="connsiteY4" fmla="*/ 0 h 877824"/>
                <a:gd name="connsiteX5" fmla="*/ 3523488 w 3523488"/>
                <a:gd name="connsiteY5" fmla="*/ 0 h 877824"/>
                <a:gd name="connsiteX6" fmla="*/ 3511296 w 3523488"/>
                <a:gd name="connsiteY6" fmla="*/ 877824 h 877824"/>
                <a:gd name="connsiteX7" fmla="*/ 3511296 w 3523488"/>
                <a:gd name="connsiteY7" fmla="*/ 853440 h 877824"/>
                <a:gd name="connsiteX8" fmla="*/ 0 w 3523488"/>
                <a:gd name="connsiteY8" fmla="*/ 865632 h 877824"/>
                <a:gd name="connsiteX9" fmla="*/ 12192 w 3523488"/>
                <a:gd name="connsiteY9" fmla="*/ 585216 h 877824"/>
                <a:gd name="connsiteX0" fmla="*/ 12192 w 3535680"/>
                <a:gd name="connsiteY0" fmla="*/ 585216 h 940615"/>
                <a:gd name="connsiteX1" fmla="*/ 670560 w 3535680"/>
                <a:gd name="connsiteY1" fmla="*/ 573024 h 940615"/>
                <a:gd name="connsiteX2" fmla="*/ 658368 w 3535680"/>
                <a:gd name="connsiteY2" fmla="*/ 316992 h 940615"/>
                <a:gd name="connsiteX3" fmla="*/ 1341120 w 3535680"/>
                <a:gd name="connsiteY3" fmla="*/ 304800 h 940615"/>
                <a:gd name="connsiteX4" fmla="*/ 1341120 w 3535680"/>
                <a:gd name="connsiteY4" fmla="*/ 0 h 940615"/>
                <a:gd name="connsiteX5" fmla="*/ 3523488 w 3535680"/>
                <a:gd name="connsiteY5" fmla="*/ 0 h 940615"/>
                <a:gd name="connsiteX6" fmla="*/ 3511296 w 3535680"/>
                <a:gd name="connsiteY6" fmla="*/ 877824 h 940615"/>
                <a:gd name="connsiteX7" fmla="*/ 3535680 w 3535680"/>
                <a:gd name="connsiteY7" fmla="*/ 940615 h 940615"/>
                <a:gd name="connsiteX8" fmla="*/ 0 w 3535680"/>
                <a:gd name="connsiteY8" fmla="*/ 865632 h 940615"/>
                <a:gd name="connsiteX9" fmla="*/ 12192 w 3535680"/>
                <a:gd name="connsiteY9" fmla="*/ 585216 h 940615"/>
                <a:gd name="connsiteX0" fmla="*/ 0 w 3523488"/>
                <a:gd name="connsiteY0" fmla="*/ 585216 h 965261"/>
                <a:gd name="connsiteX1" fmla="*/ 658368 w 3523488"/>
                <a:gd name="connsiteY1" fmla="*/ 573024 h 965261"/>
                <a:gd name="connsiteX2" fmla="*/ 646176 w 3523488"/>
                <a:gd name="connsiteY2" fmla="*/ 316992 h 965261"/>
                <a:gd name="connsiteX3" fmla="*/ 1328928 w 3523488"/>
                <a:gd name="connsiteY3" fmla="*/ 304800 h 965261"/>
                <a:gd name="connsiteX4" fmla="*/ 1328928 w 3523488"/>
                <a:gd name="connsiteY4" fmla="*/ 0 h 965261"/>
                <a:gd name="connsiteX5" fmla="*/ 3511296 w 3523488"/>
                <a:gd name="connsiteY5" fmla="*/ 0 h 965261"/>
                <a:gd name="connsiteX6" fmla="*/ 3499104 w 3523488"/>
                <a:gd name="connsiteY6" fmla="*/ 877824 h 965261"/>
                <a:gd name="connsiteX7" fmla="*/ 3523488 w 3523488"/>
                <a:gd name="connsiteY7" fmla="*/ 940615 h 965261"/>
                <a:gd name="connsiteX8" fmla="*/ 0 w 3523488"/>
                <a:gd name="connsiteY8" fmla="*/ 965261 h 965261"/>
                <a:gd name="connsiteX9" fmla="*/ 0 w 3523488"/>
                <a:gd name="connsiteY9" fmla="*/ 585216 h 965261"/>
                <a:gd name="connsiteX0" fmla="*/ 0 w 3523488"/>
                <a:gd name="connsiteY0" fmla="*/ 585216 h 940615"/>
                <a:gd name="connsiteX1" fmla="*/ 658368 w 3523488"/>
                <a:gd name="connsiteY1" fmla="*/ 573024 h 940615"/>
                <a:gd name="connsiteX2" fmla="*/ 646176 w 3523488"/>
                <a:gd name="connsiteY2" fmla="*/ 316992 h 940615"/>
                <a:gd name="connsiteX3" fmla="*/ 1328928 w 3523488"/>
                <a:gd name="connsiteY3" fmla="*/ 304800 h 940615"/>
                <a:gd name="connsiteX4" fmla="*/ 1328928 w 3523488"/>
                <a:gd name="connsiteY4" fmla="*/ 0 h 940615"/>
                <a:gd name="connsiteX5" fmla="*/ 3511296 w 3523488"/>
                <a:gd name="connsiteY5" fmla="*/ 0 h 940615"/>
                <a:gd name="connsiteX6" fmla="*/ 3499104 w 3523488"/>
                <a:gd name="connsiteY6" fmla="*/ 877824 h 940615"/>
                <a:gd name="connsiteX7" fmla="*/ 3523488 w 3523488"/>
                <a:gd name="connsiteY7" fmla="*/ 940615 h 940615"/>
                <a:gd name="connsiteX8" fmla="*/ 12192 w 3523488"/>
                <a:gd name="connsiteY8" fmla="*/ 940354 h 940615"/>
                <a:gd name="connsiteX9" fmla="*/ 0 w 3523488"/>
                <a:gd name="connsiteY9" fmla="*/ 585216 h 940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3488" h="940615">
                  <a:moveTo>
                    <a:pt x="0" y="585216"/>
                  </a:moveTo>
                  <a:lnTo>
                    <a:pt x="658368" y="573024"/>
                  </a:lnTo>
                  <a:lnTo>
                    <a:pt x="646176" y="316992"/>
                  </a:lnTo>
                  <a:lnTo>
                    <a:pt x="1328928" y="304800"/>
                  </a:lnTo>
                  <a:lnTo>
                    <a:pt x="1328928" y="0"/>
                  </a:lnTo>
                  <a:lnTo>
                    <a:pt x="3511296" y="0"/>
                  </a:lnTo>
                  <a:lnTo>
                    <a:pt x="3499104" y="877824"/>
                  </a:lnTo>
                  <a:lnTo>
                    <a:pt x="3523488" y="940615"/>
                  </a:lnTo>
                  <a:lnTo>
                    <a:pt x="12192" y="940354"/>
                  </a:lnTo>
                  <a:lnTo>
                    <a:pt x="0" y="585216"/>
                  </a:lnTo>
                  <a:close/>
                </a:path>
              </a:pathLst>
            </a:custGeom>
            <a:gradFill>
              <a:gsLst>
                <a:gs pos="0">
                  <a:srgbClr val="DDFFF0"/>
                </a:gs>
                <a:gs pos="100000">
                  <a:srgbClr val="63F3A4"/>
                </a:gs>
              </a:gsLst>
              <a:lin ang="18900000" scaled="1"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B3B43E56-7F69-4F5F-82D8-691AA22D44FE}"/>
                </a:ext>
              </a:extLst>
            </p:cNvPr>
            <p:cNvSpPr/>
            <p:nvPr/>
          </p:nvSpPr>
          <p:spPr>
            <a:xfrm>
              <a:off x="4194791" y="5129336"/>
              <a:ext cx="3492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400" dirty="0"/>
                <a:t>ШАГ 1. «МЫ УЗНАЁМ»</a:t>
              </a: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97DF1628-634A-43F9-A47E-CCB70A6015B4}"/>
                </a:ext>
              </a:extLst>
            </p:cNvPr>
            <p:cNvSpPr/>
            <p:nvPr/>
          </p:nvSpPr>
          <p:spPr>
            <a:xfrm>
              <a:off x="4842791" y="4849590"/>
              <a:ext cx="2844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r>
                <a:rPr lang="ru-RU" sz="1400" dirty="0">
                  <a:sym typeface="Calibri"/>
                </a:rPr>
                <a:t>  ШАГ 2. «МЫ РАЗМЫШЛЯЕМ»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3F180BA5-A3EB-416B-9A6D-0E4A06D797A5}"/>
                </a:ext>
              </a:extLst>
            </p:cNvPr>
            <p:cNvSpPr/>
            <p:nvPr/>
          </p:nvSpPr>
          <p:spPr>
            <a:xfrm>
              <a:off x="5517209" y="4565717"/>
              <a:ext cx="2169582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>
                <a:lnSpc>
                  <a:spcPct val="90000"/>
                </a:lnSpc>
              </a:pPr>
              <a:r>
                <a:rPr lang="ru-RU" sz="1400" dirty="0">
                  <a:sym typeface="Calibri"/>
                </a:rPr>
                <a:t>ШАГ 3. «МЫ ДЕЙСТВУЕМ» </a:t>
              </a:r>
            </a:p>
          </p:txBody>
        </p:sp>
      </p:grp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57367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sp>
        <p:nvSpPr>
          <p:cNvPr id="8" name="Заголовок 5">
            <a:extLst>
              <a:ext uri="{FF2B5EF4-FFF2-40B4-BE49-F238E27FC236}">
                <a16:creationId xmlns:a16="http://schemas.microsoft.com/office/drawing/2014/main" id="{35047723-C030-414E-87F9-7927687DA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99" y="4276871"/>
            <a:ext cx="10181402" cy="795001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9" name="Рисунок 6">
            <a:extLst>
              <a:ext uri="{FF2B5EF4-FFF2-40B4-BE49-F238E27FC236}">
                <a16:creationId xmlns:a16="http://schemas.microsoft.com/office/drawing/2014/main" id="{CE7BF3DB-89D6-42D4-948F-08BA5EA4E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05299" y="922313"/>
            <a:ext cx="10181402" cy="3354558"/>
          </a:xfrm>
        </p:spPr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A0638F1B-F1E0-42CE-A926-686393B7C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5299" y="5071872"/>
            <a:ext cx="10181402" cy="999744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DAC4D29-D8C6-4F7E-A62F-AA69C7950E12}"/>
              </a:ext>
            </a:extLst>
          </p:cNvPr>
          <p:cNvSpPr/>
          <p:nvPr userDrawn="1"/>
        </p:nvSpPr>
        <p:spPr>
          <a:xfrm>
            <a:off x="3048000" y="3028891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02B80F7-76B5-4FA0-B781-4C35CD52F02A}"/>
              </a:ext>
            </a:extLst>
          </p:cNvPr>
          <p:cNvSpPr/>
          <p:nvPr userDrawn="1"/>
        </p:nvSpPr>
        <p:spPr>
          <a:xfrm>
            <a:off x="6725363" y="188391"/>
            <a:ext cx="457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проект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06997AA-2D22-4AD6-92AE-556F6B824431}"/>
              </a:ext>
            </a:extLst>
          </p:cNvPr>
          <p:cNvSpPr txBox="1">
            <a:spLocks/>
          </p:cNvSpPr>
          <p:nvPr userDrawn="1"/>
        </p:nvSpPr>
        <p:spPr>
          <a:xfrm>
            <a:off x="931638" y="6333457"/>
            <a:ext cx="10181402" cy="3118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i="1" dirty="0">
                <a:solidFill>
                  <a:schemeClr val="bg1">
                    <a:lumMod val="50000"/>
                  </a:schemeClr>
                </a:solidFill>
              </a:rPr>
              <a:t>Информация предоставлена Белорусским телеграфных агентством БЕЛТА (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</a:rPr>
              <a:t>www.belta.by</a:t>
            </a:r>
            <a:r>
              <a:rPr lang="ru-RU" sz="1400" i="1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  <p:pic>
        <p:nvPicPr>
          <p:cNvPr id="19" name="Рисунок 18" descr="Изображение выглядит как объект&#10;&#10;Описание создано автоматически">
            <a:extLst>
              <a:ext uri="{FF2B5EF4-FFF2-40B4-BE49-F238E27FC236}">
                <a16:creationId xmlns:a16="http://schemas.microsoft.com/office/drawing/2014/main" id="{19C3C20D-7544-4799-9342-E7A255548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5271" y="133632"/>
            <a:ext cx="791812" cy="89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50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90176" y="6520296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sp>
        <p:nvSpPr>
          <p:cNvPr id="8" name="Заголовок 5">
            <a:extLst>
              <a:ext uri="{FF2B5EF4-FFF2-40B4-BE49-F238E27FC236}">
                <a16:creationId xmlns:a16="http://schemas.microsoft.com/office/drawing/2014/main" id="{35047723-C030-414E-87F9-7927687DA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99" y="4276871"/>
            <a:ext cx="10181402" cy="795001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9" name="Рисунок 6">
            <a:extLst>
              <a:ext uri="{FF2B5EF4-FFF2-40B4-BE49-F238E27FC236}">
                <a16:creationId xmlns:a16="http://schemas.microsoft.com/office/drawing/2014/main" id="{CE7BF3DB-89D6-42D4-948F-08BA5EA4E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05299" y="922313"/>
            <a:ext cx="10181402" cy="3354558"/>
          </a:xfrm>
        </p:spPr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A0638F1B-F1E0-42CE-A926-686393B7C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5299" y="5071872"/>
            <a:ext cx="10181402" cy="999744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DAC4D29-D8C6-4F7E-A62F-AA69C7950E12}"/>
              </a:ext>
            </a:extLst>
          </p:cNvPr>
          <p:cNvSpPr/>
          <p:nvPr userDrawn="1"/>
        </p:nvSpPr>
        <p:spPr>
          <a:xfrm>
            <a:off x="3048000" y="3028891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02B80F7-76B5-4FA0-B781-4C35CD52F02A}"/>
              </a:ext>
            </a:extLst>
          </p:cNvPr>
          <p:cNvSpPr/>
          <p:nvPr userDrawn="1"/>
        </p:nvSpPr>
        <p:spPr>
          <a:xfrm>
            <a:off x="6725363" y="188391"/>
            <a:ext cx="457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проект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9" name="Рисунок 18" descr="Изображение выглядит как объект&#10;&#10;Описание создано автоматически">
            <a:extLst>
              <a:ext uri="{FF2B5EF4-FFF2-40B4-BE49-F238E27FC236}">
                <a16:creationId xmlns:a16="http://schemas.microsoft.com/office/drawing/2014/main" id="{19C3C20D-7544-4799-9342-E7A255548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5271" y="133632"/>
            <a:ext cx="791812" cy="89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331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DF0D46-03FB-40DE-9262-954572022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A9C33C8-EA0A-4C0F-A79D-091E9FF921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17D898-6351-409F-99D2-0E42B9690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2DFE41-A51D-4BB7-B281-CD9E262BE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6C2A6A-C8B6-4800-8000-B2A208D0B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5731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E0EB2AE-2EEA-4E02-B241-E88905DA6B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796CE4D-58BB-46AA-821D-EB24EE87AA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53E276-7AA4-4887-A5AF-B5B9B4A00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01CD4F-65EF-4EC3-842D-882CE1B4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E9E4F5-F40C-4647-BA33-6E0ED60D9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22263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F5CA8F-E289-447F-82FE-671821ED6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D0DF2D-62C9-4277-AC2F-DED10ADB2D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D75228-09B7-4FD0-B1D8-F363090C9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A2DA92-A504-4FEA-B07C-34893624E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6F0FA9-C6A0-45D5-821C-81B894FB7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63379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6B423-4918-417B-913F-88C70FDA6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206230-C331-4D82-81D4-FAD019CC73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906615-50B8-4DA3-AE0A-C0C3079A1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725EAF-B987-4940-9C8B-04A07862A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F1442F-B94A-471D-B387-0BF207CD7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39863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500D54-07F0-4C68-BFC8-CF856EADE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1760AF-7165-466E-931B-63286E5233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DA142AE-88EB-4199-9704-74B4041F7C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4F6BEB-9013-44F0-8A77-4293CEE6D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964689B-C38F-44E7-A176-9A8E849A7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6851F2-7506-484E-8A37-FA3F3DE58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59811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35D107-6492-49BC-B93E-DF7471344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EC13D6-0260-46C0-BDD3-FBA082102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6D720C-08BB-4794-882A-A680B489A9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910B746-D231-415C-A88B-A337813067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C3C7C03-BE96-4706-9EE2-5CA7A958DB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6A467F1-77EF-416D-932B-7A0B57E95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474A35B-8A85-4371-B83C-D4669982D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6ED622F-4A53-410B-9E91-4D6C00A99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6069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487A0D-541F-44CB-8CDB-EE6D3FBB5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C593C35-ECAA-437E-9DC4-76CA89C83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47332C6-8E79-4D4A-9BFF-77E95E69A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EAB0008-1D37-41F9-9DB3-9E2637ED7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15324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255487D-E4AD-404C-BC2E-00BAD54CF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7FEDFAD-7591-4066-9F72-8128902AA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E7CE97B-79B1-48E5-A359-DB7955FA8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4304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902376-3488-452E-9CE3-6E885A108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07AEB9-7AE0-41E7-9A03-5EB945056E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A4C6C2-DD05-447D-8493-FE12A77FD4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40E10D8-55D2-4167-9233-3E7D2E2D2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BB21939-2ACA-47BA-9FEB-0104455EA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9105F2-0D9D-4351-9E97-340C32AD1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27147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A91A64-10B8-4213-8047-2B52AE9C0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A1BFC4F-568D-499A-8E85-674AFEA909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76C2A26-D88C-4EA8-8187-59DB3225A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23A2D8-D0F5-4410-8A10-F2F495D27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91E348B-24C3-40EE-B460-2BD67BC1A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67727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8D1E64-47B9-49BC-B4A7-1E6209D60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30FD6A-FFAD-433C-B81E-42522D809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5CC359-AAF4-47CB-B2D1-B50CC5D6D7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6E64B2-9F54-4009-95AF-3103825049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D5FAD2-012F-4C6D-A9D4-8F7EB3638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03205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1" r:id="rId10"/>
    <p:sldLayoutId id="2147483662" r:id="rId11"/>
    <p:sldLayoutId id="2147483658" r:id="rId12"/>
    <p:sldLayoutId id="2147483659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6.wdp"/><Relationship Id="rId5" Type="http://schemas.openxmlformats.org/officeDocument/2006/relationships/image" Target="../media/image8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5"/>
          <p:cNvSpPr txBox="1">
            <a:spLocks noGrp="1"/>
          </p:cNvSpPr>
          <p:nvPr>
            <p:ph type="ctrTitle"/>
          </p:nvPr>
        </p:nvSpPr>
        <p:spPr>
          <a:xfrm>
            <a:off x="4184239" y="100632"/>
            <a:ext cx="7760971" cy="1793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1E4E79"/>
              </a:buClr>
              <a:buSzPts val="4000"/>
            </a:pPr>
            <a:r>
              <a:rPr lang="ru-RU" sz="48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ПРОЕКТ </a:t>
            </a:r>
            <a:br>
              <a:rPr lang="ru-RU" sz="48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sz="36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sz="36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sz="36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sz="3600" b="1" dirty="0">
                <a:solidFill>
                  <a:srgbClr val="009551"/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sz="4800" b="1" dirty="0">
              <a:solidFill>
                <a:srgbClr val="00955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25"/>
          <p:cNvSpPr txBox="1"/>
          <p:nvPr/>
        </p:nvSpPr>
        <p:spPr>
          <a:xfrm>
            <a:off x="0" y="6136798"/>
            <a:ext cx="12192000" cy="292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i="0" u="none" strike="noStrike" cap="none" dirty="0">
                <a:latin typeface="Calibri"/>
                <a:ea typeface="Calibri"/>
                <a:cs typeface="Calibri"/>
                <a:sym typeface="Calibri"/>
              </a:rPr>
              <a:t>Октябрь, 2020 г</a:t>
            </a:r>
            <a:r>
              <a:rPr lang="ru-RU" sz="2000" dirty="0">
                <a:latin typeface="Calibri"/>
                <a:ea typeface="Calibri"/>
                <a:cs typeface="Calibri"/>
                <a:sym typeface="Calibri"/>
              </a:rPr>
              <a:t>од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E8A43DB-0F94-4D29-9961-3C25039C203F}"/>
              </a:ext>
            </a:extLst>
          </p:cNvPr>
          <p:cNvSpPr/>
          <p:nvPr/>
        </p:nvSpPr>
        <p:spPr>
          <a:xfrm>
            <a:off x="4431386" y="2103309"/>
            <a:ext cx="7505267" cy="64451"/>
          </a:xfrm>
          <a:prstGeom prst="rect">
            <a:avLst/>
          </a:prstGeom>
          <a:gradFill flip="none" rotWithShape="1">
            <a:gsLst>
              <a:gs pos="0">
                <a:srgbClr val="FFCC00"/>
              </a:gs>
              <a:gs pos="60000">
                <a:srgbClr val="09763A"/>
              </a:gs>
              <a:gs pos="100000">
                <a:srgbClr val="D01A1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" name="Рисунок 2" descr="Изображение выглядит как рулетка, объект&#10;&#10;Описание создано автоматически">
            <a:extLst>
              <a:ext uri="{FF2B5EF4-FFF2-40B4-BE49-F238E27FC236}">
                <a16:creationId xmlns:a16="http://schemas.microsoft.com/office/drawing/2014/main" id="{F56D3285-C1C2-430D-A8C5-CAF03C68FB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96" y="1305957"/>
            <a:ext cx="3782558" cy="4246086"/>
          </a:xfrm>
          <a:prstGeom prst="rect">
            <a:avLst/>
          </a:prstGeom>
        </p:spPr>
      </p:pic>
      <p:sp>
        <p:nvSpPr>
          <p:cNvPr id="13" name="Google Shape;194;p25">
            <a:extLst>
              <a:ext uri="{FF2B5EF4-FFF2-40B4-BE49-F238E27FC236}">
                <a16:creationId xmlns:a16="http://schemas.microsoft.com/office/drawing/2014/main" id="{FB16588C-22D3-4019-97F0-0F3B867A94A1}"/>
              </a:ext>
            </a:extLst>
          </p:cNvPr>
          <p:cNvSpPr txBox="1">
            <a:spLocks/>
          </p:cNvSpPr>
          <p:nvPr/>
        </p:nvSpPr>
        <p:spPr>
          <a:xfrm>
            <a:off x="4431386" y="2898575"/>
            <a:ext cx="7539702" cy="265346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450215" algn="just">
              <a:spcBef>
                <a:spcPts val="300"/>
              </a:spcBef>
              <a:spcAft>
                <a:spcPts val="300"/>
              </a:spcAft>
            </a:pPr>
            <a:r>
              <a:rPr lang="ru-RU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«ООН – 75 лет: история деятельности, основные достижения и инициативы Республики Беларусь в составе ООН»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DC78F94-84D3-4F0D-97E6-029F82570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1</a:t>
            </a:fld>
            <a:endParaRPr lang="x-non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9">
            <a:extLst>
              <a:ext uri="{FF2B5EF4-FFF2-40B4-BE49-F238E27FC236}">
                <a16:creationId xmlns:a16="http://schemas.microsoft.com/office/drawing/2014/main" id="{A37CDEDA-33B1-419B-86FC-DF1897F65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604" y="1774566"/>
            <a:ext cx="6124575" cy="795001"/>
          </a:xfrm>
        </p:spPr>
        <p:txBody>
          <a:bodyPr>
            <a:noAutofit/>
          </a:bodyPr>
          <a:lstStyle/>
          <a:p>
            <a:pPr algn="just"/>
            <a:r>
              <a:rPr lang="ru-RU" sz="2200" b="1" dirty="0">
                <a:latin typeface="+mn-lt"/>
              </a:rPr>
              <a:t>Соблюдение законов государства </a:t>
            </a:r>
            <a:r>
              <a:rPr lang="ru-RU" sz="2200" dirty="0">
                <a:latin typeface="+mn-lt"/>
              </a:rPr>
              <a:t>— конституционная обязанность каждого, кто находится на территории Республики Беларусь. За их неисполнение наступает юридическая ответственность.</a:t>
            </a:r>
            <a:endParaRPr lang="x-none" sz="2200" dirty="0">
              <a:latin typeface="+mn-lt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2</a:t>
            </a:fld>
            <a:endParaRPr lang="x-none"/>
          </a:p>
        </p:txBody>
      </p:sp>
      <p:sp>
        <p:nvSpPr>
          <p:cNvPr id="7" name="Заголовок 9">
            <a:extLst>
              <a:ext uri="{FF2B5EF4-FFF2-40B4-BE49-F238E27FC236}">
                <a16:creationId xmlns:a16="http://schemas.microsoft.com/office/drawing/2014/main" id="{A37CDEDA-33B1-419B-86FC-DF1897F65587}"/>
              </a:ext>
            </a:extLst>
          </p:cNvPr>
          <p:cNvSpPr txBox="1">
            <a:spLocks/>
          </p:cNvSpPr>
          <p:nvPr/>
        </p:nvSpPr>
        <p:spPr>
          <a:xfrm>
            <a:off x="636150" y="791346"/>
            <a:ext cx="9154026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«Активный – значит ответственный»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1989D5E-EC6B-41DB-9486-AB57A2AB9673}"/>
              </a:ext>
            </a:extLst>
          </p:cNvPr>
          <p:cNvSpPr/>
          <p:nvPr/>
        </p:nvSpPr>
        <p:spPr>
          <a:xfrm>
            <a:off x="7017338" y="1774566"/>
            <a:ext cx="479464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000" dirty="0"/>
              <a:t>На несовершеннолетнего подростка также возлагается обязанность уважать права и законные интересы других граждан.</a:t>
            </a:r>
          </a:p>
          <a:p>
            <a:pPr algn="just">
              <a:spcAft>
                <a:spcPts val="1200"/>
              </a:spcAft>
            </a:pPr>
            <a:r>
              <a:rPr lang="ru-RU" sz="2000" dirty="0"/>
              <a:t>За права детей, их жизнь и поведение обязаны нести ответственность родители. </a:t>
            </a:r>
          </a:p>
          <a:p>
            <a:pPr algn="just">
              <a:spcAft>
                <a:spcPts val="1200"/>
              </a:spcAft>
            </a:pPr>
            <a:r>
              <a:rPr lang="ru-RU" sz="2000" dirty="0"/>
              <a:t>Чем старше становится ребенок, тем больше прав он приобретает. А также больше обязанностей и ответственности за их невыполнение.</a:t>
            </a:r>
          </a:p>
          <a:p>
            <a:pPr algn="just">
              <a:spcAft>
                <a:spcPts val="1200"/>
              </a:spcAft>
            </a:pPr>
            <a:r>
              <a:rPr lang="ru-RU" sz="2000" dirty="0"/>
              <a:t>Подросткам очень важно четко знать существующие пределы разрешенного и запрещенного.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50" y="2969285"/>
            <a:ext cx="6015485" cy="336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142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3</a:t>
            </a:fld>
            <a:endParaRPr lang="x-none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1989D5E-EC6B-41DB-9486-AB57A2AB9673}"/>
              </a:ext>
            </a:extLst>
          </p:cNvPr>
          <p:cNvSpPr/>
          <p:nvPr/>
        </p:nvSpPr>
        <p:spPr>
          <a:xfrm>
            <a:off x="442772" y="1402020"/>
            <a:ext cx="11306456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200" dirty="0"/>
              <a:t>К административной и уголовной ответственности могут быть привлечены лица, которые на момент совершения преступления достигли </a:t>
            </a:r>
            <a:r>
              <a:rPr lang="ru-RU" sz="2200" b="1" dirty="0"/>
              <a:t>16</a:t>
            </a:r>
            <a:r>
              <a:rPr lang="ru-RU" sz="2200" dirty="0"/>
              <a:t> </a:t>
            </a:r>
            <a:r>
              <a:rPr lang="ru-RU" sz="2200" b="1" dirty="0"/>
              <a:t>лет</a:t>
            </a:r>
            <a:r>
              <a:rPr lang="ru-RU" sz="2200" dirty="0"/>
              <a:t>. </a:t>
            </a:r>
          </a:p>
          <a:p>
            <a:pPr algn="just">
              <a:spcAft>
                <a:spcPts val="600"/>
              </a:spcAft>
            </a:pPr>
            <a:r>
              <a:rPr lang="ru-RU" sz="2200" dirty="0"/>
              <a:t>За ряд преступлений отвечают и </a:t>
            </a:r>
            <a:r>
              <a:rPr lang="ru-RU" sz="2200" b="1" dirty="0"/>
              <a:t>14-летние</a:t>
            </a:r>
            <a:r>
              <a:rPr lang="ru-RU" sz="2200" dirty="0"/>
              <a:t> подростки.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871143" y="2235120"/>
            <a:ext cx="34785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Статья 27 Уголовного кодекса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1989D5E-EC6B-41DB-9486-AB57A2AB9673}"/>
              </a:ext>
            </a:extLst>
          </p:cNvPr>
          <p:cNvSpPr/>
          <p:nvPr/>
        </p:nvSpPr>
        <p:spPr>
          <a:xfrm>
            <a:off x="6464373" y="2745988"/>
            <a:ext cx="5567131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000" dirty="0"/>
              <a:t>С 14 лет наступает </a:t>
            </a:r>
            <a:r>
              <a:rPr lang="ru-RU" sz="2000" b="1" dirty="0"/>
              <a:t>уголовная ответственность </a:t>
            </a:r>
            <a:r>
              <a:rPr lang="ru-RU" sz="2000" dirty="0"/>
              <a:t>за: 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убийство;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изнасилование;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причинение тяжкого телесного повреждения;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похищение человека;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захват заложников;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кражу;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грабеж;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разбой;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вымогательство;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хищение или незаконный оборот наркотиков.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31" y="2872597"/>
            <a:ext cx="5563569" cy="3101530"/>
          </a:xfrm>
          <a:prstGeom prst="rect">
            <a:avLst/>
          </a:prstGeom>
        </p:spPr>
      </p:pic>
      <p:sp>
        <p:nvSpPr>
          <p:cNvPr id="4" name="Заголовок 9">
            <a:extLst>
              <a:ext uri="{FF2B5EF4-FFF2-40B4-BE49-F238E27FC236}">
                <a16:creationId xmlns:a16="http://schemas.microsoft.com/office/drawing/2014/main" id="{5AB7280F-D37E-49B5-921A-07D3EE129109}"/>
              </a:ext>
            </a:extLst>
          </p:cNvPr>
          <p:cNvSpPr txBox="1">
            <a:spLocks/>
          </p:cNvSpPr>
          <p:nvPr/>
        </p:nvSpPr>
        <p:spPr>
          <a:xfrm>
            <a:off x="636150" y="791346"/>
            <a:ext cx="9154026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«Активный – значит ответственный»</a:t>
            </a:r>
          </a:p>
        </p:txBody>
      </p:sp>
    </p:spTree>
    <p:extLst>
      <p:ext uri="{BB962C8B-B14F-4D97-AF65-F5344CB8AC3E}">
        <p14:creationId xmlns:p14="http://schemas.microsoft.com/office/powerpoint/2010/main" val="1689595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4</a:t>
            </a:fld>
            <a:endParaRPr lang="x-none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1989D5E-EC6B-41DB-9486-AB57A2AB9673}"/>
              </a:ext>
            </a:extLst>
          </p:cNvPr>
          <p:cNvSpPr/>
          <p:nvPr/>
        </p:nvSpPr>
        <p:spPr>
          <a:xfrm>
            <a:off x="6096000" y="2292427"/>
            <a:ext cx="546233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000" b="1" dirty="0"/>
              <a:t>Административная ответственность </a:t>
            </a:r>
            <a:r>
              <a:rPr lang="ru-RU" sz="2000" dirty="0"/>
              <a:t>с 14 лет наступает за: 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мелкое хищение;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мелкое хулиганство;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жестокое обращение с животными;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разведение костров в запрещенных местах;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нарушение требований пожарной безопасности в лесах или на торфяниках;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нарушение правил пользования транспортными средствами;</a:t>
            </a:r>
          </a:p>
          <a:p>
            <a:pPr marL="342900" indent="-34290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повреждение историко-культурных ценностей.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74303" y="1483841"/>
            <a:ext cx="5195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Статья 4.3 Кодекса Республики Беларусь 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об административных правонарушениях</a:t>
            </a:r>
            <a:endParaRPr lang="en-US" sz="20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9"/>
          <a:stretch/>
        </p:blipFill>
        <p:spPr>
          <a:xfrm>
            <a:off x="633664" y="1671349"/>
            <a:ext cx="5191654" cy="3802352"/>
          </a:xfrm>
          <a:prstGeom prst="rect">
            <a:avLst/>
          </a:prstGeom>
        </p:spPr>
      </p:pic>
      <p:sp>
        <p:nvSpPr>
          <p:cNvPr id="4" name="Заголовок 9">
            <a:extLst>
              <a:ext uri="{FF2B5EF4-FFF2-40B4-BE49-F238E27FC236}">
                <a16:creationId xmlns:a16="http://schemas.microsoft.com/office/drawing/2014/main" id="{7F126C26-654C-4D73-AE5B-121C066FE3B0}"/>
              </a:ext>
            </a:extLst>
          </p:cNvPr>
          <p:cNvSpPr txBox="1">
            <a:spLocks/>
          </p:cNvSpPr>
          <p:nvPr/>
        </p:nvSpPr>
        <p:spPr>
          <a:xfrm>
            <a:off x="636150" y="791346"/>
            <a:ext cx="9154026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«Активный – значит ответственный»</a:t>
            </a:r>
          </a:p>
        </p:txBody>
      </p:sp>
    </p:spTree>
    <p:extLst>
      <p:ext uri="{BB962C8B-B14F-4D97-AF65-F5344CB8AC3E}">
        <p14:creationId xmlns:p14="http://schemas.microsoft.com/office/powerpoint/2010/main" val="3732298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РАЗРЕШЕНИЕ СЛУЖЕБНЫХ КОНФЛИКТОВ | Гомельский областной ЦГЭ и ОЗ">
            <a:extLst>
              <a:ext uri="{FF2B5EF4-FFF2-40B4-BE49-F238E27FC236}">
                <a16:creationId xmlns:a16="http://schemas.microsoft.com/office/drawing/2014/main" id="{67264252-A15E-48D3-B532-65028D773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646" y="916095"/>
            <a:ext cx="2328744" cy="13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5</a:t>
            </a:fld>
            <a:endParaRPr lang="x-none" dirty="0"/>
          </a:p>
        </p:txBody>
      </p:sp>
      <p:sp>
        <p:nvSpPr>
          <p:cNvPr id="7" name="Заголовок 9">
            <a:extLst>
              <a:ext uri="{FF2B5EF4-FFF2-40B4-BE49-F238E27FC236}">
                <a16:creationId xmlns:a16="http://schemas.microsoft.com/office/drawing/2014/main" id="{A37CDEDA-33B1-419B-86FC-DF1897F65587}"/>
              </a:ext>
            </a:extLst>
          </p:cNvPr>
          <p:cNvSpPr txBox="1">
            <a:spLocks/>
          </p:cNvSpPr>
          <p:nvPr/>
        </p:nvSpPr>
        <p:spPr>
          <a:xfrm>
            <a:off x="636150" y="791346"/>
            <a:ext cx="9154026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Учимся понимать друг друга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3664" y="1548078"/>
            <a:ext cx="72617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Технологии урегулирования конфликтов (медиация)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1989D5E-EC6B-41DB-9486-AB57A2AB9673}"/>
              </a:ext>
            </a:extLst>
          </p:cNvPr>
          <p:cNvSpPr/>
          <p:nvPr/>
        </p:nvSpPr>
        <p:spPr>
          <a:xfrm>
            <a:off x="6467569" y="2242677"/>
            <a:ext cx="5348036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/>
              <a:t>Цель школьной службы медиации</a:t>
            </a:r>
            <a:r>
              <a:rPr lang="ru-RU" sz="2000" dirty="0"/>
              <a:t>: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урегулирование школьных конфликтов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формирование навыков взаимопонимания и коммуникации в школе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распространение цивилизованных форм разрешения конфликтов среди учащихся, родителей и педагогов.</a:t>
            </a:r>
          </a:p>
          <a:p>
            <a:pPr>
              <a:spcAft>
                <a:spcPts val="600"/>
              </a:spcAft>
            </a:pPr>
            <a:endParaRPr lang="ru-RU" sz="2000" dirty="0"/>
          </a:p>
          <a:p>
            <a:pPr algn="just">
              <a:spcAft>
                <a:spcPts val="600"/>
              </a:spcAft>
            </a:pPr>
            <a:r>
              <a:rPr lang="ru-RU" sz="2000" dirty="0"/>
              <a:t>В состав школьной службы медиации входят </a:t>
            </a:r>
            <a:r>
              <a:rPr lang="ru-RU" sz="2000" b="1" dirty="0"/>
              <a:t>учащиеся-медиаторы</a:t>
            </a:r>
            <a:r>
              <a:rPr lang="ru-RU" sz="2000" dirty="0"/>
              <a:t> и </a:t>
            </a:r>
            <a:r>
              <a:rPr lang="ru-RU" sz="2000" b="1" dirty="0"/>
              <a:t>куратор</a:t>
            </a:r>
            <a:r>
              <a:rPr lang="ru-RU" sz="2000" dirty="0"/>
              <a:t>, прошедшие специальное обучение.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1989D5E-EC6B-41DB-9486-AB57A2AB9673}"/>
              </a:ext>
            </a:extLst>
          </p:cNvPr>
          <p:cNvSpPr/>
          <p:nvPr/>
        </p:nvSpPr>
        <p:spPr>
          <a:xfrm>
            <a:off x="633664" y="2147950"/>
            <a:ext cx="5462336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000" dirty="0"/>
              <a:t> </a:t>
            </a:r>
            <a:r>
              <a:rPr lang="ru-RU" sz="2000" b="1" dirty="0"/>
              <a:t>Медиация</a:t>
            </a:r>
            <a:r>
              <a:rPr lang="ru-RU" sz="2000" dirty="0"/>
              <a:t> (лат. </a:t>
            </a:r>
            <a:r>
              <a:rPr lang="en-US" sz="2000" i="1" dirty="0" err="1"/>
              <a:t>mediare</a:t>
            </a:r>
            <a:r>
              <a:rPr lang="en-US" sz="2000" i="1" dirty="0"/>
              <a:t> </a:t>
            </a:r>
            <a:r>
              <a:rPr lang="ru-RU" sz="2000" dirty="0"/>
              <a:t>‘посредничать’</a:t>
            </a:r>
            <a:r>
              <a:rPr lang="en-US" sz="2000" dirty="0"/>
              <a:t>)</a:t>
            </a:r>
            <a:r>
              <a:rPr lang="ru-RU" sz="2000" dirty="0"/>
              <a:t> — одна из самых популярных форм урегулирования споров с участием третьего независимого лица — </a:t>
            </a:r>
            <a:r>
              <a:rPr lang="ru-RU" sz="2000" b="1" dirty="0"/>
              <a:t>медиатора</a:t>
            </a:r>
            <a:r>
              <a:rPr lang="ru-RU" sz="2000" dirty="0"/>
              <a:t>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7AF4B57-99A7-4C58-A630-FFCE90DACA13}"/>
              </a:ext>
            </a:extLst>
          </p:cNvPr>
          <p:cNvSpPr/>
          <p:nvPr/>
        </p:nvSpPr>
        <p:spPr>
          <a:xfrm>
            <a:off x="633664" y="3742941"/>
            <a:ext cx="5462336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000" dirty="0"/>
              <a:t>В Республике Беларусь с 21 января 2014 г. вступил в силу </a:t>
            </a:r>
            <a:r>
              <a:rPr lang="ru-RU" sz="2000" b="1" dirty="0"/>
              <a:t>Закон Республики Беларусь </a:t>
            </a:r>
            <a:br>
              <a:rPr lang="ru-RU" sz="2000" b="1" dirty="0"/>
            </a:br>
            <a:r>
              <a:rPr lang="ru-RU" sz="2000" b="1" dirty="0"/>
              <a:t>«О медиации».</a:t>
            </a:r>
          </a:p>
          <a:p>
            <a:pPr algn="just">
              <a:spcAft>
                <a:spcPts val="600"/>
              </a:spcAft>
            </a:pPr>
            <a:r>
              <a:rPr lang="ru-RU" sz="2000" dirty="0"/>
              <a:t>Медиация может быть применена при разрешении конфликтов в различных сферах: </a:t>
            </a:r>
            <a:br>
              <a:rPr lang="ru-RU" sz="2000" dirty="0"/>
            </a:br>
            <a:r>
              <a:rPr lang="ru-RU" sz="2000" dirty="0"/>
              <a:t>в семье, в трудовых и гражданских отношениях, в сфере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2544294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6</a:t>
            </a:fld>
            <a:endParaRPr lang="x-none"/>
          </a:p>
        </p:txBody>
      </p:sp>
      <p:sp>
        <p:nvSpPr>
          <p:cNvPr id="11" name="TextBox 10"/>
          <p:cNvSpPr txBox="1"/>
          <p:nvPr/>
        </p:nvSpPr>
        <p:spPr>
          <a:xfrm>
            <a:off x="377604" y="1450538"/>
            <a:ext cx="7593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Принципы деятельности школьной службы медиации: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1989D5E-EC6B-41DB-9486-AB57A2AB9673}"/>
              </a:ext>
            </a:extLst>
          </p:cNvPr>
          <p:cNvSpPr/>
          <p:nvPr/>
        </p:nvSpPr>
        <p:spPr>
          <a:xfrm>
            <a:off x="6780773" y="4606389"/>
            <a:ext cx="49286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b="1" dirty="0"/>
              <a:t>Нейтральность и независимость медиаторов </a:t>
            </a:r>
            <a:r>
              <a:rPr lang="ru-RU" dirty="0"/>
              <a:t>(запрещается принимать сторону кого-либо из участников конфликта).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1989D5E-EC6B-41DB-9486-AB57A2AB9673}"/>
              </a:ext>
            </a:extLst>
          </p:cNvPr>
          <p:cNvSpPr/>
          <p:nvPr/>
        </p:nvSpPr>
        <p:spPr>
          <a:xfrm>
            <a:off x="377603" y="1965772"/>
            <a:ext cx="4878875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000" dirty="0"/>
              <a:t>Школьный медиатор в процессе разговора с обеими сторонами должен </a:t>
            </a:r>
            <a:r>
              <a:rPr lang="ru-RU" sz="2000" b="1" dirty="0"/>
              <a:t>выявить настоящие причины конфликта</a:t>
            </a:r>
            <a:r>
              <a:rPr lang="ru-RU" sz="2000" dirty="0"/>
              <a:t> и помочь выработать </a:t>
            </a:r>
            <a:r>
              <a:rPr lang="ru-RU" sz="2000" b="1" dirty="0"/>
              <a:t>совместное решение</a:t>
            </a:r>
            <a:r>
              <a:rPr lang="ru-RU" sz="2000" dirty="0"/>
              <a:t>. 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Медиатор подводит конфликтующие стороны к тому, чтобы они высказали свои эмоции и чувства.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Медиатор предлагает высказать каждому свое видение решения этого конфликта.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Затем из максимального количества вариантов примирения стороны выбирают те, которые для них наиболее приемлемы.</a:t>
            </a:r>
          </a:p>
        </p:txBody>
      </p:sp>
      <p:sp>
        <p:nvSpPr>
          <p:cNvPr id="3" name="Заголовок 9">
            <a:extLst>
              <a:ext uri="{FF2B5EF4-FFF2-40B4-BE49-F238E27FC236}">
                <a16:creationId xmlns:a16="http://schemas.microsoft.com/office/drawing/2014/main" id="{886D3FD8-0AED-49CA-AFAB-D2E13715C32D}"/>
              </a:ext>
            </a:extLst>
          </p:cNvPr>
          <p:cNvSpPr txBox="1">
            <a:spLocks/>
          </p:cNvSpPr>
          <p:nvPr/>
        </p:nvSpPr>
        <p:spPr>
          <a:xfrm>
            <a:off x="636150" y="791346"/>
            <a:ext cx="9154026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Учимся понимать друг друга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C662ED3-6560-4EEE-8CEF-7E8D6DAAB9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273"/>
          <a:stretch/>
        </p:blipFill>
        <p:spPr bwMode="auto">
          <a:xfrm>
            <a:off x="5611009" y="1884069"/>
            <a:ext cx="1324515" cy="1276043"/>
          </a:xfrm>
          <a:prstGeom prst="ellipse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BD212E72-2000-4382-8408-A67DEF6686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13" t="3612" r="8404" b="4405"/>
          <a:stretch/>
        </p:blipFill>
        <p:spPr bwMode="auto">
          <a:xfrm>
            <a:off x="10594050" y="3172203"/>
            <a:ext cx="1247273" cy="1276043"/>
          </a:xfrm>
          <a:prstGeom prst="ellipse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50B6F605-386D-4890-A6BF-E2951FCE72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97" r="7158"/>
          <a:stretch/>
        </p:blipFill>
        <p:spPr bwMode="auto">
          <a:xfrm>
            <a:off x="5569233" y="4542264"/>
            <a:ext cx="1211540" cy="1260000"/>
          </a:xfrm>
          <a:prstGeom prst="ellipse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B2AA1A6-A5B8-49B1-A46E-92C5D49EBE31}"/>
              </a:ext>
            </a:extLst>
          </p:cNvPr>
          <p:cNvSpPr txBox="1"/>
          <p:nvPr/>
        </p:nvSpPr>
        <p:spPr>
          <a:xfrm>
            <a:off x="6983564" y="2066698"/>
            <a:ext cx="483083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800" b="1" dirty="0"/>
              <a:t>Добровольность</a:t>
            </a:r>
            <a:r>
              <a:rPr lang="ru-RU" sz="1800" dirty="0"/>
              <a:t> участия спорящих (конфликтующих) сторон в процедуре урегулирования конфликта.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0C4BEF8-ED4D-4ADA-91C8-24AACEE23C98}"/>
              </a:ext>
            </a:extLst>
          </p:cNvPr>
          <p:cNvSpPr txBox="1"/>
          <p:nvPr/>
        </p:nvSpPr>
        <p:spPr>
          <a:xfrm>
            <a:off x="5705012" y="3306751"/>
            <a:ext cx="48308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800" b="1" dirty="0"/>
              <a:t>Конфиденциальность </a:t>
            </a:r>
            <a:r>
              <a:rPr lang="ru-RU" sz="1800" dirty="0"/>
              <a:t>(обязательство не разглашать сведения, полученные в ходе переговоров). </a:t>
            </a:r>
            <a:r>
              <a:rPr lang="ru-RU" sz="1800" i="1" dirty="0"/>
              <a:t>Исключение — информация о готовящемся преступлении.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98CAC68-7DC1-47D4-B874-09FD7A8F4E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57400" y="5337809"/>
            <a:ext cx="1265136" cy="1260000"/>
          </a:xfrm>
          <a:prstGeom prst="ellipse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FB6EBFB-4C91-4A96-B621-F7445F489FC7}"/>
              </a:ext>
            </a:extLst>
          </p:cNvPr>
          <p:cNvSpPr/>
          <p:nvPr/>
        </p:nvSpPr>
        <p:spPr>
          <a:xfrm>
            <a:off x="6866904" y="5743488"/>
            <a:ext cx="3552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b="1" dirty="0"/>
              <a:t>Добросовестность, равноправие и сотрудничество сторон</a:t>
            </a:r>
          </a:p>
        </p:txBody>
      </p:sp>
    </p:spTree>
    <p:extLst>
      <p:ext uri="{BB962C8B-B14F-4D97-AF65-F5344CB8AC3E}">
        <p14:creationId xmlns:p14="http://schemas.microsoft.com/office/powerpoint/2010/main" val="17456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7</a:t>
            </a:fld>
            <a:endParaRPr lang="x-none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1989D5E-EC6B-41DB-9486-AB57A2AB9673}"/>
              </a:ext>
            </a:extLst>
          </p:cNvPr>
          <p:cNvSpPr/>
          <p:nvPr/>
        </p:nvSpPr>
        <p:spPr>
          <a:xfrm>
            <a:off x="432950" y="2021788"/>
            <a:ext cx="8012550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научиться конструктивно общаться со сверстниками и взрослыми;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лучше понимать сверстников и взрослых;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научить убеждать других словами, а не силой;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стать участником интересной «взрослой» и общественно-полезной (волонтерской) деятельности;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научиться самоорганизации, ответственности и культуре общения;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научиться конструктивно выходить из конфликта, ссоры, обиды, чтобы конфликты не перерастали в правонарушения;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способствовать примирению участников конфликта (своих друзей, сверстников и даже представителей старшего поколения);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начать осваивать основы новой профессии медиатора, получать уникальные навыки и опыт миротворческой деятельности.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6150" y="1484997"/>
            <a:ext cx="8152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Служба медиации может помочь учащимся:</a:t>
            </a:r>
          </a:p>
        </p:txBody>
      </p:sp>
      <p:sp>
        <p:nvSpPr>
          <p:cNvPr id="3" name="Заголовок 9">
            <a:extLst>
              <a:ext uri="{FF2B5EF4-FFF2-40B4-BE49-F238E27FC236}">
                <a16:creationId xmlns:a16="http://schemas.microsoft.com/office/drawing/2014/main" id="{CDA789B9-8F40-4A9A-8B9E-B87D877BA943}"/>
              </a:ext>
            </a:extLst>
          </p:cNvPr>
          <p:cNvSpPr txBox="1">
            <a:spLocks/>
          </p:cNvSpPr>
          <p:nvPr/>
        </p:nvSpPr>
        <p:spPr>
          <a:xfrm>
            <a:off x="636150" y="791346"/>
            <a:ext cx="9154026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Учимся понимать друг друга</a:t>
            </a:r>
          </a:p>
        </p:txBody>
      </p:sp>
      <p:pic>
        <p:nvPicPr>
          <p:cNvPr id="2052" name="Picture 4" descr="Школьная медиация - Центр Медиация и право">
            <a:extLst>
              <a:ext uri="{FF2B5EF4-FFF2-40B4-BE49-F238E27FC236}">
                <a16:creationId xmlns:a16="http://schemas.microsoft.com/office/drawing/2014/main" id="{01607384-7703-4100-9E00-AA86A58538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1" r="15017" b="3561"/>
          <a:stretch/>
        </p:blipFill>
        <p:spPr bwMode="auto">
          <a:xfrm>
            <a:off x="8502686" y="1946662"/>
            <a:ext cx="3204040" cy="432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525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8</a:t>
            </a:fld>
            <a:endParaRPr lang="x-none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1989D5E-EC6B-41DB-9486-AB57A2AB9673}"/>
              </a:ext>
            </a:extLst>
          </p:cNvPr>
          <p:cNvSpPr/>
          <p:nvPr/>
        </p:nvSpPr>
        <p:spPr>
          <a:xfrm>
            <a:off x="636150" y="2250987"/>
            <a:ext cx="6539350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/>
              <a:t>Родители могут обратиться в службу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в случае конфликта со своими детьми, чтобы лучше понять их и уметь договориться с ними;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по поводу конфликта с учителем;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по поводу конфликтов с администрацией.</a:t>
            </a:r>
          </a:p>
          <a:p>
            <a:pPr algn="just">
              <a:spcAft>
                <a:spcPts val="600"/>
              </a:spcAft>
            </a:pPr>
            <a:endParaRPr lang="ru-RU" sz="2000" dirty="0"/>
          </a:p>
          <a:p>
            <a:pPr algn="just">
              <a:spcAft>
                <a:spcPts val="600"/>
              </a:spcAft>
            </a:pPr>
            <a:r>
              <a:rPr lang="ru-RU" sz="2000" dirty="0"/>
              <a:t>Родители могут освоить навыки восстановительного способа разрешения конфликтов и использовать их в соответствующих ситуациях.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370" y="1661452"/>
            <a:ext cx="8994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Служба медиации может помочь родителям</a:t>
            </a:r>
          </a:p>
        </p:txBody>
      </p:sp>
      <p:sp>
        <p:nvSpPr>
          <p:cNvPr id="3" name="Заголовок 9">
            <a:extLst>
              <a:ext uri="{FF2B5EF4-FFF2-40B4-BE49-F238E27FC236}">
                <a16:creationId xmlns:a16="http://schemas.microsoft.com/office/drawing/2014/main" id="{53CE2E83-50D2-43D4-BB3B-021F58B1D44A}"/>
              </a:ext>
            </a:extLst>
          </p:cNvPr>
          <p:cNvSpPr txBox="1">
            <a:spLocks/>
          </p:cNvSpPr>
          <p:nvPr/>
        </p:nvSpPr>
        <p:spPr>
          <a:xfrm>
            <a:off x="636150" y="791346"/>
            <a:ext cx="9154026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Учимся понимать друг друга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1C4927A-BFB5-45B4-B42A-9B4A95EA8A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37500" y="1892285"/>
            <a:ext cx="3200400" cy="4145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1802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3085</TotalTime>
  <Words>668</Words>
  <Application>Microsoft Office PowerPoint</Application>
  <PresentationFormat>Широкоэкранный</PresentationFormat>
  <Paragraphs>89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 Light</vt:lpstr>
      <vt:lpstr>Arial</vt:lpstr>
      <vt:lpstr>Calibri</vt:lpstr>
      <vt:lpstr>Times New Roman</vt:lpstr>
      <vt:lpstr>Тема Office</vt:lpstr>
      <vt:lpstr>ПРОЕКТ  «Школа Активного Гражданина»</vt:lpstr>
      <vt:lpstr>Соблюдение законов государства — конституционная обязанность каждого, кто находится на территории Республики Беларусь. За их неисполнение наступает юридическая ответственность.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Харевич</dc:creator>
  <cp:lastModifiedBy>User</cp:lastModifiedBy>
  <cp:revision>244</cp:revision>
  <cp:lastPrinted>2018-12-07T06:48:34Z</cp:lastPrinted>
  <dcterms:created xsi:type="dcterms:W3CDTF">2018-12-03T10:14:15Z</dcterms:created>
  <dcterms:modified xsi:type="dcterms:W3CDTF">2020-10-23T06:17:04Z</dcterms:modified>
</cp:coreProperties>
</file>