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7" r:id="rId11"/>
    <p:sldId id="271" r:id="rId12"/>
    <p:sldId id="274" r:id="rId13"/>
    <p:sldId id="268" r:id="rId14"/>
    <p:sldId id="269" r:id="rId15"/>
    <p:sldId id="270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15D7"/>
    <a:srgbClr val="CC0066"/>
    <a:srgbClr val="0099FF"/>
    <a:srgbClr val="FF9933"/>
    <a:srgbClr val="B58F57"/>
    <a:srgbClr val="C0A072"/>
    <a:srgbClr val="8567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4" autoAdjust="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1196752"/>
            <a:ext cx="8229600" cy="114300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de-DE" sz="32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Der moderne, multikulturelle Mensch muss fremde Sprachen besitzen, die Normen der Sprachen beachten, die Lexik nach ihrer Bedeutung </a:t>
            </a:r>
            <a:r>
              <a:rPr lang="de-DE" sz="3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anwenden</a:t>
            </a:r>
            <a:endParaRPr lang="ru-RU" sz="32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2428868"/>
            <a:ext cx="5267185" cy="394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525963"/>
          </a:xfrm>
        </p:spPr>
        <p:txBody>
          <a:bodyPr/>
          <a:lstStyle/>
          <a:p>
            <a:pPr algn="just">
              <a:buNone/>
            </a:pPr>
            <a:r>
              <a:rPr lang="de-DE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Internationalismen – das sind </a:t>
            </a:r>
            <a:r>
              <a:rPr lang="de-DE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</a:t>
            </a:r>
            <a:r>
              <a:rPr lang="de-DE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örter, die zuerst in einer </a:t>
            </a:r>
            <a:r>
              <a:rPr lang="de-DE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</a:t>
            </a:r>
            <a:r>
              <a:rPr lang="de-DE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prache entstanden sind und dann durch andere Sprachen der </a:t>
            </a:r>
            <a:r>
              <a:rPr lang="de-DE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</a:t>
            </a:r>
            <a:r>
              <a:rPr lang="de-DE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elt entlehnt wurden. Das </a:t>
            </a:r>
            <a:r>
              <a:rPr lang="de-DE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</a:t>
            </a:r>
            <a:r>
              <a:rPr lang="de-DE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ort ist international, wenn es selbst in 3 Sprachen der </a:t>
            </a:r>
            <a:r>
              <a:rPr lang="de-DE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</a:t>
            </a:r>
            <a:r>
              <a:rPr lang="de-DE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elt existiert.</a:t>
            </a:r>
            <a:endParaRPr lang="ru-RU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pPr algn="ctr"/>
            <a:r>
              <a:rPr lang="de-D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Was sind Internationalismen?</a:t>
            </a:r>
            <a:endParaRPr lang="ru-RU" dirty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525963"/>
          </a:xfrm>
        </p:spPr>
        <p:txBody>
          <a:bodyPr>
            <a:normAutofit/>
          </a:bodyPr>
          <a:lstStyle/>
          <a:p>
            <a:pPr marL="624078" indent="-514350">
              <a:buFont typeface="+mj-lt"/>
              <a:buAutoNum type="arabicPeriod"/>
            </a:pPr>
            <a:r>
              <a:rPr lang="de-DE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Barbarismen</a:t>
            </a:r>
          </a:p>
          <a:p>
            <a:pPr marL="624078" indent="-514350">
              <a:buFont typeface="+mj-lt"/>
              <a:buAutoNum type="arabicPeriod"/>
            </a:pPr>
            <a:r>
              <a:rPr lang="de-DE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Gallizismen</a:t>
            </a:r>
          </a:p>
          <a:p>
            <a:pPr marL="624078" indent="-514350">
              <a:buFont typeface="+mj-lt"/>
              <a:buAutoNum type="arabicPeriod"/>
            </a:pPr>
            <a:r>
              <a:rPr lang="de-DE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Exotismen</a:t>
            </a:r>
          </a:p>
          <a:p>
            <a:pPr marL="624078" indent="-514350">
              <a:buFont typeface="+mj-lt"/>
              <a:buAutoNum type="arabicPeriod"/>
            </a:pPr>
            <a:r>
              <a:rPr lang="de-DE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Kalken</a:t>
            </a: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Autofit/>
          </a:bodyPr>
          <a:lstStyle/>
          <a:p>
            <a:r>
              <a:rPr lang="de-DE" sz="4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Typen der </a:t>
            </a:r>
            <a:r>
              <a:rPr lang="de-DE" sz="42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I</a:t>
            </a:r>
            <a:r>
              <a:rPr lang="de-DE" sz="4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nternationalismen:</a:t>
            </a:r>
            <a:endParaRPr lang="ru-RU" sz="42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de-DE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 Typen:</a:t>
            </a:r>
          </a:p>
          <a:p>
            <a:pPr>
              <a:buFont typeface="Wingdings" pitchFamily="2" charset="2"/>
              <a:buChar char="Ø"/>
            </a:pPr>
            <a:r>
              <a:rPr lang="de-DE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typische Homonyme;</a:t>
            </a:r>
          </a:p>
          <a:p>
            <a:pPr>
              <a:buFont typeface="Wingdings" pitchFamily="2" charset="2"/>
              <a:buChar char="Ø"/>
            </a:pPr>
            <a:r>
              <a:rPr lang="de-DE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teilweise „falsche Freunde“;</a:t>
            </a:r>
          </a:p>
          <a:p>
            <a:pPr>
              <a:buFont typeface="Wingdings" pitchFamily="2" charset="2"/>
              <a:buChar char="Ø"/>
            </a:pPr>
            <a:r>
              <a:rPr lang="de-DE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Wörter mit der identischen Bedeutung, aber mit verschiedener stilistischen Färbung oder den Gebieten der Anwendung;</a:t>
            </a:r>
          </a:p>
          <a:p>
            <a:pPr>
              <a:buFont typeface="Wingdings" pitchFamily="2" charset="2"/>
              <a:buChar char="Ø"/>
            </a:pPr>
            <a:r>
              <a:rPr lang="de-DE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Titel der Maße, der Waage und anderer Größen der Messung.</a:t>
            </a:r>
            <a:endParaRPr lang="ru-RU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e-DE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„Falsche Freunde des </a:t>
            </a:r>
            <a:r>
              <a:rPr lang="de-DE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Ü</a:t>
            </a:r>
            <a:r>
              <a:rPr lang="de-DE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bersetzers“</a:t>
            </a:r>
            <a:endParaRPr lang="ru-RU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6682650"/>
              </p:ext>
            </p:extLst>
          </p:nvPr>
        </p:nvGraphicFramePr>
        <p:xfrm>
          <a:off x="251520" y="2060848"/>
          <a:ext cx="8786874" cy="334899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057400"/>
                <a:gridCol w="2057400"/>
                <a:gridCol w="2314620"/>
                <a:gridCol w="2357454"/>
              </a:tblGrid>
              <a:tr h="476253"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Text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Anzahl der Wörter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Anzahl der</a:t>
                      </a:r>
                      <a:r>
                        <a:rPr lang="de-DE" b="1" cap="none" spc="0" baseline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Internationalismen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%  der Internationalismen 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</a:tr>
              <a:tr h="476253"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politischer</a:t>
                      </a:r>
                      <a:r>
                        <a:rPr lang="de-DE" b="1" cap="none" spc="0" baseline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Artikel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baseline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378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49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14%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  <a:alpha val="20000"/>
                      </a:schemeClr>
                    </a:solidFill>
                  </a:tcPr>
                </a:tc>
              </a:tr>
              <a:tr h="476253"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publizistischer  Artikel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173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14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9%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</a:tr>
              <a:tr h="476253"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Roman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37910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1611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7%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</a:tr>
              <a:tr h="476253"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Erzählung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3253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31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1%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</a:tr>
              <a:tr h="476253"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=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41714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1705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4%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de-DE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Internationalismen in den Texten verschiedener Genres</a:t>
            </a:r>
            <a:endParaRPr lang="ru-RU" sz="40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0646564"/>
              </p:ext>
            </p:extLst>
          </p:nvPr>
        </p:nvGraphicFramePr>
        <p:xfrm>
          <a:off x="214282" y="1428736"/>
          <a:ext cx="8643966" cy="386811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81322"/>
                <a:gridCol w="2881322"/>
                <a:gridCol w="2881322"/>
              </a:tblGrid>
              <a:tr h="1643074">
                <a:tc>
                  <a:txBody>
                    <a:bodyPr/>
                    <a:lstStyle/>
                    <a:p>
                      <a:pPr algn="ctr"/>
                      <a:r>
                        <a:rPr lang="de-DE" sz="4000" cap="none" spc="0" dirty="0" smtClean="0">
                          <a:ln w="17780" cmpd="sng">
                            <a:solidFill>
                              <a:schemeClr val="accent1">
                                <a:tint val="3000"/>
                              </a:schemeClr>
                            </a:solidFill>
                            <a:prstDash val="solid"/>
                            <a:miter lim="800000"/>
                          </a:ln>
                          <a:effectLst>
                            <a:outerShdw blurRad="55000" dist="50800" dir="5400000" algn="tl">
                              <a:srgbClr val="000000">
                                <a:alpha val="33000"/>
                              </a:srgbClr>
                            </a:outerShdw>
                          </a:effectLst>
                        </a:rPr>
                        <a:t>Nomen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4000" cap="none" spc="0" dirty="0" smtClean="0">
                          <a:ln w="17780" cmpd="sng">
                            <a:solidFill>
                              <a:schemeClr val="accent1">
                                <a:tint val="3000"/>
                              </a:schemeClr>
                            </a:solidFill>
                            <a:prstDash val="solid"/>
                            <a:miter lim="800000"/>
                          </a:ln>
                          <a:effectLst>
                            <a:outerShdw blurRad="55000" dist="50800" dir="5400000" algn="tl">
                              <a:srgbClr val="000000">
                                <a:alpha val="33000"/>
                              </a:srgbClr>
                            </a:outerShdw>
                          </a:effectLst>
                        </a:rPr>
                        <a:t>Adjektive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4000" cap="none" spc="0" dirty="0" smtClean="0">
                          <a:ln w="17780" cmpd="sng">
                            <a:solidFill>
                              <a:schemeClr val="accent1">
                                <a:tint val="3000"/>
                              </a:schemeClr>
                            </a:solidFill>
                            <a:prstDash val="solid"/>
                            <a:miter lim="800000"/>
                          </a:ln>
                          <a:effectLst>
                            <a:outerShdw blurRad="55000" dist="50800" dir="5400000" algn="tl">
                              <a:srgbClr val="000000">
                                <a:alpha val="33000"/>
                              </a:srgbClr>
                            </a:outerShdw>
                          </a:effectLst>
                        </a:rPr>
                        <a:t>Verben</a:t>
                      </a:r>
                      <a:endParaRPr lang="ru-RU" sz="4000" dirty="0"/>
                    </a:p>
                  </a:txBody>
                  <a:tcPr anchor="ctr"/>
                </a:tc>
              </a:tr>
              <a:tr h="1643074">
                <a:tc>
                  <a:txBody>
                    <a:bodyPr/>
                    <a:lstStyle/>
                    <a:p>
                      <a:pPr algn="ctr"/>
                      <a:r>
                        <a:rPr lang="de-DE" sz="2800" b="1" cap="none" spc="0" dirty="0" smtClean="0">
                          <a:ln w="10541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Bar</a:t>
                      </a:r>
                    </a:p>
                    <a:p>
                      <a:pPr algn="ctr"/>
                      <a:r>
                        <a:rPr lang="de-DE" sz="2800" b="1" cap="none" spc="0" dirty="0" smtClean="0">
                          <a:ln w="10541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Kultur</a:t>
                      </a:r>
                    </a:p>
                    <a:p>
                      <a:pPr algn="ctr"/>
                      <a:r>
                        <a:rPr lang="de-DE" sz="2800" b="1" cap="none" spc="0" dirty="0" smtClean="0">
                          <a:ln w="10541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Radio</a:t>
                      </a:r>
                    </a:p>
                    <a:p>
                      <a:pPr algn="ctr"/>
                      <a:r>
                        <a:rPr lang="de-DE" sz="2800" b="1" cap="none" spc="0" dirty="0" smtClean="0">
                          <a:ln w="10541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Telefon</a:t>
                      </a:r>
                      <a:endParaRPr lang="ru-RU" sz="2800" b="1" cap="none" spc="0" dirty="0">
                        <a:ln w="10541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800" b="1" cap="none" spc="0" dirty="0" smtClean="0">
                          <a:ln w="10541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modern</a:t>
                      </a:r>
                    </a:p>
                    <a:p>
                      <a:pPr algn="ctr"/>
                      <a:r>
                        <a:rPr lang="de-DE" sz="2800" b="1" cap="none" spc="0" dirty="0" smtClean="0">
                          <a:ln w="10541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aktiv</a:t>
                      </a:r>
                    </a:p>
                    <a:p>
                      <a:pPr algn="ctr"/>
                      <a:r>
                        <a:rPr lang="de-DE" sz="2800" b="1" cap="none" spc="0" dirty="0" smtClean="0">
                          <a:ln w="10541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positiv</a:t>
                      </a:r>
                    </a:p>
                    <a:p>
                      <a:pPr algn="ctr"/>
                      <a:r>
                        <a:rPr lang="de-DE" sz="2800" b="1" cap="none" spc="0" dirty="0" smtClean="0">
                          <a:ln w="10541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negativ</a:t>
                      </a:r>
                    </a:p>
                    <a:p>
                      <a:pPr algn="ctr"/>
                      <a:endParaRPr lang="ru-RU" sz="2800" b="1" cap="none" spc="0" dirty="0">
                        <a:ln w="10541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800" b="1" cap="none" spc="0" dirty="0" smtClean="0">
                          <a:ln w="10541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tanzen</a:t>
                      </a:r>
                    </a:p>
                    <a:p>
                      <a:pPr algn="ctr"/>
                      <a:r>
                        <a:rPr lang="de-DE" sz="2800" b="1" cap="none" spc="0" dirty="0" smtClean="0">
                          <a:ln w="10541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marschieren</a:t>
                      </a:r>
                    </a:p>
                    <a:p>
                      <a:pPr algn="ctr"/>
                      <a:r>
                        <a:rPr lang="de-DE" sz="2800" b="1" cap="none" spc="0" dirty="0" smtClean="0">
                          <a:ln w="10541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malen</a:t>
                      </a:r>
                    </a:p>
                    <a:p>
                      <a:pPr algn="ctr"/>
                      <a:r>
                        <a:rPr lang="de-DE" sz="2800" b="1" cap="none" spc="0" dirty="0" smtClean="0">
                          <a:ln w="10541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adoptieren</a:t>
                      </a:r>
                      <a:endParaRPr lang="ru-RU" sz="2800" b="1" cap="none" spc="0" dirty="0">
                        <a:ln w="10541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rgbClr val="0070C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Redeteile</a:t>
            </a:r>
            <a:endParaRPr lang="ru-RU" dirty="0">
              <a:solidFill>
                <a:srgbClr val="0070C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e-DE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Nomen sind am häufigsten </a:t>
            </a:r>
            <a:r>
              <a:rPr lang="de-DE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I</a:t>
            </a:r>
            <a:r>
              <a:rPr lang="de-DE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nternationalismen</a:t>
            </a:r>
            <a:endParaRPr lang="ru-RU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710193"/>
              </p:ext>
            </p:extLst>
          </p:nvPr>
        </p:nvGraphicFramePr>
        <p:xfrm>
          <a:off x="428596" y="1643050"/>
          <a:ext cx="8429685" cy="412195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00264"/>
                <a:gridCol w="1857388"/>
                <a:gridCol w="1500198"/>
                <a:gridCol w="1571636"/>
                <a:gridCol w="1500199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Text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Nomen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Adjektive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Verben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Andere Redeteile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</a:tr>
              <a:tr h="668498"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politischer Artikel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38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5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-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-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</a:tr>
              <a:tr h="668498"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publizistischer Artikel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12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3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2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-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</a:tr>
              <a:tr h="668498"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Roman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1544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43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17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7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</a:tr>
              <a:tr h="668498"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Erzählung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32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-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</a:tr>
              <a:tr h="668498"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=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1626=95,4 %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52=3 %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20=1,2 %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0,4 %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Autofit/>
          </a:bodyPr>
          <a:lstStyle/>
          <a:p>
            <a:pPr marL="624078" indent="-514350">
              <a:buFont typeface="+mj-lt"/>
              <a:buAutoNum type="arabicPeriod"/>
            </a:pPr>
            <a:r>
              <a:rPr lang="de-DE" sz="2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Internationalismen sind kein Zufall, sondern eine Gesetzmäßigkeit. </a:t>
            </a:r>
          </a:p>
          <a:p>
            <a:pPr marL="624078" indent="-514350">
              <a:buFont typeface="+mj-lt"/>
              <a:buAutoNum type="arabicPeriod"/>
            </a:pPr>
            <a:r>
              <a:rPr lang="de-DE" sz="2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Internationalismen sind die grundlegenden Elemente der analytischen Wahrnehmung fremder Sprache.</a:t>
            </a:r>
          </a:p>
          <a:p>
            <a:pPr marL="624078" indent="-514350">
              <a:buFont typeface="+mj-lt"/>
              <a:buAutoNum type="arabicPeriod"/>
            </a:pPr>
            <a:r>
              <a:rPr lang="de-DE" sz="2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Die ähnlichen Elemente in zwei Sprachen werden wesentlich schneller behalten.</a:t>
            </a:r>
          </a:p>
          <a:p>
            <a:pPr marL="624078" indent="-514350">
              <a:buFont typeface="+mj-lt"/>
              <a:buAutoNum type="arabicPeriod"/>
            </a:pPr>
            <a:r>
              <a:rPr lang="de-DE" sz="2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Internationalismen spielen eine positive Rolle bei der Entwicklung der Sprache, bei der gegenseitigen Beeinflussung der Kulturen und erweitern ihren Wortschatz.</a:t>
            </a:r>
          </a:p>
          <a:p>
            <a:pPr marL="624078" indent="-514350">
              <a:buFont typeface="+mj-lt"/>
              <a:buAutoNum type="arabicPeriod"/>
            </a:pPr>
            <a:r>
              <a:rPr lang="de-DE" sz="2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Da Internationalismen wegen der Ähnlichkeit ihrer Form und des Inhalts fähig sind die falschen Assoziationen herbeizurufen, ist es wichtig, sich den Unterschied zu merken.</a:t>
            </a:r>
          </a:p>
          <a:p>
            <a:pPr marL="624078" indent="-514350">
              <a:buFont typeface="+mj-lt"/>
              <a:buAutoNum type="arabicPeriod"/>
            </a:pPr>
            <a:r>
              <a:rPr lang="de-DE" sz="2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Der moderne, multikulturelle Mensch muss fremde Sprachen besitzen, die Normen der Sprachen beachten, die Lexik nach ihrer Bedeutung anwenden.</a:t>
            </a:r>
          </a:p>
          <a:p>
            <a:pPr marL="624078" indent="-514350">
              <a:buFont typeface="+mj-lt"/>
              <a:buAutoNum type="arabicPeriod"/>
            </a:pPr>
            <a:endParaRPr lang="ru-RU" sz="20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de-D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r>
              <a:rPr lang="de-D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Zusammenfassung: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Юля\Картинки\фон\images (7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28678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643182"/>
            <a:ext cx="8229600" cy="1143000"/>
          </a:xfrm>
        </p:spPr>
        <p:txBody>
          <a:bodyPr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de-DE" sz="8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Schönen Dank!!!</a:t>
            </a:r>
            <a:endParaRPr lang="ru-RU" sz="8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Юля\Немецкий язык\Конференция\pia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19895"/>
            <a:ext cx="2857500" cy="2838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dmin\Мои документы\Юля\Немецкий язык\Конференция\saxof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1597" y="109141"/>
            <a:ext cx="250033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Admin\Мои документы\Юля\Немецкий язык\Конференция\1199733736_0lik.ru_12.jpg"/>
          <p:cNvPicPr>
            <a:picLocks noChangeAspect="1" noChangeArrowheads="1"/>
          </p:cNvPicPr>
          <p:nvPr/>
        </p:nvPicPr>
        <p:blipFill>
          <a:blip r:embed="rId4"/>
          <a:srcRect l="39449" t="33334" r="40367" b="33639"/>
          <a:stretch>
            <a:fillRect/>
          </a:stretch>
        </p:blipFill>
        <p:spPr bwMode="auto">
          <a:xfrm>
            <a:off x="2911414" y="-133245"/>
            <a:ext cx="1825622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Documents and Settings\Admin\Мои документы\Юля\Немецкий язык\Конференция\76202545_computer20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687" y="3018695"/>
            <a:ext cx="2894918" cy="2824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Documents and Settings\Admin\Мои документы\Юля\Немецкий язык\Конференция\radi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40726" y="3143248"/>
            <a:ext cx="2160544" cy="1771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C:\Documents and Settings\Admin\Мои документы\Юля\Немецкий язык\Конференция\telefon-ostavajtes-na-lini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72330" y="214290"/>
            <a:ext cx="180975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C:\Documents and Settings\Admin\Мои документы\Юля\Немецкий язык\Конференция\120213182735-120213182951-p-144-144-pirog-iz-revenja-s-koricej.jpg"/>
          <p:cNvPicPr>
            <a:picLocks noChangeAspect="1" noChangeArrowheads="1"/>
          </p:cNvPicPr>
          <p:nvPr/>
        </p:nvPicPr>
        <p:blipFill>
          <a:blip r:embed="rId8"/>
          <a:srcRect l="11696" t="17544" r="6432" b="12280"/>
          <a:stretch>
            <a:fillRect/>
          </a:stretch>
        </p:blipFill>
        <p:spPr bwMode="auto">
          <a:xfrm>
            <a:off x="7000892" y="2071678"/>
            <a:ext cx="2000264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7" name="Picture 13" descr="C:\Documents and Settings\Admin\Мои документы\Юля\Немецкий язык\Конференция\122779417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464916" y="3507575"/>
            <a:ext cx="2110979" cy="2814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" name="Picture 14" descr="C:\Documents and Settings\Admin\Мои документы\Юля\Немецкий язык\Конференция\1250608881_post-110357-123490444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65249" y="5190849"/>
            <a:ext cx="2133600" cy="111601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67625" y="2667324"/>
            <a:ext cx="135966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Klavier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9497" y="2705725"/>
            <a:ext cx="137730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Gitarre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61230" y="2651973"/>
            <a:ext cx="191110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Saxophon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54666" y="1548458"/>
            <a:ext cx="14927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</a:t>
            </a:r>
            <a:r>
              <a:rPr lang="de-DE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elefon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83111" y="3643314"/>
            <a:ext cx="10118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Keks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91762" y="6306862"/>
            <a:ext cx="164660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</a:t>
            </a:r>
            <a:r>
              <a:rPr lang="de-DE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kulptur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234" y="5581238"/>
            <a:ext cx="19207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Computer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34218" y="6292702"/>
            <a:ext cx="21675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Schokolade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07904" y="4797152"/>
            <a:ext cx="116249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Radio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939" y="1844824"/>
            <a:ext cx="8929718" cy="2428892"/>
          </a:xfrm>
        </p:spPr>
        <p:txBody>
          <a:bodyPr>
            <a:noAutofit/>
          </a:bodyPr>
          <a:lstStyle/>
          <a:p>
            <a:pPr algn="ctr"/>
            <a:r>
              <a:rPr lang="de-DE" sz="6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Internationalismen : Zufall oder Gesetzmäßigkeit?</a:t>
            </a:r>
            <a:endParaRPr lang="ru-RU" sz="6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3504" y="4000504"/>
            <a:ext cx="3543296" cy="2149663"/>
          </a:xfrm>
        </p:spPr>
        <p:txBody>
          <a:bodyPr/>
          <a:lstStyle/>
          <a:p>
            <a:pPr algn="r">
              <a:buNone/>
            </a:pPr>
            <a:r>
              <a:rPr lang="de-DE" dirty="0" smtClean="0"/>
              <a:t>Julija </a:t>
            </a:r>
            <a:r>
              <a:rPr lang="de-DE" dirty="0" err="1" smtClean="0"/>
              <a:t>Walodjka</a:t>
            </a:r>
            <a:endParaRPr lang="de-DE" dirty="0" smtClean="0"/>
          </a:p>
          <a:p>
            <a:pPr algn="r">
              <a:buNone/>
            </a:pPr>
            <a:r>
              <a:rPr lang="de-DE" dirty="0" smtClean="0"/>
              <a:t>Klasse 9 „A“</a:t>
            </a:r>
          </a:p>
          <a:p>
            <a:pPr algn="r">
              <a:buNone/>
            </a:pPr>
            <a:r>
              <a:rPr lang="de-DE" dirty="0" smtClean="0"/>
              <a:t>Gymnasium in </a:t>
            </a:r>
            <a:r>
              <a:rPr lang="de-DE" dirty="0" err="1" smtClean="0"/>
              <a:t>Knjasewa</a:t>
            </a:r>
            <a:endParaRPr lang="de-DE" dirty="0" smtClean="0"/>
          </a:p>
          <a:p>
            <a:pPr algn="r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73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de-DE" sz="5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Internationalismen </a:t>
            </a:r>
            <a:br>
              <a:rPr lang="de-DE" sz="5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de-DE" sz="5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  Deutsch und </a:t>
            </a:r>
            <a:br>
              <a:rPr lang="de-DE" sz="5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de-DE" sz="5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 Russisch </a:t>
            </a:r>
            <a:endParaRPr lang="ru-RU" sz="5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q"/>
            </a:pPr>
            <a:r>
              <a:rPr lang="de-DE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der Zustand der internationalen Lexik in   Deutsch und in Russisch erforschen;</a:t>
            </a:r>
          </a:p>
          <a:p>
            <a:pPr>
              <a:buFont typeface="Wingdings" pitchFamily="2" charset="2"/>
              <a:buChar char="q"/>
            </a:pPr>
            <a:r>
              <a:rPr lang="de-DE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die Rolle der Internationalismen im Erlernen der Fremdsprachen feststellen;</a:t>
            </a:r>
          </a:p>
          <a:p>
            <a:pPr>
              <a:buFont typeface="Wingdings" pitchFamily="2" charset="2"/>
              <a:buChar char="q"/>
            </a:pPr>
            <a:r>
              <a:rPr lang="de-DE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der Bestand der Internationalismen in den Texten verschiedener Genres feststellen;</a:t>
            </a:r>
          </a:p>
          <a:p>
            <a:pPr>
              <a:buFont typeface="Wingdings" pitchFamily="2" charset="2"/>
              <a:buChar char="q"/>
            </a:pPr>
            <a:r>
              <a:rPr lang="de-DE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meine Kenntnisse über die deutsche Sprache bereichern;</a:t>
            </a:r>
          </a:p>
          <a:p>
            <a:pPr>
              <a:buFont typeface="Wingdings" pitchFamily="2" charset="2"/>
              <a:buChar char="q"/>
            </a:pPr>
            <a:r>
              <a:rPr lang="de-DE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den Schülern der allgemeinbildenden Schulen beim Deutschlernen und bei der Vorbereitung für die ZT helfen.</a:t>
            </a:r>
          </a:p>
          <a:p>
            <a:pPr>
              <a:buNone/>
            </a:pPr>
            <a:r>
              <a:rPr lang="de-DE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  <a:endParaRPr lang="ru-RU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Ziele der Forschung :</a:t>
            </a:r>
            <a:endParaRPr lang="ru-RU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766" y="5237989"/>
            <a:ext cx="158417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525963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buFont typeface="Wingdings" pitchFamily="2" charset="2"/>
              <a:buChar char="Ø"/>
            </a:pPr>
            <a:r>
              <a:rPr lang="de-DE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die Wege der Erscheinung der Internationalismen in der deutschen Sprache erlernen;</a:t>
            </a:r>
          </a:p>
          <a:p>
            <a:pPr>
              <a:buFont typeface="Wingdings" pitchFamily="2" charset="2"/>
              <a:buChar char="Ø"/>
            </a:pPr>
            <a:r>
              <a:rPr lang="de-DE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die Texte verschiedener Gattungen: literarische, journalistische, wissenschaftliche und populäre aussuchen;</a:t>
            </a:r>
          </a:p>
          <a:p>
            <a:pPr>
              <a:buFont typeface="Wingdings" pitchFamily="2" charset="2"/>
              <a:buChar char="Ø"/>
            </a:pPr>
            <a:r>
              <a:rPr lang="de-DE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die Textmaterialien bearbeiten, um Internationalismen zu identifizieren;</a:t>
            </a:r>
          </a:p>
          <a:p>
            <a:pPr>
              <a:buFont typeface="Wingdings" pitchFamily="2" charset="2"/>
              <a:buChar char="Ø"/>
            </a:pPr>
            <a:r>
              <a:rPr lang="de-DE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die Häufigkeitstabelle der Internationalismen in verschiedenen Texten zusammenfassen;</a:t>
            </a:r>
          </a:p>
          <a:p>
            <a:pPr>
              <a:buFont typeface="Wingdings" pitchFamily="2" charset="2"/>
              <a:buChar char="Ø"/>
            </a:pPr>
            <a:r>
              <a:rPr lang="de-DE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erhaltene Ergebnisse analysieren;</a:t>
            </a:r>
          </a:p>
          <a:p>
            <a:pPr>
              <a:buFont typeface="Wingdings" pitchFamily="2" charset="2"/>
              <a:buChar char="Ø"/>
            </a:pPr>
            <a:r>
              <a:rPr lang="de-DE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praktische Fertigkeiten der Forschungstätigkeit erwerben;</a:t>
            </a:r>
          </a:p>
          <a:p>
            <a:pPr>
              <a:buFont typeface="Wingdings" pitchFamily="2" charset="2"/>
              <a:buChar char="Ø"/>
            </a:pPr>
            <a:r>
              <a:rPr lang="de-DE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die Fähigkeiten vor dem Publikum auftreten entwickeln.   </a:t>
            </a:r>
            <a:endParaRPr lang="ru-RU" sz="22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Aufgaben:</a:t>
            </a:r>
            <a:endParaRPr lang="ru-RU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5" y="3840227"/>
            <a:ext cx="1574169" cy="1778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de-DE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Die internationalen Wörter wegen der Ähnlichkeit ihrer orthographischen und phonetischen Form können beim Erlernen einer Fremdsprache sowohl helfen als auch die falschen Assoziationen herbeirufen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D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de-DE" sz="5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Hypothese</a:t>
            </a:r>
            <a:endParaRPr lang="ru-RU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086"/>
            <a:ext cx="1249363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4709667"/>
            <a:ext cx="2071702" cy="2148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 descr="Облака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-9525"/>
            <a:ext cx="9131300" cy="68675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de-DE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Suche der Literatur;</a:t>
            </a:r>
          </a:p>
          <a:p>
            <a:pPr>
              <a:buFont typeface="Wingdings" pitchFamily="2" charset="2"/>
              <a:buChar char="v"/>
            </a:pPr>
            <a:r>
              <a:rPr lang="de-DE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Synthese der Angaben;</a:t>
            </a:r>
          </a:p>
          <a:p>
            <a:pPr>
              <a:buFont typeface="Wingdings" pitchFamily="2" charset="2"/>
              <a:buChar char="v"/>
            </a:pPr>
            <a:r>
              <a:rPr lang="de-DE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Zusammenfassung der erhaltenen Information in den Tabellen;</a:t>
            </a:r>
          </a:p>
          <a:p>
            <a:pPr>
              <a:buFont typeface="Wingdings" pitchFamily="2" charset="2"/>
              <a:buChar char="v"/>
            </a:pPr>
            <a:r>
              <a:rPr lang="de-DE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Vorführung des Lehrstoffes.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de-DE" sz="4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Hauptmethoden:</a:t>
            </a:r>
            <a:endParaRPr lang="ru-RU" sz="48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718" y="4845754"/>
            <a:ext cx="1656184" cy="1612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6092" y="1052736"/>
            <a:ext cx="8229600" cy="4525963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624078" indent="-514350">
              <a:buAutoNum type="arabicPeriod"/>
            </a:pPr>
            <a:r>
              <a:rPr lang="de-DE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Einleitung</a:t>
            </a:r>
          </a:p>
          <a:p>
            <a:pPr marL="624078" indent="-514350">
              <a:buAutoNum type="arabicPeriod"/>
            </a:pPr>
            <a:r>
              <a:rPr lang="de-DE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Hauptteil</a:t>
            </a:r>
          </a:p>
          <a:p>
            <a:pPr marL="624078" indent="-514350">
              <a:buAutoNum type="arabicPeriod"/>
            </a:pPr>
            <a:r>
              <a:rPr lang="de-DE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Praktischer Teil</a:t>
            </a:r>
          </a:p>
          <a:p>
            <a:pPr marL="624078" indent="-514350">
              <a:buAutoNum type="arabicPeriod"/>
            </a:pPr>
            <a:r>
              <a:rPr lang="de-DE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</a:t>
            </a:r>
            <a:r>
              <a:rPr lang="de-DE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chluss</a:t>
            </a:r>
          </a:p>
          <a:p>
            <a:pPr marL="624078" indent="-514350">
              <a:buAutoNum type="arabicPeriod"/>
            </a:pPr>
            <a:r>
              <a:rPr lang="de-DE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Quellennachweis</a:t>
            </a:r>
          </a:p>
          <a:p>
            <a:pPr marL="109728" indent="0">
              <a:buNone/>
            </a:pPr>
            <a:endParaRPr lang="de-DE" sz="36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marL="624078" indent="-514350">
              <a:buAutoNum type="arabicPeriod"/>
            </a:pP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6092" y="320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de-DE" sz="4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Plan</a:t>
            </a:r>
            <a:endParaRPr lang="ru-RU" sz="48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736" y="3906019"/>
            <a:ext cx="4418264" cy="2951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562</TotalTime>
  <Words>561</Words>
  <Application>Microsoft Office PowerPoint</Application>
  <PresentationFormat>Экран (4:3)</PresentationFormat>
  <Paragraphs>136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Открытая</vt:lpstr>
      <vt:lpstr>Презентация PowerPoint</vt:lpstr>
      <vt:lpstr>Презентация PowerPoint</vt:lpstr>
      <vt:lpstr>Internationalismen : Zufall oder Gesetzmäßigkeit?</vt:lpstr>
      <vt:lpstr>Internationalismen  in  Deutsch und  in Russisch </vt:lpstr>
      <vt:lpstr> Ziele der Forschung :</vt:lpstr>
      <vt:lpstr> Aufgaben:</vt:lpstr>
      <vt:lpstr>  Hypothese</vt:lpstr>
      <vt:lpstr> Hauptmethoden:</vt:lpstr>
      <vt:lpstr>Plan</vt:lpstr>
      <vt:lpstr>Was sind Internationalismen?</vt:lpstr>
      <vt:lpstr>Typen der Internationalismen:</vt:lpstr>
      <vt:lpstr>„Falsche Freunde des Übersetzers“</vt:lpstr>
      <vt:lpstr>Internationalismen in den Texten verschiedener Genres</vt:lpstr>
      <vt:lpstr>Redeteile</vt:lpstr>
      <vt:lpstr>Nomen sind am häufigsten Internationalismen</vt:lpstr>
      <vt:lpstr>  Zusammenfassung:</vt:lpstr>
      <vt:lpstr>Schönen Dank!!!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Teacher</cp:lastModifiedBy>
  <cp:revision>53</cp:revision>
  <dcterms:modified xsi:type="dcterms:W3CDTF">2013-04-11T11:15:56Z</dcterms:modified>
</cp:coreProperties>
</file>