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72" r:id="rId8"/>
    <p:sldId id="258" r:id="rId9"/>
    <p:sldId id="265" r:id="rId10"/>
    <p:sldId id="264" r:id="rId11"/>
    <p:sldId id="266" r:id="rId12"/>
    <p:sldId id="267" r:id="rId13"/>
    <p:sldId id="268" r:id="rId14"/>
    <p:sldId id="274" r:id="rId15"/>
    <p:sldId id="273" r:id="rId16"/>
    <p:sldId id="269" r:id="rId17"/>
    <p:sldId id="270" r:id="rId18"/>
    <p:sldId id="271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15" autoAdjust="0"/>
  </p:normalViewPr>
  <p:slideViewPr>
    <p:cSldViewPr>
      <p:cViewPr varScale="1">
        <p:scale>
          <a:sx n="95" d="100"/>
          <a:sy n="95" d="100"/>
        </p:scale>
        <p:origin x="-10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2204864"/>
            <a:ext cx="5472280" cy="4248472"/>
          </a:xfrm>
        </p:spPr>
        <p:txBody>
          <a:bodyPr>
            <a:normAutofit/>
          </a:bodyPr>
          <a:lstStyle/>
          <a:p>
            <a:endParaRPr lang="ru-RU" sz="4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48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English Rose" pitchFamily="2" charset="0"/>
              </a:rPr>
              <a:t>Портфолио</a:t>
            </a:r>
            <a:r>
              <a:rPr lang="ru-RU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English Rose" pitchFamily="2" charset="0"/>
              </a:rPr>
              <a:t>учителя</a:t>
            </a:r>
            <a:br>
              <a:rPr lang="ru-RU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English Rose" pitchFamily="2" charset="0"/>
              </a:rPr>
            </a:br>
            <a:r>
              <a:rPr lang="ru-RU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English Rose" pitchFamily="2" charset="0"/>
              </a:rPr>
              <a:t>начальных классов</a:t>
            </a:r>
            <a:endParaRPr lang="ru-RU" sz="4800" dirty="0">
              <a:solidFill>
                <a:schemeClr val="accent6">
                  <a:lumMod val="60000"/>
                  <a:lumOff val="40000"/>
                </a:schemeClr>
              </a:solidFill>
              <a:latin typeface="English Rose" pitchFamily="2" charset="0"/>
            </a:endParaRPr>
          </a:p>
        </p:txBody>
      </p:sp>
      <p:pic>
        <p:nvPicPr>
          <p:cNvPr id="1026" name="Picture 2" descr="D:\USER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2507121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300" dirty="0" smtClean="0">
                <a:solidFill>
                  <a:schemeClr val="accent2">
                    <a:lumMod val="75000"/>
                  </a:schemeClr>
                </a:solidFill>
                <a:latin typeface="English Rose" pitchFamily="2" charset="0"/>
              </a:rPr>
              <a:t>Результаты педагогической деятельности:</a:t>
            </a:r>
            <a:endParaRPr lang="ru-RU" sz="4300" dirty="0">
              <a:solidFill>
                <a:schemeClr val="accent2">
                  <a:lumMod val="75000"/>
                </a:schemeClr>
              </a:solidFill>
              <a:latin typeface="English Ros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Большое внимание уделяю работе с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одаренными детьми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. Ученики моего класса участвуют в конкурсах, где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занимают призовые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места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.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Победители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гимназической олимпиады среди учащихся II-IV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классов 2019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/2020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учебного года: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По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математике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: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Шелег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К. - II место, Якименко К. - III место.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По русскому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языку: 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Димчак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. - I место, Тимошенко А. - II место.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По белорусскому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языку: 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Димчак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А. - I место,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Шелег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К. - III место.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3600" b="1" dirty="0">
              <a:solidFill>
                <a:schemeClr val="accent3">
                  <a:lumMod val="5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300" dirty="0" smtClean="0">
                <a:solidFill>
                  <a:schemeClr val="accent2">
                    <a:lumMod val="75000"/>
                  </a:schemeClr>
                </a:solidFill>
                <a:latin typeface="English Rose" pitchFamily="2" charset="0"/>
              </a:rPr>
              <a:t>Результаты педагогической деятельности:</a:t>
            </a:r>
            <a:endParaRPr lang="ru-RU" sz="4300" dirty="0">
              <a:solidFill>
                <a:schemeClr val="accent2">
                  <a:lumMod val="75000"/>
                </a:schemeClr>
              </a:solidFill>
              <a:latin typeface="English Ros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Победители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гимназической олимпиады среди учащихся II-IV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классов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2021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/202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2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учебного года: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По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математике: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Сайковский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Д.-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II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место, Лазарь К. – II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I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место.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По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русскому языку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: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Лазарь К. –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II место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.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Gabriola" pitchFamily="8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По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белорусскому языку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: Кривоносов Р.- I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I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место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3600" b="1" dirty="0">
              <a:solidFill>
                <a:schemeClr val="accent3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1026" name="Picture 2" descr="D:\USER\Desktop\a24255fb5773aa3e3a8e780a45322d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861048"/>
            <a:ext cx="1800200" cy="2400267"/>
          </a:xfrm>
          <a:prstGeom prst="rect">
            <a:avLst/>
          </a:prstGeom>
          <a:noFill/>
        </p:spPr>
      </p:pic>
      <p:pic>
        <p:nvPicPr>
          <p:cNvPr id="1027" name="Picture 3" descr="D:\USER\Desktop\a833082b7a679d2fafd3cca2209860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861047"/>
            <a:ext cx="1800200" cy="2400267"/>
          </a:xfrm>
          <a:prstGeom prst="rect">
            <a:avLst/>
          </a:prstGeom>
          <a:noFill/>
        </p:spPr>
      </p:pic>
      <p:pic>
        <p:nvPicPr>
          <p:cNvPr id="1028" name="Picture 4" descr="D:\USER\Desktop\f547c2ac0dbce0c23182d733ec5843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861048"/>
            <a:ext cx="1823169" cy="2430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300" dirty="0" smtClean="0">
                <a:solidFill>
                  <a:schemeClr val="accent2">
                    <a:lumMod val="75000"/>
                  </a:schemeClr>
                </a:solidFill>
                <a:latin typeface="English Rose" pitchFamily="2" charset="0"/>
              </a:rPr>
              <a:t>Воспитательная работа</a:t>
            </a:r>
            <a:endParaRPr lang="ru-RU" sz="4300" dirty="0">
              <a:solidFill>
                <a:schemeClr val="accent2">
                  <a:lumMod val="75000"/>
                </a:schemeClr>
              </a:solidFill>
              <a:latin typeface="English Ros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Я - классный руководитель. Целью моей воспитательной работы является создание условий для развития творческой личности. Для достижения поставленной цели провожу воспитательные мероприятия, которые расширяют кругозор учащихся, увеличивают познавательные возможности, развивают самостоятельность и активность. Это разнообразные утренники, конкурсы,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экскурсии, викторины, игры, беседы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2056" name="Picture 8" descr="D:\USER\Desktop\изображение_viber_2022-06-06_23-21-36-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861048"/>
            <a:ext cx="3528392" cy="2448272"/>
          </a:xfrm>
          <a:prstGeom prst="rect">
            <a:avLst/>
          </a:prstGeom>
          <a:noFill/>
        </p:spPr>
      </p:pic>
      <p:pic>
        <p:nvPicPr>
          <p:cNvPr id="2058" name="Picture 10" descr="D:\USER\Desktop\изображение_viber_2022-06-06_23-23-53-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345638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300" dirty="0" smtClean="0">
                <a:solidFill>
                  <a:schemeClr val="accent2">
                    <a:lumMod val="75000"/>
                  </a:schemeClr>
                </a:solidFill>
                <a:latin typeface="English Rose" pitchFamily="2" charset="0"/>
              </a:rPr>
              <a:t>Воспитательная работа</a:t>
            </a:r>
            <a:endParaRPr lang="ru-RU" sz="4300" dirty="0">
              <a:solidFill>
                <a:schemeClr val="accent2">
                  <a:lumMod val="75000"/>
                </a:schemeClr>
              </a:solidFill>
              <a:latin typeface="English Ros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51125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Дети моего класса активно участвуют во всех школьных мероприятиях. 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3074" name="Picture 2" descr="D:\USER\Desktop\пип 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93096"/>
            <a:ext cx="3024336" cy="2016224"/>
          </a:xfrm>
          <a:prstGeom prst="rect">
            <a:avLst/>
          </a:prstGeom>
          <a:noFill/>
        </p:spPr>
      </p:pic>
      <p:pic>
        <p:nvPicPr>
          <p:cNvPr id="10" name="Picture 3" descr="D:\USER\Desktop\29ae138c8bcb0bfca89f96ba8a160e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287" y="2060848"/>
            <a:ext cx="3051649" cy="2055830"/>
          </a:xfrm>
          <a:prstGeom prst="rect">
            <a:avLst/>
          </a:prstGeom>
          <a:noFill/>
        </p:spPr>
      </p:pic>
      <p:pic>
        <p:nvPicPr>
          <p:cNvPr id="11" name="Picture 4" descr="D:\USER\Desktop\23 февраля 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1996" y="4293096"/>
            <a:ext cx="3136348" cy="2016224"/>
          </a:xfrm>
          <a:prstGeom prst="rect">
            <a:avLst/>
          </a:prstGeom>
          <a:noFill/>
        </p:spPr>
      </p:pic>
      <p:pic>
        <p:nvPicPr>
          <p:cNvPr id="13" name="Picture 9" descr="D:\USER\Desktop\изображение_viber_2022-06-06_23-21-52-4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060848"/>
            <a:ext cx="3125994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300" dirty="0" smtClean="0">
                <a:solidFill>
                  <a:schemeClr val="accent2">
                    <a:lumMod val="75000"/>
                  </a:schemeClr>
                </a:solidFill>
                <a:latin typeface="English Rose" pitchFamily="2" charset="0"/>
              </a:rPr>
              <a:t>Воспитательная работа</a:t>
            </a:r>
            <a:endParaRPr lang="ru-RU" sz="4300" dirty="0">
              <a:solidFill>
                <a:schemeClr val="accent2">
                  <a:lumMod val="75000"/>
                </a:schemeClr>
              </a:solidFill>
              <a:latin typeface="English Ros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445624" cy="53285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Большое внимание уделяю патриотическому воспитанию.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Красота природы, богатое историческое прошлое и настоящее края, таланты народа, его уникальные умения в прикладном народном творчестве, настоящая кладовая познаний родного края.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12" name="Picture 7" descr="D:\USER\Desktop\изображение_viber_2022-06-06_23-23-04-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4032448" cy="2952328"/>
          </a:xfrm>
          <a:prstGeom prst="rect">
            <a:avLst/>
          </a:prstGeom>
          <a:noFill/>
        </p:spPr>
      </p:pic>
      <p:pic>
        <p:nvPicPr>
          <p:cNvPr id="9219" name="Picture 3" descr="D:\USER\Desktop\изображение_viber_2022-06-06_23-21-36-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068960"/>
            <a:ext cx="3839072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300" dirty="0" smtClean="0">
                <a:solidFill>
                  <a:schemeClr val="accent2">
                    <a:lumMod val="75000"/>
                  </a:schemeClr>
                </a:solidFill>
                <a:latin typeface="English Rose" pitchFamily="2" charset="0"/>
              </a:rPr>
              <a:t>Воспитательная работа</a:t>
            </a:r>
            <a:endParaRPr lang="ru-RU" sz="4300" dirty="0">
              <a:solidFill>
                <a:schemeClr val="accent2">
                  <a:lumMod val="75000"/>
                </a:schemeClr>
              </a:solidFill>
              <a:latin typeface="English Ros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В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своей работе всегда стараюсь правильно оценивать внутреннее состояние своего ученика, сочувствовать и сопереживать ему, быть во всем примером и образцом для детей. Пытаюсь вызвать у ребенка благородные чувства, желание и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стремление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становиться лучше,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творить добро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, добиваться высоких нравственных целей.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8" name="Picture 5" descr="D:\USER\Desktop\пип 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73016"/>
            <a:ext cx="2376264" cy="2771065"/>
          </a:xfrm>
          <a:prstGeom prst="rect">
            <a:avLst/>
          </a:prstGeom>
          <a:noFill/>
        </p:spPr>
      </p:pic>
      <p:pic>
        <p:nvPicPr>
          <p:cNvPr id="9" name="Picture 6" descr="D:\USER\Desktop\октябрьские 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2897263" cy="2736305"/>
          </a:xfrm>
          <a:prstGeom prst="rect">
            <a:avLst/>
          </a:prstGeom>
          <a:noFill/>
        </p:spPr>
      </p:pic>
      <p:pic>
        <p:nvPicPr>
          <p:cNvPr id="8194" name="Picture 2" descr="D:\USER\Desktop\изображение_viber_2022-06-06_23-20-59-2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573016"/>
            <a:ext cx="2304256" cy="2784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300" dirty="0" smtClean="0">
                <a:solidFill>
                  <a:schemeClr val="accent2">
                    <a:lumMod val="75000"/>
                  </a:schemeClr>
                </a:solidFill>
                <a:latin typeface="English Rose" pitchFamily="2" charset="0"/>
              </a:rPr>
              <a:t>Воспитательная работа</a:t>
            </a:r>
            <a:endParaRPr lang="ru-RU" sz="4300" dirty="0">
              <a:solidFill>
                <a:schemeClr val="accent2">
                  <a:lumMod val="75000"/>
                </a:schemeClr>
              </a:solidFill>
              <a:latin typeface="English Ros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Учитываю индивидуальные особенности каждого ученика, нахожу нужный стиль общения с каждым ребенком,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добиваюсь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его расположения и взаимопонимания.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4099" name="Picture 3" descr="D:\USER\Desktop\23 февраля 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365104"/>
            <a:ext cx="2520280" cy="1890210"/>
          </a:xfrm>
          <a:prstGeom prst="rect">
            <a:avLst/>
          </a:prstGeom>
          <a:noFill/>
        </p:spPr>
      </p:pic>
      <p:pic>
        <p:nvPicPr>
          <p:cNvPr id="4100" name="Picture 4" descr="D:\USER\Desktop\октябрьские 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365104"/>
            <a:ext cx="2496278" cy="1872208"/>
          </a:xfrm>
          <a:prstGeom prst="rect">
            <a:avLst/>
          </a:prstGeom>
          <a:noFill/>
        </p:spPr>
      </p:pic>
      <p:pic>
        <p:nvPicPr>
          <p:cNvPr id="4101" name="Picture 5" descr="D:\USER\Desktop\23 февраля 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365104"/>
            <a:ext cx="2448272" cy="1836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300" dirty="0" smtClean="0">
                <a:solidFill>
                  <a:schemeClr val="accent2">
                    <a:lumMod val="75000"/>
                  </a:schemeClr>
                </a:solidFill>
                <a:latin typeface="English Rose" pitchFamily="2" charset="0"/>
              </a:rPr>
              <a:t>Воспитательная работа</a:t>
            </a:r>
            <a:endParaRPr lang="ru-RU" sz="4300" dirty="0">
              <a:solidFill>
                <a:schemeClr val="accent2">
                  <a:lumMod val="75000"/>
                </a:schemeClr>
              </a:solidFill>
              <a:latin typeface="English Ros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1125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В работе с детьми регулярно применяю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здоровьесберегающие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технологии. Осуществляю меры по профилактике заболеваний, сохранению и укреплению здоровья, веду систематическую работу по формированию навыков здорового образа жизни.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8" name="Picture 3" descr="D:\USER\Desktop\23 февраля 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4010" y="3573016"/>
            <a:ext cx="3724414" cy="2736304"/>
          </a:xfrm>
          <a:prstGeom prst="rect">
            <a:avLst/>
          </a:prstGeom>
          <a:noFill/>
        </p:spPr>
      </p:pic>
      <p:pic>
        <p:nvPicPr>
          <p:cNvPr id="9" name="Picture 2" descr="D:\USER\Desktop\изображение_viber_2021-11-20_19-51-25-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73016"/>
            <a:ext cx="3672408" cy="2684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300" dirty="0" smtClean="0">
                <a:solidFill>
                  <a:schemeClr val="accent2">
                    <a:lumMod val="75000"/>
                  </a:schemeClr>
                </a:solidFill>
                <a:latin typeface="English Rose" pitchFamily="2" charset="0"/>
              </a:rPr>
              <a:t>Воспитательная работа</a:t>
            </a:r>
            <a:endParaRPr lang="ru-RU" sz="4300" dirty="0">
              <a:solidFill>
                <a:schemeClr val="accent2">
                  <a:lumMod val="75000"/>
                </a:schemeClr>
              </a:solidFill>
              <a:latin typeface="English Ros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1125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Стараюсь в своей работе научить детей быть любознательными</a:t>
            </a:r>
            <a:r>
              <a:rPr lang="ru-RU" sz="2800" b="1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, мыслящими,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не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бояться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ошибаться, уметь исправлять свои ошибки, самостоятельно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находить ответы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на вопросы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, быть ответственными за свои поступки.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5122" name="Picture 2" descr="D:\USER\Desktop\октябрьские 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56992"/>
            <a:ext cx="2016224" cy="2571583"/>
          </a:xfrm>
          <a:prstGeom prst="rect">
            <a:avLst/>
          </a:prstGeom>
          <a:noFill/>
        </p:spPr>
      </p:pic>
      <p:pic>
        <p:nvPicPr>
          <p:cNvPr id="5123" name="Picture 3" descr="D:\USER\Desktop\изображение_viber_2021-11-20_19-53-04-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356992"/>
            <a:ext cx="2032225" cy="2612862"/>
          </a:xfrm>
          <a:prstGeom prst="rect">
            <a:avLst/>
          </a:prstGeom>
          <a:noFill/>
        </p:spPr>
      </p:pic>
      <p:pic>
        <p:nvPicPr>
          <p:cNvPr id="10" name="Picture 2" descr="D:\USER\Desktop\изображение_viber_2022-06-06_23-22-51-8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356992"/>
            <a:ext cx="3335784" cy="2564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       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/>
            </a:r>
            <a:b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/>
            </a:r>
            <a:b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</a:br>
            <a:endParaRPr lang="ru-RU" sz="3600" b="1" dirty="0">
              <a:solidFill>
                <a:schemeClr val="accent3">
                  <a:lumMod val="50000"/>
                </a:schemeClr>
              </a:solidFill>
              <a:latin typeface="English Ros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2348880"/>
            <a:ext cx="5184576" cy="37444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Я иду на урок.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 мне кажется, точно не знаю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Что за день предстоит,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Где начало его, где итог.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Но за счастьем иду!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Это я уж давно понимаю.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Я иду на урок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Удивительный школьный урок…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D:\USER\Desktop\9df1f818561ec5351d53dde48f136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2813778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       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English Rose" pitchFamily="2" charset="0"/>
              </a:rPr>
              <a:t>Визитная карточка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English Ros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24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sz="39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Образование– высшее, 1985-1990 годы </a:t>
            </a:r>
            <a:r>
              <a:rPr lang="ru-RU" sz="3900" b="1" dirty="0" err="1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Мозырский</a:t>
            </a:r>
            <a:r>
              <a:rPr lang="ru-RU" sz="39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государственный педагогический институт имени Н.К.Крупской. Факультет - педагогика и</a:t>
            </a:r>
          </a:p>
          <a:p>
            <a:pPr indent="0">
              <a:buNone/>
            </a:pPr>
            <a:r>
              <a:rPr lang="ru-RU" sz="39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методика начального обучения.</a:t>
            </a:r>
          </a:p>
          <a:p>
            <a:pPr indent="0">
              <a:buNone/>
            </a:pPr>
            <a:r>
              <a:rPr lang="ru-RU" sz="39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Специальность– учитель начальных классов.</a:t>
            </a:r>
          </a:p>
          <a:p>
            <a:pPr indent="0">
              <a:buNone/>
            </a:pPr>
            <a:r>
              <a:rPr lang="ru-RU" sz="39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Педагогический стаж – более 30 лет.</a:t>
            </a:r>
          </a:p>
          <a:p>
            <a:pPr indent="0">
              <a:buNone/>
            </a:pPr>
            <a:r>
              <a:rPr lang="ru-RU" sz="39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Квалификационная категория– учитель</a:t>
            </a:r>
          </a:p>
          <a:p>
            <a:pPr indent="0">
              <a:buNone/>
            </a:pPr>
            <a:r>
              <a:rPr lang="ru-RU" sz="39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высшей категории.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52128"/>
          </a:xfrm>
        </p:spPr>
        <p:txBody>
          <a:bodyPr anchor="b">
            <a:noAutofit/>
          </a:bodyPr>
          <a:lstStyle/>
          <a:p>
            <a:pPr algn="ctr"/>
            <a:r>
              <a:rPr lang="ru-RU" dirty="0" smtClean="0"/>
              <a:t>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solidFill>
                <a:schemeClr val="accent2">
                  <a:lumMod val="75000"/>
                </a:schemeClr>
              </a:solidFill>
              <a:latin typeface="English Ros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«Школа-это часть моей жизни»</a:t>
            </a:r>
            <a:endParaRPr lang="ru-RU" sz="3600" dirty="0" smtClean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9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За годы работы в школе я выработала свое профессиональное кредо:</a:t>
            </a:r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9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Отдавать ученику не только определенную сумму знаний, но и частичку своей души.</a:t>
            </a:r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9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Стать для своих учеников таким же дорогим и родным человеком, как мама, то есть отдать им свое сердце.</a:t>
            </a:r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9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Обучать ребенка, воспитывая в нем личность.</a:t>
            </a:r>
          </a:p>
          <a:p>
            <a:pPr algn="ctr">
              <a:buNone/>
            </a:pPr>
            <a:endParaRPr lang="ru-RU" sz="4800" b="1" dirty="0">
              <a:solidFill>
                <a:schemeClr val="accent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20689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English Rose" pitchFamily="2" charset="0"/>
              </a:rPr>
              <a:t>Педагогическое кредо: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English Rose" pitchFamily="2" charset="0"/>
              </a:rPr>
              <a:t/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English Rose" pitchFamily="2" charset="0"/>
              </a:rPr>
            </a:br>
            <a:endParaRPr lang="ru-RU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mtClean="0"/>
              <a:t> </a:t>
            </a:r>
            <a:r>
              <a:rPr lang="ru-RU" sz="4300" smtClean="0">
                <a:solidFill>
                  <a:schemeClr val="accent2">
                    <a:lumMod val="75000"/>
                  </a:schemeClr>
                </a:solidFill>
                <a:latin typeface="English Rose" pitchFamily="2" charset="0"/>
              </a:rPr>
              <a:t>Цель </a:t>
            </a:r>
            <a:r>
              <a:rPr lang="ru-RU" sz="4300" dirty="0" smtClean="0">
                <a:solidFill>
                  <a:schemeClr val="accent2">
                    <a:lumMod val="75000"/>
                  </a:schemeClr>
                </a:solidFill>
                <a:latin typeface="English Rose" pitchFamily="2" charset="0"/>
              </a:rPr>
              <a:t>педагогической деятельности :</a:t>
            </a:r>
            <a:endParaRPr lang="ru-RU" sz="4300" dirty="0">
              <a:solidFill>
                <a:schemeClr val="accent2">
                  <a:lumMod val="75000"/>
                </a:schemeClr>
              </a:solidFill>
              <a:latin typeface="English Ros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3762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9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  создание необходимых условий для хорошего усвоения знаний , развития логического мышления, творческих способностей личности, развитие речи и памяти у учащихся.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D:\USER\Desktop\bb368c675f218ba6da3c8c0fd7a57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376264" cy="2146303"/>
          </a:xfrm>
          <a:prstGeom prst="rect">
            <a:avLst/>
          </a:prstGeom>
          <a:noFill/>
        </p:spPr>
      </p:pic>
      <p:pic>
        <p:nvPicPr>
          <p:cNvPr id="3075" name="Picture 3" descr="D:\USER\Desktop\5510ab847c9b199773dc7bfb7fce15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933056"/>
            <a:ext cx="2552284" cy="2088232"/>
          </a:xfrm>
          <a:prstGeom prst="rect">
            <a:avLst/>
          </a:prstGeom>
          <a:noFill/>
        </p:spPr>
      </p:pic>
      <p:pic>
        <p:nvPicPr>
          <p:cNvPr id="3076" name="Picture 4" descr="D:\USER\Desktop\c1add57288e6c298208b51ea3b3a70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1" y="3951056"/>
            <a:ext cx="2808313" cy="2106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     </a:t>
            </a:r>
            <a:r>
              <a:rPr lang="ru-RU" sz="5600" dirty="0" smtClean="0">
                <a:solidFill>
                  <a:schemeClr val="accent2">
                    <a:lumMod val="75000"/>
                  </a:schemeClr>
                </a:solidFill>
                <a:latin typeface="English Rose" pitchFamily="2" charset="0"/>
              </a:rPr>
              <a:t>Тема по самообразованию</a:t>
            </a:r>
            <a:endParaRPr lang="ru-RU" sz="5600" dirty="0">
              <a:solidFill>
                <a:schemeClr val="accent2">
                  <a:lumMod val="75000"/>
                </a:schemeClr>
              </a:solidFill>
              <a:latin typeface="English Ros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32" y="1700808"/>
            <a:ext cx="8389440" cy="1296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Активизация познавательной деятельности учащихся на уроках и во внеурочное время в начальной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школе.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7170" name="Picture 2" descr="D:\USER\Desktop\1645902092_9-kartinkin-net-p-uchitel-kartinki-dlya-prezentatsii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068960"/>
            <a:ext cx="4608512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7920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</a:t>
            </a:r>
            <a:r>
              <a:rPr lang="ru-RU" sz="4100" dirty="0" smtClean="0">
                <a:solidFill>
                  <a:schemeClr val="accent2">
                    <a:lumMod val="75000"/>
                  </a:schemeClr>
                </a:solidFill>
                <a:latin typeface="English Rose" pitchFamily="2" charset="0"/>
              </a:rPr>
              <a:t>Принцип методической системы:</a:t>
            </a:r>
            <a:endParaRPr lang="ru-RU" sz="4100" dirty="0">
              <a:solidFill>
                <a:schemeClr val="accent2">
                  <a:lumMod val="75000"/>
                </a:schemeClr>
              </a:solidFill>
              <a:latin typeface="English Ros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  <a:cs typeface="Gautami" pitchFamily="34" charset="0"/>
              </a:rPr>
              <a:t>1.  Принцип развивающего обучения.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  <a:cs typeface="Gautami" pitchFamily="34" charset="0"/>
              </a:rPr>
              <a:t>2.  Принцип воспитательного обучения.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  <a:cs typeface="Gautami" pitchFamily="34" charset="0"/>
              </a:rPr>
              <a:t>3.  Принцип систематичности и системности в обучении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  <a:cs typeface="Gautami" pitchFamily="34" charset="0"/>
              </a:rPr>
              <a:t>4.  Принцип научности в обучении.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  <a:cs typeface="Gautami" pitchFamily="34" charset="0"/>
              </a:rPr>
              <a:t>5.  Принцип доступности, который тесно связан с принципом научности.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  <a:cs typeface="Gautami" pitchFamily="34" charset="0"/>
              </a:rPr>
              <a:t>6.  </a:t>
            </a:r>
            <a:r>
              <a:rPr lang="ru-RU" sz="2800" b="1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  <a:cs typeface="Gautami" pitchFamily="34" charset="0"/>
              </a:rPr>
              <a:t>Принцип визуализации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  <a:cs typeface="Gautami" pitchFamily="34" charset="0"/>
              </a:rPr>
              <a:t>обучения.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  <a:cs typeface="Gautami" pitchFamily="34" charset="0"/>
              </a:rPr>
              <a:t>7.  Принцип активности и сознательности.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  <a:cs typeface="Gautami" pitchFamily="34" charset="0"/>
              </a:rPr>
              <a:t>8.  Принцип прочности усвоения.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  <a:cs typeface="Gautami" pitchFamily="34" charset="0"/>
              </a:rPr>
              <a:t>9.  Принцип индивидуализации обучения.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  <a:cs typeface="Gautami" pitchFamily="34" charset="0"/>
              </a:rPr>
              <a:t>10. Принцип дифференцированного подхода.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Gabriola" pitchFamily="82" charset="0"/>
              <a:cs typeface="Gautam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English Rose" pitchFamily="2" charset="0"/>
              </a:rPr>
              <a:t>Участие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English Rose" pitchFamily="2" charset="0"/>
              </a:rPr>
              <a:t>в конкурсах профессионального мастерства</a:t>
            </a:r>
            <a:endParaRPr lang="ru-RU" sz="5600" dirty="0">
              <a:solidFill>
                <a:schemeClr val="accent2">
                  <a:lumMod val="75000"/>
                </a:schemeClr>
              </a:solidFill>
              <a:latin typeface="English Ros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600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indent="0" algn="ctr"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«Учитель года – 2017»</a:t>
            </a:r>
          </a:p>
          <a:p>
            <a:pPr indent="0"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Мастер-класс </a:t>
            </a:r>
          </a:p>
          <a:p>
            <a:pPr indent="0"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Тема: Осознанное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чтение текста на уроках литературного чтения, как основа формирования читательской грамотности учащихся начальных классов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.</a:t>
            </a:r>
            <a:endParaRPr lang="ru-RU" sz="4400" b="1" dirty="0" smtClean="0">
              <a:solidFill>
                <a:schemeClr val="accent3">
                  <a:lumMod val="50000"/>
                </a:schemeClr>
              </a:solidFill>
              <a:latin typeface="Gabriola" pitchFamily="82" charset="0"/>
            </a:endParaRPr>
          </a:p>
          <a:p>
            <a:pPr indent="0">
              <a:buNone/>
            </a:pPr>
            <a:endParaRPr lang="ru-RU" sz="4400" b="1" dirty="0">
              <a:solidFill>
                <a:schemeClr val="accent3">
                  <a:lumMod val="5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48872" cy="18002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       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/>
            </a:r>
            <a:b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/>
            </a:r>
            <a:b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</a:b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Я – первый учитель, который входит в жизнь ребёнка и его семьи. Родители доверяют мне самое дорогое, что у них есть, - своих детей.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English Ros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2780928"/>
            <a:ext cx="4176464" cy="35436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D:\USER\Desktop\1e5647dae4ba231514f0bca6032cdf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648072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300" dirty="0" smtClean="0">
                <a:solidFill>
                  <a:schemeClr val="accent2">
                    <a:lumMod val="75000"/>
                  </a:schemeClr>
                </a:solidFill>
                <a:latin typeface="English Rose" pitchFamily="2" charset="0"/>
              </a:rPr>
              <a:t>Результаты педагогической деятельности:</a:t>
            </a:r>
            <a:endParaRPr lang="ru-RU" sz="4300" dirty="0">
              <a:solidFill>
                <a:schemeClr val="accent2">
                  <a:lumMod val="75000"/>
                </a:schemeClr>
              </a:solidFill>
              <a:latin typeface="English Ros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Основной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моей задачей является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работа по совершенствованию образовательного процесса, направленного на повышение качества обучения учащихся, получение ими высокого уровня знаний.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Gabriola" pitchFamily="82" charset="0"/>
            </a:endParaRPr>
          </a:p>
          <a:p>
            <a:pPr algn="ctr">
              <a:buNone/>
            </a:pP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Результаты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моей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работы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Качество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знаний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учащихся в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2019–2020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учебном году: по русскому языку –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68,8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%,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 белорусскому языку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– 5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6,7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%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по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математике –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76,4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%, по литературному чтению –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89,2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%.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Процент качества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обученности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учащихся по итогам 2019–2020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учебного года составляет 72,8%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 русскому языку –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62,6%,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 белорусскому языку –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51,9%,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 математике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–71,6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%, по литературному чтению – 77,6%.</a:t>
            </a:r>
          </a:p>
          <a:p>
            <a:pPr algn="ctr"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552</Words>
  <Application>Microsoft Office PowerPoint</Application>
  <PresentationFormat>Экран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                          </vt:lpstr>
      <vt:lpstr>       Визитная карточка</vt:lpstr>
      <vt:lpstr>                                                               </vt:lpstr>
      <vt:lpstr> Цель педагогической деятельности :</vt:lpstr>
      <vt:lpstr>     Тема по самообразованию</vt:lpstr>
      <vt:lpstr>   Принцип методической системы:</vt:lpstr>
      <vt:lpstr> Участие в конкурсах профессионального мастерства</vt:lpstr>
      <vt:lpstr>               Я – первый учитель, который входит в жизнь ребёнка и его семьи. Родители доверяют мне самое дорогое, что у них есть, - своих детей.</vt:lpstr>
      <vt:lpstr> Результаты педагогической деятельности:</vt:lpstr>
      <vt:lpstr> Результаты педагогической деятельности:</vt:lpstr>
      <vt:lpstr> Результаты педагогической деятельности:</vt:lpstr>
      <vt:lpstr> Воспитательная работа</vt:lpstr>
      <vt:lpstr> Воспитательная работа</vt:lpstr>
      <vt:lpstr> Воспитательная работа</vt:lpstr>
      <vt:lpstr> Воспитательная работа</vt:lpstr>
      <vt:lpstr> Воспитательная работа</vt:lpstr>
      <vt:lpstr> Воспитательная работа</vt:lpstr>
      <vt:lpstr> Воспитательная работа</vt:lpstr>
      <vt:lpstr>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67</cp:revision>
  <dcterms:created xsi:type="dcterms:W3CDTF">2022-06-05T22:37:47Z</dcterms:created>
  <dcterms:modified xsi:type="dcterms:W3CDTF">2022-06-06T21:13:07Z</dcterms:modified>
</cp:coreProperties>
</file>