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36"/>
  </p:notesMasterIdLst>
  <p:handoutMasterIdLst>
    <p:handoutMasterId r:id="rId37"/>
  </p:handoutMasterIdLst>
  <p:sldIdLst>
    <p:sldId id="350" r:id="rId2"/>
    <p:sldId id="439" r:id="rId3"/>
    <p:sldId id="438" r:id="rId4"/>
    <p:sldId id="444" r:id="rId5"/>
    <p:sldId id="445" r:id="rId6"/>
    <p:sldId id="449" r:id="rId7"/>
    <p:sldId id="450" r:id="rId8"/>
    <p:sldId id="447" r:id="rId9"/>
    <p:sldId id="451" r:id="rId10"/>
    <p:sldId id="312" r:id="rId11"/>
    <p:sldId id="313" r:id="rId12"/>
    <p:sldId id="314" r:id="rId13"/>
    <p:sldId id="348" r:id="rId14"/>
    <p:sldId id="440" r:id="rId15"/>
    <p:sldId id="442" r:id="rId16"/>
    <p:sldId id="429" r:id="rId17"/>
    <p:sldId id="341" r:id="rId18"/>
    <p:sldId id="339" r:id="rId19"/>
    <p:sldId id="414" r:id="rId20"/>
    <p:sldId id="415" r:id="rId21"/>
    <p:sldId id="416" r:id="rId22"/>
    <p:sldId id="420" r:id="rId23"/>
    <p:sldId id="417" r:id="rId24"/>
    <p:sldId id="421" r:id="rId25"/>
    <p:sldId id="422" r:id="rId26"/>
    <p:sldId id="433" r:id="rId27"/>
    <p:sldId id="418" r:id="rId28"/>
    <p:sldId id="434" r:id="rId29"/>
    <p:sldId id="369" r:id="rId30"/>
    <p:sldId id="382" r:id="rId31"/>
    <p:sldId id="388" r:id="rId32"/>
    <p:sldId id="406" r:id="rId33"/>
    <p:sldId id="408" r:id="rId34"/>
    <p:sldId id="437" r:id="rId35"/>
  </p:sldIdLst>
  <p:sldSz cx="9144000" cy="6858000" type="screen4x3"/>
  <p:notesSz cx="6810375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B3C886AA-0C0B-48E7-820C-941676CAEF8A}">
          <p14:sldIdLst>
            <p14:sldId id="350"/>
            <p14:sldId id="439"/>
            <p14:sldId id="438"/>
            <p14:sldId id="444"/>
            <p14:sldId id="445"/>
            <p14:sldId id="449"/>
            <p14:sldId id="450"/>
            <p14:sldId id="447"/>
            <p14:sldId id="451"/>
            <p14:sldId id="312"/>
            <p14:sldId id="313"/>
            <p14:sldId id="314"/>
            <p14:sldId id="348"/>
            <p14:sldId id="440"/>
            <p14:sldId id="442"/>
            <p14:sldId id="429"/>
            <p14:sldId id="341"/>
            <p14:sldId id="339"/>
            <p14:sldId id="414"/>
            <p14:sldId id="415"/>
            <p14:sldId id="416"/>
            <p14:sldId id="420"/>
            <p14:sldId id="417"/>
            <p14:sldId id="421"/>
            <p14:sldId id="422"/>
            <p14:sldId id="433"/>
            <p14:sldId id="418"/>
            <p14:sldId id="434"/>
            <p14:sldId id="369"/>
            <p14:sldId id="382"/>
            <p14:sldId id="388"/>
            <p14:sldId id="406"/>
            <p14:sldId id="408"/>
            <p14:sldId id="43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5204"/>
    <a:srgbClr val="FB5F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585" autoAdjust="0"/>
    <p:restoredTop sz="94634" autoAdjust="0"/>
  </p:normalViewPr>
  <p:slideViewPr>
    <p:cSldViewPr>
      <p:cViewPr varScale="1">
        <p:scale>
          <a:sx n="109" d="100"/>
          <a:sy n="109" d="100"/>
        </p:scale>
        <p:origin x="1392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6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905" cy="497683"/>
          </a:xfrm>
          <a:prstGeom prst="rect">
            <a:avLst/>
          </a:prstGeom>
        </p:spPr>
        <p:txBody>
          <a:bodyPr vert="horz" lIns="91595" tIns="45798" rIns="91595" bIns="45798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6880" y="0"/>
            <a:ext cx="2951905" cy="497683"/>
          </a:xfrm>
          <a:prstGeom prst="rect">
            <a:avLst/>
          </a:prstGeom>
        </p:spPr>
        <p:txBody>
          <a:bodyPr vert="horz" lIns="91595" tIns="45798" rIns="91595" bIns="45798" rtlCol="0"/>
          <a:lstStyle>
            <a:lvl1pPr algn="r">
              <a:defRPr sz="1200"/>
            </a:lvl1pPr>
          </a:lstStyle>
          <a:p>
            <a:fld id="{ECD3D54E-C99D-46E7-9A2A-9F530C121DCC}" type="datetimeFigureOut">
              <a:rPr lang="ru-RU" smtClean="0"/>
              <a:t>28.12.2023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3241"/>
            <a:ext cx="2951905" cy="497682"/>
          </a:xfrm>
          <a:prstGeom prst="rect">
            <a:avLst/>
          </a:prstGeom>
        </p:spPr>
        <p:txBody>
          <a:bodyPr vert="horz" lIns="91595" tIns="45798" rIns="91595" bIns="45798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6880" y="9443241"/>
            <a:ext cx="2951905" cy="497682"/>
          </a:xfrm>
          <a:prstGeom prst="rect">
            <a:avLst/>
          </a:prstGeom>
        </p:spPr>
        <p:txBody>
          <a:bodyPr vert="horz" lIns="91595" tIns="45798" rIns="91595" bIns="45798" rtlCol="0" anchor="b"/>
          <a:lstStyle>
            <a:lvl1pPr algn="r">
              <a:defRPr sz="1200"/>
            </a:lvl1pPr>
          </a:lstStyle>
          <a:p>
            <a:fld id="{1F44FE9F-A2E1-4300-8DCE-0079E9A766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34885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1162" cy="497126"/>
          </a:xfrm>
          <a:prstGeom prst="rect">
            <a:avLst/>
          </a:prstGeom>
        </p:spPr>
        <p:txBody>
          <a:bodyPr vert="horz" lIns="91595" tIns="45798" rIns="91595" bIns="45798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7637" y="0"/>
            <a:ext cx="2951162" cy="497126"/>
          </a:xfrm>
          <a:prstGeom prst="rect">
            <a:avLst/>
          </a:prstGeom>
        </p:spPr>
        <p:txBody>
          <a:bodyPr vert="horz" lIns="91595" tIns="45798" rIns="91595" bIns="45798" rtlCol="0"/>
          <a:lstStyle>
            <a:lvl1pPr algn="r">
              <a:defRPr sz="1200"/>
            </a:lvl1pPr>
          </a:lstStyle>
          <a:p>
            <a:fld id="{323C31B7-179B-4007-9C58-E6C8098A58D0}" type="datetimeFigureOut">
              <a:rPr lang="ru-RU" smtClean="0"/>
              <a:t>28.12.2023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95" tIns="45798" rIns="91595" bIns="4579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038" y="4722694"/>
            <a:ext cx="5448300" cy="4474131"/>
          </a:xfrm>
          <a:prstGeom prst="rect">
            <a:avLst/>
          </a:prstGeom>
        </p:spPr>
        <p:txBody>
          <a:bodyPr vert="horz" lIns="91595" tIns="45798" rIns="91595" bIns="45798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43661"/>
            <a:ext cx="2951162" cy="497126"/>
          </a:xfrm>
          <a:prstGeom prst="rect">
            <a:avLst/>
          </a:prstGeom>
        </p:spPr>
        <p:txBody>
          <a:bodyPr vert="horz" lIns="91595" tIns="45798" rIns="91595" bIns="45798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7637" y="9443661"/>
            <a:ext cx="2951162" cy="497126"/>
          </a:xfrm>
          <a:prstGeom prst="rect">
            <a:avLst/>
          </a:prstGeom>
        </p:spPr>
        <p:txBody>
          <a:bodyPr vert="horz" lIns="91595" tIns="45798" rIns="91595" bIns="45798" rtlCol="0" anchor="b"/>
          <a:lstStyle>
            <a:lvl1pPr algn="r">
              <a:defRPr sz="1200"/>
            </a:lvl1pPr>
          </a:lstStyle>
          <a:p>
            <a:fld id="{3F19B8AF-DF62-40F6-AB95-30E85FC3EF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9078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be-BY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1274-A479-4027-99C6-C8DE0A569573}" type="datetime1">
              <a:rPr lang="ru-RU" smtClean="0"/>
              <a:t>28.12.2023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9018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5A7C6-8AFB-4459-844E-FD0735580471}" type="datetime1">
              <a:rPr lang="ru-RU" smtClean="0"/>
              <a:t>28.12.2023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6247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BCC26-93ED-4B5A-BACC-285882271FD6}" type="datetime1">
              <a:rPr lang="ru-RU" smtClean="0"/>
              <a:t>28.12.2023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440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7"/>
            <a:ext cx="9144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9144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5122334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9144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9144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591043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78C6F-641A-418F-9A32-357B6831C2E8}" type="datetime1">
              <a:rPr lang="ru-RU" smtClean="0"/>
              <a:t>28.12.2023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2620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2E135-1A30-46C9-8894-F7CDBFB2D069}" type="datetime1">
              <a:rPr lang="ru-RU" smtClean="0"/>
              <a:t>28.12.2023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5559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A8F85-C47F-4AEF-B58E-DEF1077C1F35}" type="datetime1">
              <a:rPr lang="ru-RU" smtClean="0"/>
              <a:t>28.12.2023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2633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5C2C0-54C1-4729-9653-5AFEF47C6600}" type="datetime1">
              <a:rPr lang="ru-RU" smtClean="0"/>
              <a:t>28.12.2023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890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627A9-5CBE-44AF-84F8-3640D370FC26}" type="datetime1">
              <a:rPr lang="ru-RU" smtClean="0"/>
              <a:t>28.12.2023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8639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3D8A4-A667-4414-90BE-7B3C3022D6F2}" type="datetime1">
              <a:rPr lang="ru-RU" smtClean="0"/>
              <a:t>28.12.2023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8697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C1BD3-F783-48BB-8059-82B28B5F7CC6}" type="datetime1">
              <a:rPr lang="ru-RU" smtClean="0"/>
              <a:t>28.12.2023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1628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e-BY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0D2FF-12D4-4CC6-944B-198BD41158B9}" type="datetime1">
              <a:rPr lang="ru-RU" smtClean="0"/>
              <a:t>28.12.2023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8762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6656B7-0DD7-4FDC-A36F-0072579A2640}" type="datetime1">
              <a:rPr lang="ru-RU" smtClean="0"/>
              <a:t>28.12.2023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8933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e-B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219" y="1916832"/>
            <a:ext cx="9217024" cy="1470025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НЕКОТОРЫЕ ВОПРОСЫ ПО ПРОВЕДЕНИЮ </a:t>
            </a:r>
            <a:r>
              <a:rPr lang="ru-RU" sz="3600" b="1" dirty="0"/>
              <a:t>р</a:t>
            </a:r>
            <a:r>
              <a:rPr lang="ru-RU" sz="3600" b="1" dirty="0" smtClean="0"/>
              <a:t>епетици</a:t>
            </a:r>
            <a:r>
              <a:rPr lang="ru-RU" sz="3600" b="1" dirty="0" smtClean="0"/>
              <a:t>и </a:t>
            </a:r>
            <a:r>
              <a:rPr lang="ru-RU" sz="3600" b="1" dirty="0" smtClean="0"/>
              <a:t>ЦЭ</a:t>
            </a:r>
            <a:r>
              <a:rPr lang="en-US" sz="3600" dirty="0" smtClean="0"/>
              <a:t> </a:t>
            </a:r>
            <a:r>
              <a:rPr lang="ru-RU" sz="3600" b="1" dirty="0" smtClean="0"/>
              <a:t>2024 ГОДА</a:t>
            </a:r>
            <a:endParaRPr lang="ru-RU" sz="3600" dirty="0"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67944" y="5877272"/>
            <a:ext cx="1112168" cy="288032"/>
          </a:xfrm>
        </p:spPr>
        <p:txBody>
          <a:bodyPr>
            <a:normAutofit fontScale="47500" lnSpcReduction="20000"/>
          </a:bodyPr>
          <a:lstStyle/>
          <a:p>
            <a:r>
              <a:rPr lang="ru-RU" dirty="0" smtClean="0"/>
              <a:t>РИКЗ, 2023</a:t>
            </a:r>
            <a:endParaRPr lang="be-BY" dirty="0"/>
          </a:p>
        </p:txBody>
      </p:sp>
      <p:pic>
        <p:nvPicPr>
          <p:cNvPr id="1026" name="Picture 2" descr="C:\Users\Iwan\Desktop\logo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797" y="337912"/>
            <a:ext cx="1185868" cy="78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5576" y="4221088"/>
            <a:ext cx="2736304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84168" y="4180092"/>
            <a:ext cx="2648924" cy="2648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7461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332656"/>
            <a:ext cx="9144000" cy="882099"/>
          </a:xfrm>
          <a:prstGeom prst="rect">
            <a:avLst/>
          </a:prstGeom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Iwan\Desktop\logo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466276"/>
            <a:ext cx="992405" cy="65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10</a:t>
            </a:fld>
            <a:endParaRPr lang="ru-RU"/>
          </a:p>
        </p:txBody>
      </p:sp>
      <p:sp>
        <p:nvSpPr>
          <p:cNvPr id="10" name="Подзаголовок 9"/>
          <p:cNvSpPr>
            <a:spLocks noGrp="1"/>
          </p:cNvSpPr>
          <p:nvPr>
            <p:ph type="subTitle" idx="1"/>
          </p:nvPr>
        </p:nvSpPr>
        <p:spPr>
          <a:xfrm>
            <a:off x="467544" y="2924944"/>
            <a:ext cx="8208912" cy="2376264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  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перечень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пунктов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проведения ЦЭ;</a:t>
            </a:r>
          </a:p>
          <a:p>
            <a:pPr marL="342900" indent="-342900" algn="just">
              <a:buFontTx/>
              <a:buChar char="-"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перечень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административных районов и учреждений образования, закрепленных за каждым из пунктов проведения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ЦЭ;  </a:t>
            </a:r>
          </a:p>
          <a:p>
            <a:pPr marL="342900" indent="-342900" algn="just">
              <a:buFontTx/>
              <a:buChar char="-"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количество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выпускников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2023/2024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учебного года, которые примут участие в ЦЭ в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году (по административным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районам, учреждениям образования); </a:t>
            </a:r>
          </a:p>
          <a:p>
            <a:pPr marL="342900" indent="-342900" algn="just">
              <a:buFontTx/>
              <a:buChar char="-"/>
            </a:pP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количество посадочных мест в пунктах проведения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ЦЭ.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Tx/>
              <a:buChar char="-"/>
            </a:pP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501233"/>
            <a:ext cx="82089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срок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1 декабря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Главные областные управления образования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предоставили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РИКЗ предложения по формированию перечня пунктов проведения ЦЭ и закрепленных за ними учреждений образования (школ).</a:t>
            </a:r>
            <a:endParaRPr lang="ru-RU" sz="20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9592" y="260648"/>
            <a:ext cx="69847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Основные этапы при 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подготовке к проведению РЦЭ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2796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Iwan\Desktop\logo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60648"/>
            <a:ext cx="992405" cy="65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11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-337985" y="260648"/>
            <a:ext cx="82089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Количество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посадочных мест в пунктах проведения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РЦЭ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814143" y="1412776"/>
            <a:ext cx="7056784" cy="2880320"/>
          </a:xfrm>
        </p:spPr>
        <p:txBody>
          <a:bodyPr>
            <a:normAutofit fontScale="25000" lnSpcReduction="20000"/>
          </a:bodyPr>
          <a:lstStyle/>
          <a:p>
            <a:pPr lvl="0" algn="just"/>
            <a:r>
              <a:rPr lang="ru-RU" sz="8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рассадка </a:t>
            </a:r>
            <a:r>
              <a:rPr lang="ru-RU" sz="8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аудиториях не более чем по 4 человека за столом (при наличии проходов с обеих сторон) либо по 2 человека за столом (при подходе с одной стороны</a:t>
            </a:r>
            <a:r>
              <a:rPr lang="ru-RU" sz="8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lvl="0" algn="just"/>
            <a:endParaRPr lang="ru-RU" sz="8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8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количество </a:t>
            </a:r>
            <a:r>
              <a:rPr lang="ru-RU" sz="8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экзаменуемых в аудитории кратно </a:t>
            </a:r>
            <a:r>
              <a:rPr lang="ru-RU" sz="8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8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80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только для РЦЭ</a:t>
            </a:r>
            <a:r>
              <a:rPr lang="ru-RU" sz="8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lvl="0" algn="just"/>
            <a:endParaRPr lang="ru-RU" sz="8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8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дистанция между посадочными местами экзаменуемых не менее 1 метра;</a:t>
            </a:r>
          </a:p>
          <a:p>
            <a:pPr lvl="0" algn="just"/>
            <a:r>
              <a:rPr lang="ru-RU" sz="8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максимальное количество экзаменуемых в аудитории не превышает </a:t>
            </a:r>
            <a:r>
              <a:rPr lang="ru-RU" sz="8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ru-RU" sz="8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человек</a:t>
            </a:r>
            <a:r>
              <a:rPr lang="ru-RU" sz="8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 algn="just"/>
            <a:endParaRPr lang="ru-RU" sz="8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8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 проведении ЦЭ в основной срок </a:t>
            </a:r>
            <a:r>
              <a:rPr lang="ru-RU" sz="8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количество экзаменуемых в аудитории кратно </a:t>
            </a:r>
            <a:r>
              <a:rPr lang="ru-RU" sz="8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5, правила </a:t>
            </a:r>
            <a:r>
              <a:rPr lang="ru-RU" sz="8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дистанцирования</a:t>
            </a:r>
            <a:r>
              <a:rPr lang="ru-RU" sz="8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и рассадки сохраняются.</a:t>
            </a:r>
            <a:endParaRPr lang="ru-RU" sz="8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1161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32656"/>
            <a:ext cx="9144000" cy="882099"/>
          </a:xfrm>
          <a:prstGeom prst="rect">
            <a:avLst/>
          </a:prstGeom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Iwan\Desktop\logo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444471"/>
            <a:ext cx="992405" cy="65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12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15034" y="2708920"/>
            <a:ext cx="820891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3)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срок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декабря 2023 г.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пункты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РЦЭ формируют составы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организационных комиссий для проведения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РЦЭ.</a:t>
            </a:r>
          </a:p>
          <a:p>
            <a:pPr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4) В срок до 12 декабря 2023 г. пункты проведения РЦЭ формируют комиссии по регистрации участников РЦЭ.</a:t>
            </a:r>
          </a:p>
          <a:p>
            <a:pPr algn="just"/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5) В срок </a:t>
            </a:r>
            <a:r>
              <a:rPr lang="ru-RU" sz="20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 12 декабря 2023 г. 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пункты проведения РЦЭ формируют и предоставляют в РИКЗ перечень корпусов и аудиторий для проведения РЦЭ по форме согласно Приложению 7 к Инструкции.</a:t>
            </a:r>
          </a:p>
          <a:p>
            <a:pPr algn="just"/>
            <a:endParaRPr lang="ru-RU" sz="20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9592" y="260648"/>
            <a:ext cx="69847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Основные этапы при 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подготовке к проведению РЦЭ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15034" y="1458641"/>
            <a:ext cx="80648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срок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декабря 2023 г.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учреждения общего среднего образования формируют комиссию по регистрации и обеспечению участия учащихся в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РЦЭ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состава педагогических работников учреждения образования.</a:t>
            </a:r>
            <a:endParaRPr lang="ru-RU" sz="20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4648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32656"/>
            <a:ext cx="9144000" cy="882099"/>
          </a:xfrm>
          <a:prstGeom prst="rect">
            <a:avLst/>
          </a:prstGeom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Iwan\Desktop\logo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444471"/>
            <a:ext cx="992405" cy="65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13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899592" y="260648"/>
            <a:ext cx="69847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Основные этапы при 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подготовке к проведению РЦЭ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12444" y="2924944"/>
            <a:ext cx="765995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7) В срок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 13 декабря 2023 г.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заполнение заявлений учащимися УОСО для участия в РЦЭ согласно Приложению 12 к Инструкции.</a:t>
            </a:r>
          </a:p>
          <a:p>
            <a:pPr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8)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срок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14 декабря 2023 г.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учреждения общего среднего образования утверждает список участников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РЦЭ и передает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этот список в районный отдел (управление) образования. Копию списка участников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РЦЭ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в закрепленный за учреждением образования пункт проведения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РЦЭ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12444" y="1338728"/>
            <a:ext cx="758794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В срок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15 декабря 2023 г.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пункты проведения РЦЭ предоставляют в РИКЗ схемы нумерации мест для участников РЦЭ в аудиториях пункта проведения по форме согласно Приложению 8  к Инструкции с указанием количества участников РЦЭ в каждой аудитории пункта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785674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32656"/>
            <a:ext cx="9144000" cy="882099"/>
          </a:xfrm>
          <a:prstGeom prst="rect">
            <a:avLst/>
          </a:prstGeom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Iwan\Desktop\logo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444471"/>
            <a:ext cx="992405" cy="65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14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899592" y="260648"/>
            <a:ext cx="69847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Основные этапы при 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подготовке к проведению РЦЭ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5577" y="1437524"/>
            <a:ext cx="8121196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) Районные отделы (управления) образования в срок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 декабря  2023 г.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представляют сведения о количестве участников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РЦЭ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которые должны принять участие в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РЦЭ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 каждому учебному предмету с учетом языка предоставления экзаменационной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работы.</a:t>
            </a:r>
          </a:p>
          <a:p>
            <a:pPr algn="just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Главные областные управления образования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 декабря 2023 г.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предоставляют в РИКЗ сведения о количестве участников ЦЭ по учебным предметам в разрезе пунктов проведения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ЦЭ по форме согласно Приложению 14 к Инструкции.</a:t>
            </a: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11) Регистрация участников РЦЭ в системе регистрации осуществляется с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 по 22 декабря 2023 г.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пунктом </a:t>
            </a:r>
            <a:r>
              <a:rPr lang="ru-RU" b="1" dirty="0">
                <a:latin typeface="Times New Roman" panose="02020603050405020304" pitchFamily="18" charset="0"/>
                <a:cs typeface="Times New Roman" pitchFamily="18" charset="0"/>
              </a:rPr>
              <a:t>проведения ЦЭ совместно с комиссиями учреждений общего среднего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образования.</a:t>
            </a:r>
          </a:p>
          <a:p>
            <a:pPr algn="just"/>
            <a:r>
              <a:rPr lang="ru-RU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Комиссия учреждения образования осуществляет контроль за полнотой, точностью и достоверностью данных, внесенных в систему регистрации участников ЦЭ.</a:t>
            </a: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12) Пункт проведения РЦЭ совместно с комиссиями УОСО организуют оформление и выдачу пропусков участникам РЦЭ.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415475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заявок на ЭМ в РИКЗ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Tx/>
              <a:buChar char="-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срок до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 декабря 2023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г. (согласно плану мероприятий) посредством СМДО;</a:t>
            </a:r>
          </a:p>
          <a:p>
            <a:pPr algn="just">
              <a:buFontTx/>
              <a:buChar char="-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аявки формируются только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системы;</a:t>
            </a:r>
          </a:p>
          <a:p>
            <a:pPr algn="just">
              <a:buFontTx/>
              <a:buChar char="-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 формировании заявки следует учитывать минимальное количество участников РЦЭ в аудитории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менее 3-х человек.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15</a:t>
            </a:fld>
            <a:endParaRPr lang="ru-RU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457200" y="1124744"/>
            <a:ext cx="8229600" cy="0"/>
          </a:xfrm>
          <a:prstGeom prst="line">
            <a:avLst/>
          </a:prstGeom>
          <a:ln w="28575">
            <a:solidFill>
              <a:srgbClr val="FB5F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475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376881"/>
            <a:ext cx="936104" cy="6052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70202" y="188640"/>
            <a:ext cx="663951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КОЛИЧЕСТВО </a:t>
            </a:r>
          </a:p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ВАРИАНТОВ ТЕСТОВ ПО УЧЕБНЫМ ПРЕДМЕТАМ</a:t>
            </a:r>
          </a:p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ДЛЯ ПРОВЕДЕНИЯ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РЦЭ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6971055"/>
              </p:ext>
            </p:extLst>
          </p:nvPr>
        </p:nvGraphicFramePr>
        <p:xfrm>
          <a:off x="1102261" y="1204303"/>
          <a:ext cx="6840759" cy="466078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8163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65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14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91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736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7360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32048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№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Учебный предмет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Код предмета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Время выполнения, мин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Количество вариантов /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язык представления теста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Русский язык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Белорусский язык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93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e-BY" sz="12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Русск</a:t>
                      </a:r>
                      <a:r>
                        <a:rPr lang="ru-RU" sz="1200" b="1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ий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язык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</a:rPr>
                        <a:t>01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</a:rPr>
                        <a:t>120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93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Белорусский язык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02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120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6169889"/>
                  </a:ext>
                </a:extLst>
              </a:tr>
              <a:tr h="3393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Физика 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03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210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9710635"/>
                  </a:ext>
                </a:extLst>
              </a:tr>
              <a:tr h="3393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4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Математика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</a:rPr>
                        <a:t>04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</a:rPr>
                        <a:t>210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93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5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Химия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</a:rPr>
                        <a:t>05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</a:rPr>
                        <a:t>150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93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6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Биология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</a:rPr>
                        <a:t>06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</a:rPr>
                        <a:t>120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93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7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Иностранные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языки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</a:rPr>
                        <a:t>07,08,09,10,15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120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93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8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История Беларуси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90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93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Обществоведение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90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93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География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90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9302536"/>
                  </a:ext>
                </a:extLst>
              </a:tr>
              <a:tr h="3393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Всемирная история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(новейшее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время)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90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841278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022313" y="5850344"/>
            <a:ext cx="73777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</a:t>
            </a:r>
            <a:r>
              <a:rPr lang="ru-RU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щаем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внимание, что на </a:t>
            </a:r>
            <a:r>
              <a:rPr lang="ru-RU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ЦЭ в основные сроки количество вариантов</a:t>
            </a:r>
          </a:p>
          <a:p>
            <a:r>
              <a:rPr lang="ru-RU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экзаменационных материалов будет кратно 5-и </a:t>
            </a:r>
            <a:endParaRPr lang="ru-RU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253548" y="6358175"/>
            <a:ext cx="3417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>
                <a:solidFill>
                  <a:schemeClr val="bg1">
                    <a:lumMod val="65000"/>
                  </a:schemeClr>
                </a:solidFill>
              </a:rPr>
              <a:t>16</a:t>
            </a:r>
            <a:endParaRPr lang="ru-RU" sz="1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781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9532" y="548680"/>
            <a:ext cx="85689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ko-K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Документы, удостоверяющие личность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59532" y="1772816"/>
            <a:ext cx="83529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ko-KR" sz="20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5932" y="1328568"/>
            <a:ext cx="799288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паспорт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гражданина Республики Беларусь;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вид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на жительство в Республике Беларусь;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удостоверение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беженца;</a:t>
            </a:r>
          </a:p>
          <a:p>
            <a:pPr algn="just"/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идентификационная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карта гражданина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РБ;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биометрический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вид на жительство в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РБ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иностранного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гражданина;</a:t>
            </a:r>
          </a:p>
          <a:p>
            <a:pPr algn="just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биометрический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вид на жительство в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РБ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лица без гражданства;</a:t>
            </a: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 справка, выдаваемая в случае утраты (хищения)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документа, удостоверяющего личность.</a:t>
            </a:r>
          </a:p>
          <a:p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01938" y="5661248"/>
            <a:ext cx="7056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Указ Президента Республики Беларусь от 03.06.2008 г.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№ 294  «О документировании населения Республики Беларусь»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253548" y="6358175"/>
            <a:ext cx="3417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>
                <a:solidFill>
                  <a:schemeClr val="bg1">
                    <a:lumMod val="65000"/>
                  </a:schemeClr>
                </a:solidFill>
              </a:rPr>
              <a:t>17</a:t>
            </a:r>
            <a:endParaRPr lang="ru-RU" sz="1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061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76556" y="332656"/>
            <a:ext cx="85689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Необходимо </a:t>
            </a:r>
            <a:r>
              <a:rPr lang="ru-RU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обеспечить наличие </a:t>
            </a:r>
            <a:r>
              <a:rPr lang="ru-RU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документов </a:t>
            </a:r>
            <a:r>
              <a:rPr lang="ru-RU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всех участников РЦЭ </a:t>
            </a:r>
            <a:r>
              <a:rPr lang="ru-RU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работников</a:t>
            </a:r>
          </a:p>
          <a:p>
            <a:pPr algn="ctr"/>
            <a:endParaRPr lang="ru-RU" altLang="ko-KR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108520" y="1503864"/>
            <a:ext cx="50045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" indent="0" algn="ctr">
              <a:buNone/>
            </a:pPr>
            <a:r>
              <a:rPr lang="en-US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ID-</a:t>
            </a:r>
            <a:r>
              <a:rPr lang="ru-RU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карта (пластиковая карта </a:t>
            </a:r>
          </a:p>
          <a:p>
            <a:pPr marL="68580" indent="0" algn="ctr">
              <a:buNone/>
            </a:pPr>
            <a:r>
              <a:rPr lang="ru-RU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подходит для проведения ЦЭ и ЦТ</a:t>
            </a:r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113" y="2211750"/>
            <a:ext cx="3646686" cy="3828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6534" y="2199136"/>
            <a:ext cx="3056028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368799" y="5980008"/>
            <a:ext cx="42718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Биометрический паспорт не для ЦЭ и ЦТ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253548" y="6358175"/>
            <a:ext cx="3417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>
                <a:solidFill>
                  <a:schemeClr val="bg1">
                    <a:lumMod val="65000"/>
                  </a:schemeClr>
                </a:solidFill>
              </a:rPr>
              <a:t>18</a:t>
            </a:r>
            <a:endParaRPr lang="ru-RU" sz="1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400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95536" y="295700"/>
            <a:ext cx="8532440" cy="768085"/>
          </a:xfrm>
        </p:spPr>
        <p:txBody>
          <a:bodyPr>
            <a:normAutofit/>
          </a:bodyPr>
          <a:lstStyle/>
          <a:p>
            <a:r>
              <a:rPr lang="ru-RU" altLang="ko-KR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ТРЕБОВАНИЯ К ОРГАНИЗАЦИИ </a:t>
            </a:r>
            <a:endParaRPr lang="ru-RU" altLang="ko-KR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ko-KR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ПУНКТА </a:t>
            </a:r>
            <a:r>
              <a:rPr lang="ru-RU" altLang="ko-KR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ПРОВЕДЕНИЯ </a:t>
            </a:r>
            <a:r>
              <a:rPr lang="ru-RU" altLang="ko-KR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ЦЭ</a:t>
            </a:r>
            <a:endParaRPr lang="ko-KR" alt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87624" y="1172749"/>
            <a:ext cx="6840760" cy="1440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696489" y="1985165"/>
            <a:ext cx="662473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altLang="ko-KR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безопасные условия пребывания участников </a:t>
            </a:r>
            <a:r>
              <a:rPr lang="ru-RU" altLang="ko-KR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ЦЭ в пункте </a:t>
            </a:r>
            <a:r>
              <a:rPr lang="be-BY" altLang="ko-KR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проведения </a:t>
            </a:r>
            <a:r>
              <a:rPr lang="ru-RU" altLang="ko-KR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ЦЭ; </a:t>
            </a:r>
          </a:p>
          <a:p>
            <a:pPr algn="just"/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Пункты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 ЦЭ организуют взаимодействие с территориальными управлениями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МЧС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усилению противопожарной безопасности в пунктах проведения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ЦЭ. </a:t>
            </a:r>
            <a:r>
              <a:rPr lang="be-BY" sz="1600" dirty="0">
                <a:solidFill>
                  <a:srgbClr val="FF0000"/>
                </a:solidFill>
              </a:rPr>
              <a:t>Пункты проведен</a:t>
            </a:r>
            <a:r>
              <a:rPr lang="ru-RU" sz="1600" dirty="0" err="1">
                <a:solidFill>
                  <a:srgbClr val="FF0000"/>
                </a:solidFill>
              </a:rPr>
              <a:t>ия</a:t>
            </a:r>
            <a:r>
              <a:rPr lang="ru-RU" sz="1600" dirty="0">
                <a:solidFill>
                  <a:srgbClr val="FF0000"/>
                </a:solidFill>
              </a:rPr>
              <a:t> ЦЭ организуют взаимодействие с территориальными органами внутренних дел по обеспечению безопасности в пунктах проведения ЦЭ.</a:t>
            </a:r>
          </a:p>
          <a:p>
            <a:pPr algn="just"/>
            <a:endParaRPr lang="ru-RU" altLang="ko-KR" sz="16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достаточное  </a:t>
            </a:r>
            <a:r>
              <a:rPr lang="ru-RU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количество специально оборудованных аудиторий (помещений) и мест для </a:t>
            </a:r>
            <a:r>
              <a:rPr lang="ru-RU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участников ЦЭ, </a:t>
            </a:r>
            <a:r>
              <a:rPr lang="ru-RU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отвечающих требованиям безопасности и санитарно-гигиеническим </a:t>
            </a:r>
            <a:r>
              <a:rPr lang="ru-RU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нормам;</a:t>
            </a:r>
          </a:p>
          <a:p>
            <a:pPr algn="just"/>
            <a:endParaRPr lang="ru-RU" altLang="ko-KR" sz="16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оборудуются места </a:t>
            </a:r>
            <a:r>
              <a:rPr lang="ru-RU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приема и временного хранения предметов, использование которых при работе с тестом </a:t>
            </a:r>
            <a:r>
              <a:rPr lang="ru-RU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запрещено.</a:t>
            </a:r>
            <a:endParaRPr lang="ru-RU" altLang="ko-KR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ctr"/>
            <a:r>
              <a:rPr lang="ru-RU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ru-RU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" name="Frame 17">
            <a:extLst>
              <a:ext uri="{FF2B5EF4-FFF2-40B4-BE49-F238E27FC236}">
                <a16:creationId xmlns:a16="http://schemas.microsoft.com/office/drawing/2014/main" id="{5801D75E-F748-4820-A111-26B3FD7269F4}"/>
              </a:ext>
            </a:extLst>
          </p:cNvPr>
          <p:cNvSpPr/>
          <p:nvPr/>
        </p:nvSpPr>
        <p:spPr>
          <a:xfrm>
            <a:off x="1019826" y="2056209"/>
            <a:ext cx="335596" cy="28803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" name="Frame 17">
            <a:extLst>
              <a:ext uri="{FF2B5EF4-FFF2-40B4-BE49-F238E27FC236}">
                <a16:creationId xmlns:a16="http://schemas.microsoft.com/office/drawing/2014/main" id="{5801D75E-F748-4820-A111-26B3FD7269F4}"/>
              </a:ext>
            </a:extLst>
          </p:cNvPr>
          <p:cNvSpPr/>
          <p:nvPr/>
        </p:nvSpPr>
        <p:spPr>
          <a:xfrm>
            <a:off x="1143518" y="4267055"/>
            <a:ext cx="335596" cy="28803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0" name="Frame 17">
            <a:extLst>
              <a:ext uri="{FF2B5EF4-FFF2-40B4-BE49-F238E27FC236}">
                <a16:creationId xmlns:a16="http://schemas.microsoft.com/office/drawing/2014/main" id="{5801D75E-F748-4820-A111-26B3FD7269F4}"/>
              </a:ext>
            </a:extLst>
          </p:cNvPr>
          <p:cNvSpPr/>
          <p:nvPr/>
        </p:nvSpPr>
        <p:spPr>
          <a:xfrm>
            <a:off x="1162654" y="5248564"/>
            <a:ext cx="335596" cy="28803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181097"/>
            <a:ext cx="936104" cy="605239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8253548" y="6358175"/>
            <a:ext cx="3417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>
                <a:solidFill>
                  <a:schemeClr val="bg1">
                    <a:lumMod val="65000"/>
                  </a:schemeClr>
                </a:solidFill>
              </a:rPr>
              <a:t>19</a:t>
            </a:r>
            <a:endParaRPr lang="ru-RU" sz="1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720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296787"/>
            <a:ext cx="7769010" cy="648072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Сроки проведения РЦЭ, ЦЭ и ЦТ</a:t>
            </a:r>
            <a:endParaRPr lang="be-BY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Iwan\Desktop\logo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0863" y="280366"/>
            <a:ext cx="992405" cy="65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</a:t>
            </a:fld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11558" y="1484784"/>
            <a:ext cx="7735505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27 января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день проведения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репетиции ЦЭ;</a:t>
            </a:r>
          </a:p>
          <a:p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27 и 30 мая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основные сроки проведения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ЦЭ и ЦТ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 июня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(ориентировочно) основной срок проведения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ЦТ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19, 21, 23 июня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резервные дни проведения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ЦЭ и ЦТ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19 и 21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августа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резервные дни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ЦЭ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иной срок.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511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95536" y="295700"/>
            <a:ext cx="8532440" cy="768085"/>
          </a:xfrm>
        </p:spPr>
        <p:txBody>
          <a:bodyPr>
            <a:normAutofit/>
          </a:bodyPr>
          <a:lstStyle/>
          <a:p>
            <a:r>
              <a:rPr lang="ru-RU" altLang="ko-KR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ТРЕБОВАНИЯ К ОРГАНИЗАЦИИ </a:t>
            </a:r>
            <a:endParaRPr lang="ru-RU" altLang="ko-KR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ko-KR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ПУНКТА </a:t>
            </a:r>
            <a:r>
              <a:rPr lang="ru-RU" altLang="ko-KR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ПРОВЕДЕНИЯ </a:t>
            </a:r>
            <a:r>
              <a:rPr lang="ru-RU" altLang="ko-KR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ЦЭ</a:t>
            </a:r>
            <a:endParaRPr lang="ko-KR" alt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87624" y="1172749"/>
            <a:ext cx="6840760" cy="1440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2051720" y="1859025"/>
            <a:ext cx="5616624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altLang="ko-KR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пропускной режим</a:t>
            </a:r>
            <a:r>
              <a:rPr lang="ru-RU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который включает допуск </a:t>
            </a:r>
            <a:r>
              <a:rPr lang="ru-RU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пункт ЦЭ и аудиторию по </a:t>
            </a:r>
            <a:r>
              <a:rPr lang="ru-RU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пропуску и документу</a:t>
            </a:r>
            <a:r>
              <a:rPr lang="ru-RU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удостоверяющему личность; </a:t>
            </a:r>
          </a:p>
          <a:p>
            <a:pPr algn="just"/>
            <a:endParaRPr lang="ru-RU" altLang="ko-KR" sz="16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 медицинской помощи в дни проведения ЦЭ</a:t>
            </a:r>
            <a:r>
              <a:rPr lang="ru-RU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endParaRPr lang="ru-RU" altLang="ko-KR" sz="16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altLang="ko-KR" sz="1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еры по </a:t>
            </a:r>
            <a:r>
              <a:rPr lang="ru-RU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усилению противопожарной безопасности в </a:t>
            </a:r>
            <a:r>
              <a:rPr lang="ru-RU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пунктах проведения ЦЭ во взаимодействии </a:t>
            </a:r>
            <a:r>
              <a:rPr lang="ru-RU" altLang="ko-KR" sz="16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МЧС, МВД;</a:t>
            </a:r>
            <a:endParaRPr lang="ru-RU" altLang="ko-KR" sz="1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altLang="ko-KR" sz="16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altLang="ko-KR" sz="1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altLang="ko-KR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соблюдение режима информационной безопасности при проведении </a:t>
            </a:r>
            <a:r>
              <a:rPr lang="ru-RU" altLang="ko-KR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ЦЭ.</a:t>
            </a:r>
            <a:endParaRPr lang="ru-RU" altLang="ko-KR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Frame 17">
            <a:extLst>
              <a:ext uri="{FF2B5EF4-FFF2-40B4-BE49-F238E27FC236}">
                <a16:creationId xmlns:a16="http://schemas.microsoft.com/office/drawing/2014/main" id="{5801D75E-F748-4820-A111-26B3FD7269F4}"/>
              </a:ext>
            </a:extLst>
          </p:cNvPr>
          <p:cNvSpPr/>
          <p:nvPr/>
        </p:nvSpPr>
        <p:spPr>
          <a:xfrm>
            <a:off x="1403648" y="1988840"/>
            <a:ext cx="335596" cy="28803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" name="Frame 17">
            <a:extLst>
              <a:ext uri="{FF2B5EF4-FFF2-40B4-BE49-F238E27FC236}">
                <a16:creationId xmlns:a16="http://schemas.microsoft.com/office/drawing/2014/main" id="{5801D75E-F748-4820-A111-26B3FD7269F4}"/>
              </a:ext>
            </a:extLst>
          </p:cNvPr>
          <p:cNvSpPr/>
          <p:nvPr/>
        </p:nvSpPr>
        <p:spPr>
          <a:xfrm>
            <a:off x="1403648" y="2986679"/>
            <a:ext cx="335596" cy="28803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0" name="Frame 17">
            <a:extLst>
              <a:ext uri="{FF2B5EF4-FFF2-40B4-BE49-F238E27FC236}">
                <a16:creationId xmlns:a16="http://schemas.microsoft.com/office/drawing/2014/main" id="{5801D75E-F748-4820-A111-26B3FD7269F4}"/>
              </a:ext>
            </a:extLst>
          </p:cNvPr>
          <p:cNvSpPr/>
          <p:nvPr/>
        </p:nvSpPr>
        <p:spPr>
          <a:xfrm>
            <a:off x="1403648" y="3687473"/>
            <a:ext cx="335596" cy="28803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181097"/>
            <a:ext cx="936104" cy="605239"/>
          </a:xfrm>
          <a:prstGeom prst="rect">
            <a:avLst/>
          </a:prstGeom>
        </p:spPr>
      </p:pic>
      <p:sp>
        <p:nvSpPr>
          <p:cNvPr id="12" name="Frame 17">
            <a:extLst>
              <a:ext uri="{FF2B5EF4-FFF2-40B4-BE49-F238E27FC236}">
                <a16:creationId xmlns:a16="http://schemas.microsoft.com/office/drawing/2014/main" id="{5801D75E-F748-4820-A111-26B3FD7269F4}"/>
              </a:ext>
            </a:extLst>
          </p:cNvPr>
          <p:cNvSpPr/>
          <p:nvPr/>
        </p:nvSpPr>
        <p:spPr>
          <a:xfrm>
            <a:off x="1403648" y="4653136"/>
            <a:ext cx="335596" cy="28803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253548" y="6358175"/>
            <a:ext cx="3417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>
                <a:solidFill>
                  <a:schemeClr val="bg1">
                    <a:lumMod val="65000"/>
                  </a:schemeClr>
                </a:solidFill>
              </a:rPr>
              <a:t>20</a:t>
            </a:r>
            <a:endParaRPr lang="ru-RU" sz="1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526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95536" y="295700"/>
            <a:ext cx="8532440" cy="768085"/>
          </a:xfrm>
        </p:spPr>
        <p:txBody>
          <a:bodyPr>
            <a:normAutofit/>
          </a:bodyPr>
          <a:lstStyle/>
          <a:p>
            <a:r>
              <a:rPr lang="ru-RU" altLang="ko-KR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ПОРЯДОК ПРОВЕДЕНИЯ ЦЭ</a:t>
            </a:r>
            <a:endParaRPr lang="ko-KR" alt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87624" y="1172749"/>
            <a:ext cx="6840760" cy="1440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2051720" y="1859025"/>
            <a:ext cx="561662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altLang="ko-K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пункте проведения ЦЭ создаются условия для пребывания участников ЦЭ</a:t>
            </a:r>
            <a:r>
              <a:rPr lang="ru-RU" altLang="ko-KR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завершивших </a:t>
            </a:r>
            <a:r>
              <a:rPr lang="ru-RU" altLang="ko-K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</a:t>
            </a:r>
            <a:r>
              <a:rPr lang="ru-RU" altLang="ko-KR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ЭР </a:t>
            </a:r>
            <a:r>
              <a:rPr lang="ru-RU" altLang="ko-K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ранее установленного срока</a:t>
            </a:r>
            <a:r>
              <a:rPr lang="ru-RU" altLang="ko-KR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ko-KR" sz="1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сопровождающих </a:t>
            </a:r>
            <a:r>
              <a:rPr lang="ru-RU" altLang="ko-KR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педагогических </a:t>
            </a:r>
            <a:r>
              <a:rPr lang="ru-RU" altLang="ko-KR" sz="1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работников;</a:t>
            </a:r>
          </a:p>
          <a:p>
            <a:pPr algn="just"/>
            <a:endParaRPr lang="ru-RU" altLang="ko-KR" sz="16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altLang="ko-KR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Доставку участников ЦЭ в пункт проведения ЦЭ и обратно осуществляют органы управления образованием</a:t>
            </a:r>
            <a:r>
              <a:rPr lang="ru-RU" altLang="ko-K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разработанному графику;</a:t>
            </a:r>
          </a:p>
          <a:p>
            <a:pPr algn="just"/>
            <a:endParaRPr lang="ru-RU" altLang="ko-KR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altLang="ko-K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ЦЭ должны прибыть в пункт проведения ЦЭ </a:t>
            </a:r>
            <a:r>
              <a:rPr lang="ru-RU" altLang="ko-KR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позднее чем за </a:t>
            </a:r>
            <a:r>
              <a:rPr lang="ru-RU" altLang="ko-KR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минут до </a:t>
            </a:r>
            <a:r>
              <a:rPr lang="ru-RU" altLang="ko-KR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его </a:t>
            </a:r>
            <a:r>
              <a:rPr lang="ru-RU" altLang="ko-KR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начала</a:t>
            </a:r>
            <a:r>
              <a:rPr lang="ru-RU" altLang="ko-KR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endParaRPr lang="ru-RU" altLang="ko-KR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altLang="ko-K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дни проведения ЦЭ </a:t>
            </a:r>
            <a:r>
              <a:rPr lang="ru-RU" altLang="ko-KR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обеспечивается организация работы буфетов в пунктах проведения ЦЭ.</a:t>
            </a:r>
            <a:endParaRPr lang="ru-RU" altLang="ko-KR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Frame 17">
            <a:extLst>
              <a:ext uri="{FF2B5EF4-FFF2-40B4-BE49-F238E27FC236}">
                <a16:creationId xmlns:a16="http://schemas.microsoft.com/office/drawing/2014/main" id="{5801D75E-F748-4820-A111-26B3FD7269F4}"/>
              </a:ext>
            </a:extLst>
          </p:cNvPr>
          <p:cNvSpPr/>
          <p:nvPr/>
        </p:nvSpPr>
        <p:spPr>
          <a:xfrm>
            <a:off x="1475656" y="2014643"/>
            <a:ext cx="335596" cy="28803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" name="Frame 17">
            <a:extLst>
              <a:ext uri="{FF2B5EF4-FFF2-40B4-BE49-F238E27FC236}">
                <a16:creationId xmlns:a16="http://schemas.microsoft.com/office/drawing/2014/main" id="{5801D75E-F748-4820-A111-26B3FD7269F4}"/>
              </a:ext>
            </a:extLst>
          </p:cNvPr>
          <p:cNvSpPr/>
          <p:nvPr/>
        </p:nvSpPr>
        <p:spPr>
          <a:xfrm>
            <a:off x="1475656" y="3286653"/>
            <a:ext cx="335596" cy="28803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0" name="Frame 17">
            <a:extLst>
              <a:ext uri="{FF2B5EF4-FFF2-40B4-BE49-F238E27FC236}">
                <a16:creationId xmlns:a16="http://schemas.microsoft.com/office/drawing/2014/main" id="{5801D75E-F748-4820-A111-26B3FD7269F4}"/>
              </a:ext>
            </a:extLst>
          </p:cNvPr>
          <p:cNvSpPr/>
          <p:nvPr/>
        </p:nvSpPr>
        <p:spPr>
          <a:xfrm>
            <a:off x="1475656" y="4209160"/>
            <a:ext cx="335596" cy="28803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181097"/>
            <a:ext cx="936104" cy="605239"/>
          </a:xfrm>
          <a:prstGeom prst="rect">
            <a:avLst/>
          </a:prstGeom>
        </p:spPr>
      </p:pic>
      <p:sp>
        <p:nvSpPr>
          <p:cNvPr id="12" name="Frame 17">
            <a:extLst>
              <a:ext uri="{FF2B5EF4-FFF2-40B4-BE49-F238E27FC236}">
                <a16:creationId xmlns:a16="http://schemas.microsoft.com/office/drawing/2014/main" id="{5801D75E-F748-4820-A111-26B3FD7269F4}"/>
              </a:ext>
            </a:extLst>
          </p:cNvPr>
          <p:cNvSpPr/>
          <p:nvPr/>
        </p:nvSpPr>
        <p:spPr>
          <a:xfrm>
            <a:off x="1475656" y="4918835"/>
            <a:ext cx="335596" cy="28803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253548" y="6358175"/>
            <a:ext cx="3417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>
                <a:solidFill>
                  <a:schemeClr val="bg1">
                    <a:lumMod val="65000"/>
                  </a:schemeClr>
                </a:solidFill>
              </a:rPr>
              <a:t>21</a:t>
            </a:r>
            <a:endParaRPr lang="ru-RU" sz="1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783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21412" y="302393"/>
            <a:ext cx="7776864" cy="6324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ko-K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Пунктам проведения ЦЭ:</a:t>
            </a:r>
          </a:p>
          <a:p>
            <a:pPr algn="ctr"/>
            <a:endParaRPr lang="ru-RU" altLang="ko-KR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altLang="ko-KR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altLang="ko-KR" sz="1600" b="1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altLang="ko-KR" sz="1600" b="1" dirty="0" smtClean="0">
                <a:latin typeface="Times New Roman" pitchFamily="18" charset="0"/>
                <a:cs typeface="Times New Roman" pitchFamily="18" charset="0"/>
              </a:rPr>
              <a:t>беспечить проведение ЦЭ </a:t>
            </a:r>
            <a:r>
              <a:rPr lang="ru-RU" altLang="ko-KR" sz="1600" b="1" dirty="0">
                <a:latin typeface="Times New Roman" pitchFamily="18" charset="0"/>
                <a:cs typeface="Times New Roman" pitchFamily="18" charset="0"/>
              </a:rPr>
              <a:t>только в аудиториях, </a:t>
            </a:r>
            <a:r>
              <a:rPr lang="ru-RU" altLang="ko-KR" sz="1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оборудованных часами</a:t>
            </a:r>
            <a:r>
              <a:rPr lang="ru-RU" altLang="ko-KR" sz="1600" b="1" dirty="0">
                <a:latin typeface="Times New Roman" pitchFamily="18" charset="0"/>
                <a:cs typeface="Times New Roman" pitchFamily="18" charset="0"/>
              </a:rPr>
              <a:t> и мебелью, позволяющей рассадить </a:t>
            </a:r>
            <a:r>
              <a:rPr lang="ru-RU" altLang="ko-KR" sz="1600" b="1" dirty="0" smtClean="0">
                <a:latin typeface="Times New Roman" pitchFamily="18" charset="0"/>
                <a:cs typeface="Times New Roman" pitchFamily="18" charset="0"/>
              </a:rPr>
              <a:t>участников ЦЭ </a:t>
            </a:r>
            <a:r>
              <a:rPr lang="ru-RU" altLang="ko-KR" sz="1600" b="1" dirty="0">
                <a:latin typeface="Times New Roman" pitchFamily="18" charset="0"/>
                <a:cs typeface="Times New Roman" pitchFamily="18" charset="0"/>
              </a:rPr>
              <a:t>не более чем </a:t>
            </a:r>
            <a:r>
              <a:rPr lang="ru-RU" altLang="ko-KR" sz="1600" b="1" dirty="0" smtClean="0">
                <a:latin typeface="Times New Roman" pitchFamily="18" charset="0"/>
                <a:cs typeface="Times New Roman" pitchFamily="18" charset="0"/>
              </a:rPr>
              <a:t>по 4 </a:t>
            </a:r>
            <a:r>
              <a:rPr lang="ru-RU" altLang="ko-KR" sz="1600" b="1" dirty="0">
                <a:latin typeface="Times New Roman" pitchFamily="18" charset="0"/>
                <a:cs typeface="Times New Roman" pitchFamily="18" charset="0"/>
              </a:rPr>
              <a:t>человека за столом при наличии проходов с обеих сторон либо по 2 человека за столом при подходе с одной </a:t>
            </a:r>
            <a:r>
              <a:rPr lang="ru-RU" altLang="ko-KR" sz="1600" b="1" dirty="0" smtClean="0">
                <a:latin typeface="Times New Roman" pitchFamily="18" charset="0"/>
                <a:cs typeface="Times New Roman" pitchFamily="18" charset="0"/>
              </a:rPr>
              <a:t>стороны;</a:t>
            </a:r>
          </a:p>
          <a:p>
            <a:pPr algn="just"/>
            <a:endParaRPr lang="ru-RU" altLang="ko-KR" sz="5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беспечить наличие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достаточном количестве подменного фонда калькуляторов (не являющихся средством хранения, приема и передачи информации) при проведении ЦЭ по химии и физике (в том числе в резервные дни, иные сроки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algn="just"/>
            <a:endParaRPr lang="ru-RU" altLang="ko-KR" sz="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altLang="ko-KR" sz="1600" b="1" dirty="0">
                <a:latin typeface="Times New Roman" pitchFamily="18" charset="0"/>
                <a:cs typeface="Times New Roman" pitchFamily="18" charset="0"/>
              </a:rPr>
              <a:t>обеспечить расстояние между участниками ЦЭ с максимальным </a:t>
            </a:r>
            <a:r>
              <a:rPr lang="ru-RU" altLang="ko-KR" sz="1600" b="1" dirty="0" err="1">
                <a:latin typeface="Times New Roman" pitchFamily="18" charset="0"/>
                <a:cs typeface="Times New Roman" pitchFamily="18" charset="0"/>
              </a:rPr>
              <a:t>дистанцированием</a:t>
            </a:r>
            <a:r>
              <a:rPr lang="ru-RU" altLang="ko-KR" sz="1600" b="1" dirty="0">
                <a:latin typeface="Times New Roman" pitchFamily="18" charset="0"/>
                <a:cs typeface="Times New Roman" pitchFamily="18" charset="0"/>
              </a:rPr>
              <a:t> (не менее одного </a:t>
            </a:r>
            <a:r>
              <a:rPr lang="ru-RU" altLang="ko-KR" sz="1600" b="1">
                <a:latin typeface="Times New Roman" pitchFamily="18" charset="0"/>
                <a:cs typeface="Times New Roman" pitchFamily="18" charset="0"/>
              </a:rPr>
              <a:t>метра</a:t>
            </a:r>
            <a:r>
              <a:rPr lang="ru-RU" altLang="ko-KR" sz="1600" b="1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altLang="ko-KR" sz="16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altLang="ko-KR" sz="16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altLang="ko-KR" sz="1600" b="1" i="1" u="sng" dirty="0" smtClean="0">
                <a:latin typeface="Times New Roman" pitchFamily="18" charset="0"/>
                <a:cs typeface="Times New Roman" pitchFamily="18" charset="0"/>
              </a:rPr>
              <a:t>Рекомендуется: </a:t>
            </a:r>
          </a:p>
          <a:p>
            <a:pPr algn="just"/>
            <a:endParaRPr lang="ru-RU" altLang="ko-KR" sz="16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altLang="ko-KR" sz="1600" b="1" i="1" dirty="0" smtClean="0">
                <a:latin typeface="Times New Roman" pitchFamily="18" charset="0"/>
                <a:cs typeface="Times New Roman" pitchFamily="18" charset="0"/>
              </a:rPr>
              <a:t>обеспечить </a:t>
            </a:r>
            <a:r>
              <a:rPr lang="ru-RU" altLang="ko-KR" sz="1600" b="1" i="1" dirty="0">
                <a:latin typeface="Times New Roman" pitchFamily="18" charset="0"/>
                <a:cs typeface="Times New Roman" pitchFamily="18" charset="0"/>
              </a:rPr>
              <a:t>наличие питьевой воды в аудиториях</a:t>
            </a:r>
            <a:r>
              <a:rPr lang="ru-RU" altLang="ko-KR" sz="1600" b="1" i="1" dirty="0" smtClean="0">
                <a:latin typeface="Times New Roman" pitchFamily="18" charset="0"/>
                <a:cs typeface="Times New Roman" pitchFamily="18" charset="0"/>
              </a:rPr>
              <a:t>, антисептических </a:t>
            </a:r>
            <a:r>
              <a:rPr lang="ru-RU" altLang="ko-KR" sz="1600" b="1" i="1" dirty="0">
                <a:latin typeface="Times New Roman" pitchFamily="18" charset="0"/>
                <a:cs typeface="Times New Roman" pitchFamily="18" charset="0"/>
              </a:rPr>
              <a:t>средств при входе </a:t>
            </a:r>
            <a:r>
              <a:rPr lang="ru-RU" altLang="ko-KR" sz="1600" b="1" i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altLang="ko-KR" sz="1600" b="1" i="1" dirty="0">
                <a:latin typeface="Times New Roman" pitchFamily="18" charset="0"/>
                <a:cs typeface="Times New Roman" pitchFamily="18" charset="0"/>
              </a:rPr>
              <a:t>пункт и </a:t>
            </a:r>
            <a:r>
              <a:rPr lang="ru-RU" altLang="ko-KR" sz="1600" b="1" i="1" dirty="0" smtClean="0">
                <a:latin typeface="Times New Roman" pitchFamily="18" charset="0"/>
                <a:cs typeface="Times New Roman" pitchFamily="18" charset="0"/>
              </a:rPr>
              <a:t>аудиторию;</a:t>
            </a:r>
          </a:p>
          <a:p>
            <a:pPr algn="just"/>
            <a:endParaRPr lang="ru-RU" altLang="ko-KR" sz="16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altLang="ko-KR" sz="1600" b="1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altLang="ko-KR" sz="1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ko-KR" sz="1600" b="1" i="1" dirty="0">
                <a:latin typeface="Times New Roman" pitchFamily="18" charset="0"/>
                <a:cs typeface="Times New Roman" pitchFamily="18" charset="0"/>
              </a:rPr>
              <a:t>дни проведения </a:t>
            </a:r>
            <a:r>
              <a:rPr lang="ru-RU" altLang="ko-KR" sz="1600" b="1" i="1" dirty="0" smtClean="0">
                <a:latin typeface="Times New Roman" pitchFamily="18" charset="0"/>
                <a:cs typeface="Times New Roman" pitchFamily="18" charset="0"/>
              </a:rPr>
              <a:t>ЦЭ </a:t>
            </a:r>
            <a:r>
              <a:rPr lang="ru-RU" altLang="ko-KR" sz="1600" b="1" i="1" dirty="0">
                <a:latin typeface="Times New Roman" pitchFamily="18" charset="0"/>
                <a:cs typeface="Times New Roman" pitchFamily="18" charset="0"/>
              </a:rPr>
              <a:t>(перед началом и после его завершения) в помещениях пункта </a:t>
            </a:r>
            <a:r>
              <a:rPr lang="ru-RU" altLang="ko-KR" sz="1600" b="1" i="1" dirty="0" smtClean="0">
                <a:latin typeface="Times New Roman" pitchFamily="18" charset="0"/>
                <a:cs typeface="Times New Roman" pitchFamily="18" charset="0"/>
              </a:rPr>
              <a:t>проводить уборку </a:t>
            </a:r>
            <a:r>
              <a:rPr lang="ru-RU" altLang="ko-KR" sz="1600" b="1" i="1" dirty="0">
                <a:latin typeface="Times New Roman" pitchFamily="18" charset="0"/>
                <a:cs typeface="Times New Roman" pitchFamily="18" charset="0"/>
              </a:rPr>
              <a:t>с применением дезинфицирующих средств. Обеспечивается  режим проветривания </a:t>
            </a:r>
            <a:r>
              <a:rPr lang="ru-RU" altLang="ko-KR" sz="1600" b="1" i="1" dirty="0" smtClean="0">
                <a:latin typeface="Times New Roman" pitchFamily="18" charset="0"/>
                <a:cs typeface="Times New Roman" pitchFamily="18" charset="0"/>
              </a:rPr>
              <a:t>аудиторий.</a:t>
            </a:r>
            <a:endParaRPr lang="ru-RU" altLang="ko-KR" sz="1600" b="1" i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altLang="ko-KR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altLang="ko-KR" sz="1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Frame 17">
            <a:extLst>
              <a:ext uri="{FF2B5EF4-FFF2-40B4-BE49-F238E27FC236}">
                <a16:creationId xmlns:a16="http://schemas.microsoft.com/office/drawing/2014/main" id="{5801D75E-F748-4820-A111-26B3FD7269F4}"/>
              </a:ext>
            </a:extLst>
          </p:cNvPr>
          <p:cNvSpPr/>
          <p:nvPr/>
        </p:nvSpPr>
        <p:spPr>
          <a:xfrm>
            <a:off x="683568" y="1412776"/>
            <a:ext cx="365836" cy="28803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181097"/>
            <a:ext cx="936104" cy="605239"/>
          </a:xfrm>
          <a:prstGeom prst="rect">
            <a:avLst/>
          </a:prstGeom>
        </p:spPr>
      </p:pic>
      <p:sp>
        <p:nvSpPr>
          <p:cNvPr id="11" name="Frame 17">
            <a:extLst>
              <a:ext uri="{FF2B5EF4-FFF2-40B4-BE49-F238E27FC236}">
                <a16:creationId xmlns:a16="http://schemas.microsoft.com/office/drawing/2014/main" id="{5801D75E-F748-4820-A111-26B3FD7269F4}"/>
              </a:ext>
            </a:extLst>
          </p:cNvPr>
          <p:cNvSpPr/>
          <p:nvPr/>
        </p:nvSpPr>
        <p:spPr>
          <a:xfrm>
            <a:off x="755576" y="3286948"/>
            <a:ext cx="365836" cy="28803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3" name="Frame 17">
            <a:extLst>
              <a:ext uri="{FF2B5EF4-FFF2-40B4-BE49-F238E27FC236}">
                <a16:creationId xmlns:a16="http://schemas.microsoft.com/office/drawing/2014/main" id="{5801D75E-F748-4820-A111-26B3FD7269F4}"/>
              </a:ext>
            </a:extLst>
          </p:cNvPr>
          <p:cNvSpPr/>
          <p:nvPr/>
        </p:nvSpPr>
        <p:spPr>
          <a:xfrm>
            <a:off x="732369" y="4587455"/>
            <a:ext cx="365836" cy="28803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253548" y="6358175"/>
            <a:ext cx="3417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>
                <a:solidFill>
                  <a:schemeClr val="bg1">
                    <a:lumMod val="65000"/>
                  </a:schemeClr>
                </a:solidFill>
              </a:rPr>
              <a:t>22</a:t>
            </a:r>
            <a:endParaRPr lang="ru-RU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2" name="Frame 17">
            <a:extLst>
              <a:ext uri="{FF2B5EF4-FFF2-40B4-BE49-F238E27FC236}">
                <a16:creationId xmlns:a16="http://schemas.microsoft.com/office/drawing/2014/main" id="{5801D75E-F748-4820-A111-26B3FD7269F4}"/>
              </a:ext>
            </a:extLst>
          </p:cNvPr>
          <p:cNvSpPr/>
          <p:nvPr/>
        </p:nvSpPr>
        <p:spPr>
          <a:xfrm>
            <a:off x="697200" y="2492679"/>
            <a:ext cx="365836" cy="28803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" name="Frame 17">
            <a:extLst>
              <a:ext uri="{FF2B5EF4-FFF2-40B4-BE49-F238E27FC236}">
                <a16:creationId xmlns:a16="http://schemas.microsoft.com/office/drawing/2014/main" id="{5801D75E-F748-4820-A111-26B3FD7269F4}"/>
              </a:ext>
            </a:extLst>
          </p:cNvPr>
          <p:cNvSpPr/>
          <p:nvPr/>
        </p:nvSpPr>
        <p:spPr>
          <a:xfrm>
            <a:off x="755576" y="5340146"/>
            <a:ext cx="365836" cy="28803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845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95536" y="295700"/>
            <a:ext cx="8532440" cy="768085"/>
          </a:xfrm>
        </p:spPr>
        <p:txBody>
          <a:bodyPr>
            <a:normAutofit/>
          </a:bodyPr>
          <a:lstStyle/>
          <a:p>
            <a:r>
              <a:rPr lang="ru-RU" altLang="ko-KR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ТРЕБОВАНИЯ К </a:t>
            </a:r>
            <a:r>
              <a:rPr lang="ru-RU" altLang="ko-KR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АУДИТОРИИ</a:t>
            </a:r>
            <a:r>
              <a:rPr lang="ru-RU" altLang="ko-KR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altLang="ko-KR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ПУНКТА </a:t>
            </a:r>
            <a:r>
              <a:rPr lang="ru-RU" altLang="ko-KR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ПРОВЕДЕНИЯ </a:t>
            </a:r>
            <a:r>
              <a:rPr lang="ru-RU" altLang="ko-KR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ЦЭ</a:t>
            </a:r>
            <a:endParaRPr lang="ko-KR" alt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87624" y="1172749"/>
            <a:ext cx="6840760" cy="1440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757046" y="1916832"/>
            <a:ext cx="6408712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altLang="ko-K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исключается доступ к </a:t>
            </a:r>
            <a:r>
              <a:rPr lang="ru-RU" altLang="ko-KR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справочно-познавательной </a:t>
            </a:r>
            <a:r>
              <a:rPr lang="ru-RU" altLang="ko-K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информации по соответствующим учебным предметам</a:t>
            </a:r>
            <a:r>
              <a:rPr lang="ru-RU" altLang="ko-KR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endParaRPr lang="ru-RU" altLang="ko-KR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altLang="ko-KR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нумеруются </a:t>
            </a:r>
            <a:r>
              <a:rPr lang="ru-RU" altLang="ko-KR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места для участников ЦЭ, количество которых должно </a:t>
            </a:r>
            <a:r>
              <a:rPr lang="ru-RU" altLang="ko-KR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быть кратно </a:t>
            </a:r>
            <a:r>
              <a:rPr lang="ru-RU" altLang="ko-KR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установленному количеству вариантов </a:t>
            </a:r>
            <a:r>
              <a:rPr lang="ru-RU" altLang="ko-KR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ЭР </a:t>
            </a:r>
            <a:r>
              <a:rPr lang="ru-RU" altLang="ko-KR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altLang="ko-KR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каждому учебному </a:t>
            </a:r>
            <a:r>
              <a:rPr lang="ru-RU" altLang="ko-KR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предмету</a:t>
            </a:r>
            <a:r>
              <a:rPr lang="ru-RU" altLang="ko-KR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endParaRPr lang="ru-RU" altLang="ko-KR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altLang="ko-K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размещается образец бланка ответов</a:t>
            </a:r>
            <a:r>
              <a:rPr lang="ru-RU" altLang="ko-KR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endParaRPr lang="ru-RU" altLang="ko-KR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altLang="ko-KR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размещаются часы</a:t>
            </a:r>
            <a:r>
              <a:rPr lang="ru-RU" altLang="ko-K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находящиеся в поле зрения участников ЦЭ</a:t>
            </a:r>
            <a:r>
              <a:rPr lang="ru-RU" altLang="ko-KR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endParaRPr lang="ru-RU" altLang="ko-KR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altLang="ko-K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имеются листы для рабочих записей в достаточном </a:t>
            </a:r>
            <a:r>
              <a:rPr lang="ru-RU" altLang="ko-KR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количестве.</a:t>
            </a:r>
          </a:p>
          <a:p>
            <a:pPr algn="just"/>
            <a:endParaRPr lang="ru-RU" altLang="ko-KR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Frame 17">
            <a:extLst>
              <a:ext uri="{FF2B5EF4-FFF2-40B4-BE49-F238E27FC236}">
                <a16:creationId xmlns:a16="http://schemas.microsoft.com/office/drawing/2014/main" id="{5801D75E-F748-4820-A111-26B3FD7269F4}"/>
              </a:ext>
            </a:extLst>
          </p:cNvPr>
          <p:cNvSpPr/>
          <p:nvPr/>
        </p:nvSpPr>
        <p:spPr>
          <a:xfrm>
            <a:off x="1403648" y="1988840"/>
            <a:ext cx="335596" cy="28803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" name="Frame 17">
            <a:extLst>
              <a:ext uri="{FF2B5EF4-FFF2-40B4-BE49-F238E27FC236}">
                <a16:creationId xmlns:a16="http://schemas.microsoft.com/office/drawing/2014/main" id="{5801D75E-F748-4820-A111-26B3FD7269F4}"/>
              </a:ext>
            </a:extLst>
          </p:cNvPr>
          <p:cNvSpPr/>
          <p:nvPr/>
        </p:nvSpPr>
        <p:spPr>
          <a:xfrm>
            <a:off x="1403648" y="2746060"/>
            <a:ext cx="335596" cy="28803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0" name="Frame 17">
            <a:extLst>
              <a:ext uri="{FF2B5EF4-FFF2-40B4-BE49-F238E27FC236}">
                <a16:creationId xmlns:a16="http://schemas.microsoft.com/office/drawing/2014/main" id="{5801D75E-F748-4820-A111-26B3FD7269F4}"/>
              </a:ext>
            </a:extLst>
          </p:cNvPr>
          <p:cNvSpPr/>
          <p:nvPr/>
        </p:nvSpPr>
        <p:spPr>
          <a:xfrm>
            <a:off x="1403648" y="3687473"/>
            <a:ext cx="335596" cy="28803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181097"/>
            <a:ext cx="936104" cy="605239"/>
          </a:xfrm>
          <a:prstGeom prst="rect">
            <a:avLst/>
          </a:prstGeom>
        </p:spPr>
      </p:pic>
      <p:sp>
        <p:nvSpPr>
          <p:cNvPr id="12" name="Frame 17">
            <a:extLst>
              <a:ext uri="{FF2B5EF4-FFF2-40B4-BE49-F238E27FC236}">
                <a16:creationId xmlns:a16="http://schemas.microsoft.com/office/drawing/2014/main" id="{5801D75E-F748-4820-A111-26B3FD7269F4}"/>
              </a:ext>
            </a:extLst>
          </p:cNvPr>
          <p:cNvSpPr/>
          <p:nvPr/>
        </p:nvSpPr>
        <p:spPr>
          <a:xfrm>
            <a:off x="1425752" y="4209087"/>
            <a:ext cx="335596" cy="28803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3" name="Frame 17">
            <a:extLst>
              <a:ext uri="{FF2B5EF4-FFF2-40B4-BE49-F238E27FC236}">
                <a16:creationId xmlns:a16="http://schemas.microsoft.com/office/drawing/2014/main" id="{5801D75E-F748-4820-A111-26B3FD7269F4}"/>
              </a:ext>
            </a:extLst>
          </p:cNvPr>
          <p:cNvSpPr/>
          <p:nvPr/>
        </p:nvSpPr>
        <p:spPr>
          <a:xfrm>
            <a:off x="1425752" y="4678275"/>
            <a:ext cx="335596" cy="28803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253548" y="6358175"/>
            <a:ext cx="3417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>
                <a:solidFill>
                  <a:schemeClr val="bg1">
                    <a:lumMod val="65000"/>
                  </a:schemeClr>
                </a:solidFill>
              </a:rPr>
              <a:t>23</a:t>
            </a:r>
            <a:endParaRPr lang="ru-RU" sz="1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688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98648" y="388840"/>
            <a:ext cx="698477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ko-K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Организационная комиссия</a:t>
            </a:r>
          </a:p>
          <a:p>
            <a:pPr algn="ctr"/>
            <a:endParaRPr lang="ru-RU" altLang="ko-KR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altLang="ko-KR" sz="1600" b="1" dirty="0" smtClean="0">
                <a:latin typeface="Times New Roman" pitchFamily="18" charset="0"/>
                <a:cs typeface="Times New Roman" pitchFamily="18" charset="0"/>
              </a:rPr>
              <a:t>обеспечивает </a:t>
            </a:r>
            <a:r>
              <a:rPr lang="ru-RU" altLang="ko-KR" sz="1600" b="1" dirty="0">
                <a:latin typeface="Times New Roman" pitchFamily="18" charset="0"/>
                <a:cs typeface="Times New Roman" pitchFamily="18" charset="0"/>
              </a:rPr>
              <a:t>взаимодействие с РИКЗ</a:t>
            </a:r>
            <a:r>
              <a:rPr lang="ru-RU" altLang="ko-KR" sz="1600" b="1" dirty="0" smtClean="0">
                <a:latin typeface="Times New Roman" pitchFamily="18" charset="0"/>
                <a:cs typeface="Times New Roman" pitchFamily="18" charset="0"/>
              </a:rPr>
              <a:t>, органами управления образованием;</a:t>
            </a:r>
          </a:p>
          <a:p>
            <a:pPr marL="285750" indent="-285750" algn="just">
              <a:buFontTx/>
              <a:buChar char="-"/>
            </a:pPr>
            <a:endParaRPr lang="ru-RU" altLang="ko-KR" sz="1600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altLang="ko-KR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составляет </a:t>
            </a:r>
            <a:r>
              <a:rPr lang="ru-RU" altLang="ko-KR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схемы нумерации рабочих мест</a:t>
            </a:r>
            <a:r>
              <a:rPr lang="ru-RU" altLang="ko-KR" sz="1600" b="1" dirty="0">
                <a:latin typeface="Times New Roman" pitchFamily="18" charset="0"/>
                <a:cs typeface="Times New Roman" pitchFamily="18" charset="0"/>
              </a:rPr>
              <a:t> в аудиториях, </a:t>
            </a:r>
            <a:r>
              <a:rPr lang="ru-RU" altLang="ko-KR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схемы </a:t>
            </a:r>
            <a:r>
              <a:rPr lang="ru-RU" altLang="ko-KR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распределения вариантов ЭМ</a:t>
            </a:r>
            <a:r>
              <a:rPr lang="ru-RU" altLang="ko-KR" sz="16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ko-KR" sz="1600" b="1" dirty="0">
                <a:latin typeface="Times New Roman" pitchFamily="18" charset="0"/>
                <a:cs typeface="Times New Roman" pitchFamily="18" charset="0"/>
              </a:rPr>
              <a:t>готовит другие необходимые материалы (в </a:t>
            </a:r>
            <a:r>
              <a:rPr lang="ru-RU" altLang="ko-KR" sz="1600" b="1" dirty="0" smtClean="0">
                <a:latin typeface="Times New Roman" pitchFamily="18" charset="0"/>
                <a:cs typeface="Times New Roman" pitchFamily="18" charset="0"/>
              </a:rPr>
              <a:t>том числе </a:t>
            </a:r>
            <a:r>
              <a:rPr lang="ru-RU" altLang="ko-KR" sz="1600" b="1" dirty="0">
                <a:latin typeface="Times New Roman" pitchFamily="18" charset="0"/>
                <a:cs typeface="Times New Roman" pitchFamily="18" charset="0"/>
              </a:rPr>
              <a:t>списки участников ЦЭ, листы для записей</a:t>
            </a:r>
            <a:r>
              <a:rPr lang="ru-RU" altLang="ko-KR" sz="1600" b="1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marL="285750" indent="-285750" algn="just">
              <a:buFontTx/>
              <a:buChar char="-"/>
            </a:pPr>
            <a:endParaRPr lang="ru-RU" altLang="ko-KR" sz="1600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altLang="ko-KR" sz="1600" b="1" dirty="0">
                <a:latin typeface="Times New Roman" pitchFamily="18" charset="0"/>
                <a:cs typeface="Times New Roman" pitchFamily="18" charset="0"/>
              </a:rPr>
              <a:t>инструктирует и </a:t>
            </a:r>
            <a:r>
              <a:rPr lang="ru-RU" altLang="ko-KR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обеспечивает необходимыми материалами </a:t>
            </a:r>
            <a:r>
              <a:rPr lang="ru-RU" altLang="ko-KR" sz="1600" b="1" dirty="0" smtClean="0">
                <a:latin typeface="Times New Roman" pitchFamily="18" charset="0"/>
                <a:cs typeface="Times New Roman" pitchFamily="18" charset="0"/>
              </a:rPr>
              <a:t>педагогических работников или иных уполномоченных лиц;</a:t>
            </a:r>
          </a:p>
          <a:p>
            <a:pPr marL="285750" indent="-285750" algn="just">
              <a:buFontTx/>
              <a:buChar char="-"/>
            </a:pPr>
            <a:endParaRPr lang="ru-RU" altLang="ko-KR" sz="1600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altLang="ko-KR" sz="1600" b="1" dirty="0" smtClean="0">
                <a:latin typeface="Times New Roman" pitchFamily="18" charset="0"/>
                <a:cs typeface="Times New Roman" pitchFamily="18" charset="0"/>
              </a:rPr>
              <a:t>распределяет </a:t>
            </a:r>
            <a:r>
              <a:rPr lang="ru-RU" altLang="ko-KR" sz="1600" b="1" dirty="0">
                <a:latin typeface="Times New Roman" pitchFamily="18" charset="0"/>
                <a:cs typeface="Times New Roman" pitchFamily="18" charset="0"/>
              </a:rPr>
              <a:t>педагогических </a:t>
            </a:r>
            <a:r>
              <a:rPr lang="ru-RU" altLang="ko-KR" sz="1600" b="1" dirty="0" smtClean="0">
                <a:latin typeface="Times New Roman" pitchFamily="18" charset="0"/>
                <a:cs typeface="Times New Roman" pitchFamily="18" charset="0"/>
              </a:rPr>
              <a:t>работников или уполномоченных лиц  </a:t>
            </a:r>
            <a:r>
              <a:rPr lang="ru-RU" altLang="ko-KR" sz="1600" b="1" dirty="0">
                <a:latin typeface="Times New Roman" pitchFamily="18" charset="0"/>
                <a:cs typeface="Times New Roman" pitchFamily="18" charset="0"/>
              </a:rPr>
              <a:t>для работы в аудиториях, коридорах</a:t>
            </a:r>
            <a:r>
              <a:rPr lang="ru-RU" altLang="ko-KR" sz="1600" b="1" dirty="0" smtClean="0">
                <a:latin typeface="Times New Roman" pitchFamily="18" charset="0"/>
                <a:cs typeface="Times New Roman" pitchFamily="18" charset="0"/>
              </a:rPr>
              <a:t>, входах </a:t>
            </a:r>
            <a:r>
              <a:rPr lang="ru-RU" altLang="ko-KR" sz="1600" b="1" dirty="0">
                <a:latin typeface="Times New Roman" pitchFamily="18" charset="0"/>
                <a:cs typeface="Times New Roman" pitchFamily="18" charset="0"/>
              </a:rPr>
              <a:t>в корпуса пунктов проведения ЦЭ</a:t>
            </a:r>
            <a:r>
              <a:rPr lang="ru-RU" altLang="ko-KR" sz="1600" b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85750" indent="-285750" algn="just">
              <a:buFontTx/>
              <a:buChar char="-"/>
            </a:pPr>
            <a:endParaRPr lang="ru-RU" altLang="ko-KR" sz="1600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altLang="ko-KR" sz="1600" b="1" dirty="0" smtClean="0">
                <a:latin typeface="Times New Roman" pitchFamily="18" charset="0"/>
                <a:cs typeface="Times New Roman" pitchFamily="18" charset="0"/>
              </a:rPr>
              <a:t>организует </a:t>
            </a:r>
            <a:r>
              <a:rPr lang="ru-RU" altLang="ko-KR" sz="1600" b="1" dirty="0">
                <a:latin typeface="Times New Roman" pitchFamily="18" charset="0"/>
                <a:cs typeface="Times New Roman" pitchFamily="18" charset="0"/>
              </a:rPr>
              <a:t>информирование участников ЦЭ о порядке проведения </a:t>
            </a:r>
            <a:r>
              <a:rPr lang="ru-RU" altLang="ko-KR" sz="1600" b="1" dirty="0" smtClean="0">
                <a:latin typeface="Times New Roman" pitchFamily="18" charset="0"/>
                <a:cs typeface="Times New Roman" pitchFamily="18" charset="0"/>
              </a:rPr>
              <a:t>ЦЭ;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altLang="ko-KR" sz="1600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altLang="ko-KR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распределяет </a:t>
            </a:r>
            <a:r>
              <a:rPr lang="ru-RU" altLang="ko-KR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участников ЦЭ по аудиториям </a:t>
            </a:r>
            <a:r>
              <a:rPr lang="ru-RU" altLang="ko-KR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 использованием списков участников ЦЭ, составленных методом случайного выбора.</a:t>
            </a:r>
            <a:endParaRPr lang="ru-RU" altLang="ko-KR" sz="1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181097"/>
            <a:ext cx="936104" cy="60523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253548" y="6358175"/>
            <a:ext cx="3417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>
                <a:solidFill>
                  <a:schemeClr val="bg1">
                    <a:lumMod val="65000"/>
                  </a:schemeClr>
                </a:solidFill>
              </a:rPr>
              <a:t>24</a:t>
            </a:r>
            <a:endParaRPr lang="ru-RU" sz="1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380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75656" y="332656"/>
            <a:ext cx="698477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ko-K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Организационная комиссия</a:t>
            </a:r>
          </a:p>
          <a:p>
            <a:pPr algn="ctr"/>
            <a:endParaRPr lang="ru-RU" altLang="ko-KR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altLang="ko-KR" sz="1600" b="1" dirty="0" smtClean="0">
                <a:latin typeface="Times New Roman" pitchFamily="18" charset="0"/>
                <a:cs typeface="Times New Roman" pitchFamily="18" charset="0"/>
              </a:rPr>
              <a:t>обеспечивает распределение </a:t>
            </a:r>
            <a:r>
              <a:rPr lang="ru-RU" altLang="ko-KR" sz="1600" b="1" dirty="0">
                <a:latin typeface="Times New Roman" pitchFamily="18" charset="0"/>
                <a:cs typeface="Times New Roman" pitchFamily="18" charset="0"/>
              </a:rPr>
              <a:t>(жеребьевку) случайным </a:t>
            </a:r>
            <a:r>
              <a:rPr lang="ru-RU" altLang="ko-KR" sz="1600" b="1" dirty="0" smtClean="0">
                <a:latin typeface="Times New Roman" pitchFamily="18" charset="0"/>
                <a:cs typeface="Times New Roman" pitchFamily="18" charset="0"/>
              </a:rPr>
              <a:t>образом педагогических работников и (или</a:t>
            </a:r>
            <a:r>
              <a:rPr lang="ru-RU" altLang="ko-KR" sz="1600" b="1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altLang="ko-KR" sz="1600" b="1" dirty="0" smtClean="0">
                <a:latin typeface="Times New Roman" pitchFamily="18" charset="0"/>
                <a:cs typeface="Times New Roman" pitchFamily="18" charset="0"/>
              </a:rPr>
              <a:t>уполномоченных лиц, </a:t>
            </a:r>
            <a:r>
              <a:rPr lang="ru-RU" altLang="ko-KR" sz="1600" b="1" dirty="0">
                <a:latin typeface="Times New Roman" pitchFamily="18" charset="0"/>
                <a:cs typeface="Times New Roman" pitchFamily="18" charset="0"/>
              </a:rPr>
              <a:t>которые будут находиться во время проведения ЦЭ в </a:t>
            </a:r>
            <a:r>
              <a:rPr lang="ru-RU" altLang="ko-KR" sz="1600" b="1" dirty="0" smtClean="0">
                <a:latin typeface="Times New Roman" pitchFamily="18" charset="0"/>
                <a:cs typeface="Times New Roman" pitchFamily="18" charset="0"/>
              </a:rPr>
              <a:t>аудиториях </a:t>
            </a:r>
            <a:r>
              <a:rPr lang="ru-RU" altLang="ko-KR" sz="1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(смешанный принцип);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altLang="ko-KR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оформляет протокол</a:t>
            </a:r>
            <a:r>
              <a:rPr lang="ru-RU" altLang="ko-KR" sz="1600" b="1" dirty="0">
                <a:latin typeface="Times New Roman" pitchFamily="18" charset="0"/>
                <a:cs typeface="Times New Roman" pitchFamily="18" charset="0"/>
              </a:rPr>
              <a:t> распределения ответственных педагогических </a:t>
            </a:r>
            <a:r>
              <a:rPr lang="ru-RU" altLang="ko-KR" sz="1600" b="1" dirty="0" smtClean="0">
                <a:latin typeface="Times New Roman" pitchFamily="18" charset="0"/>
                <a:cs typeface="Times New Roman" pitchFamily="18" charset="0"/>
              </a:rPr>
              <a:t>работников, </a:t>
            </a:r>
            <a:r>
              <a:rPr lang="ru-RU" altLang="ko-KR" sz="1600" b="1" dirty="0">
                <a:latin typeface="Times New Roman" pitchFamily="18" charset="0"/>
                <a:cs typeface="Times New Roman" pitchFamily="18" charset="0"/>
              </a:rPr>
              <a:t>педагогических работников и (или) уполномоченных лиц по </a:t>
            </a:r>
            <a:r>
              <a:rPr lang="ru-RU" altLang="ko-KR" sz="1600" b="1" dirty="0" smtClean="0">
                <a:latin typeface="Times New Roman" pitchFamily="18" charset="0"/>
                <a:cs typeface="Times New Roman" pitchFamily="18" charset="0"/>
              </a:rPr>
              <a:t>аудиториям.</a:t>
            </a:r>
            <a:endParaRPr lang="ru-RU" altLang="ko-KR" sz="16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altLang="ko-KR" sz="1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altLang="ko-KR" sz="1600" b="1" dirty="0" smtClean="0">
                <a:latin typeface="Times New Roman" pitchFamily="18" charset="0"/>
                <a:cs typeface="Times New Roman" pitchFamily="18" charset="0"/>
              </a:rPr>
              <a:t>Жеребьевка происходит из числа лиц</a:t>
            </a:r>
            <a:r>
              <a:rPr lang="ru-RU" altLang="ko-KR" sz="1600" b="1" dirty="0">
                <a:latin typeface="Times New Roman" pitchFamily="18" charset="0"/>
                <a:cs typeface="Times New Roman" pitchFamily="18" charset="0"/>
              </a:rPr>
              <a:t>, ранее имевших опыт проведения централизованного (репетиционного) </a:t>
            </a:r>
            <a:r>
              <a:rPr lang="ru-RU" altLang="ko-KR" sz="1600" b="1" dirty="0" smtClean="0">
                <a:latin typeface="Times New Roman" pitchFamily="18" charset="0"/>
                <a:cs typeface="Times New Roman" pitchFamily="18" charset="0"/>
              </a:rPr>
              <a:t>тестирования, проводимого </a:t>
            </a:r>
            <a:r>
              <a:rPr lang="ru-RU" altLang="ko-KR" sz="1600" b="1" dirty="0">
                <a:latin typeface="Times New Roman" pitchFamily="18" charset="0"/>
                <a:cs typeface="Times New Roman" pitchFamily="18" charset="0"/>
              </a:rPr>
              <a:t>РИКЗ (при наличии такой возможности), а также чтобы в составе </a:t>
            </a:r>
            <a:r>
              <a:rPr lang="ru-RU" altLang="ko-KR" sz="1600" b="1" dirty="0" smtClean="0">
                <a:latin typeface="Times New Roman" pitchFamily="18" charset="0"/>
                <a:cs typeface="Times New Roman" pitchFamily="18" charset="0"/>
              </a:rPr>
              <a:t>группы педагогических </a:t>
            </a:r>
            <a:r>
              <a:rPr lang="ru-RU" altLang="ko-KR" sz="1600" b="1" dirty="0">
                <a:latin typeface="Times New Roman" pitchFamily="18" charset="0"/>
                <a:cs typeface="Times New Roman" pitchFamily="18" charset="0"/>
              </a:rPr>
              <a:t>работников был хотя бы один представитель из числа </a:t>
            </a:r>
            <a:r>
              <a:rPr lang="ru-RU" altLang="ko-KR" sz="1600" b="1" dirty="0" smtClean="0">
                <a:latin typeface="Times New Roman" pitchFamily="18" charset="0"/>
                <a:cs typeface="Times New Roman" pitchFamily="18" charset="0"/>
              </a:rPr>
              <a:t>педагогических работников </a:t>
            </a:r>
            <a:r>
              <a:rPr lang="ru-RU" altLang="ko-KR" sz="1600" b="1" dirty="0">
                <a:latin typeface="Times New Roman" pitchFamily="18" charset="0"/>
                <a:cs typeface="Times New Roman" pitchFamily="18" charset="0"/>
              </a:rPr>
              <a:t>учреждений высшего, среднего специального, общего среднего </a:t>
            </a:r>
            <a:r>
              <a:rPr lang="ru-RU" altLang="ko-KR" sz="1600" b="1" dirty="0" smtClean="0">
                <a:latin typeface="Times New Roman" pitchFamily="18" charset="0"/>
                <a:cs typeface="Times New Roman" pitchFamily="18" charset="0"/>
              </a:rPr>
              <a:t>образования другой </a:t>
            </a:r>
            <a:r>
              <a:rPr lang="ru-RU" altLang="ko-KR" sz="1600" b="1" dirty="0">
                <a:latin typeface="Times New Roman" pitchFamily="18" charset="0"/>
                <a:cs typeface="Times New Roman" pitchFamily="18" charset="0"/>
              </a:rPr>
              <a:t>административно-территориальной (территориальной) единицы, чем та, </a:t>
            </a:r>
            <a:r>
              <a:rPr lang="ru-RU" altLang="ko-KR" sz="1600" b="1" dirty="0" smtClean="0">
                <a:latin typeface="Times New Roman" pitchFamily="18" charset="0"/>
                <a:cs typeface="Times New Roman" pitchFamily="18" charset="0"/>
              </a:rPr>
              <a:t>учащиеся которой </a:t>
            </a:r>
            <a:r>
              <a:rPr lang="ru-RU" altLang="ko-KR" sz="1600" b="1" dirty="0">
                <a:latin typeface="Times New Roman" pitchFamily="18" charset="0"/>
                <a:cs typeface="Times New Roman" pitchFamily="18" charset="0"/>
              </a:rPr>
              <a:t>проходят ЦЭ в пункте проведения ЦЭ (при наличии такой возможности</a:t>
            </a:r>
            <a:r>
              <a:rPr lang="ru-RU" altLang="ko-KR" sz="1600" b="1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just"/>
            <a:endParaRPr lang="ru-RU" altLang="ko-KR" sz="16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altLang="ko-KR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181097"/>
            <a:ext cx="936104" cy="60523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253548" y="6358175"/>
            <a:ext cx="3417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>
                <a:solidFill>
                  <a:schemeClr val="bg1">
                    <a:lumMod val="65000"/>
                  </a:schemeClr>
                </a:solidFill>
              </a:rPr>
              <a:t>25</a:t>
            </a:r>
            <a:endParaRPr lang="ru-RU" sz="1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58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51520" y="332656"/>
            <a:ext cx="8532440" cy="768085"/>
          </a:xfrm>
        </p:spPr>
        <p:txBody>
          <a:bodyPr>
            <a:noAutofit/>
          </a:bodyPr>
          <a:lstStyle/>
          <a:p>
            <a:r>
              <a:rPr lang="ru-RU" altLang="ko-KR" sz="2000" b="1" dirty="0" smtClean="0">
                <a:latin typeface="Times New Roman" pitchFamily="18" charset="0"/>
                <a:cs typeface="Times New Roman" pitchFamily="18" charset="0"/>
              </a:rPr>
              <a:t>ЧИСЛО ОРГАНИЗАТОРОВ В ПУНКТЕ ПРОВЕДЕНИЯ  ЦЭ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 flipV="1">
            <a:off x="827584" y="1316766"/>
            <a:ext cx="7776864" cy="609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411760" y="2178926"/>
            <a:ext cx="54726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каждой аудитории – не менее трех организаторов (включая ответственного организатора</a:t>
            </a:r>
            <a:r>
              <a:rPr lang="ru-RU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algn="just"/>
            <a:endParaRPr lang="ru-RU" altLang="ko-KR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коридоров – в количестве, достаточном для регулирования движения, сопровождения и информирования </a:t>
            </a:r>
            <a:r>
              <a:rPr lang="ru-RU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участников ЦЭ;</a:t>
            </a:r>
          </a:p>
          <a:p>
            <a:pPr algn="just"/>
            <a:endParaRPr lang="ru-RU" altLang="ko-KR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у входа в пункт проведения тестирования – не менее трех </a:t>
            </a:r>
            <a:r>
              <a:rPr lang="ru-RU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организаторов.</a:t>
            </a:r>
          </a:p>
        </p:txBody>
      </p:sp>
      <p:sp>
        <p:nvSpPr>
          <p:cNvPr id="8" name="Frame 17">
            <a:extLst>
              <a:ext uri="{FF2B5EF4-FFF2-40B4-BE49-F238E27FC236}">
                <a16:creationId xmlns:a16="http://schemas.microsoft.com/office/drawing/2014/main" id="{5801D75E-F748-4820-A111-26B3FD7269F4}"/>
              </a:ext>
            </a:extLst>
          </p:cNvPr>
          <p:cNvSpPr/>
          <p:nvPr/>
        </p:nvSpPr>
        <p:spPr>
          <a:xfrm>
            <a:off x="1763688" y="2324877"/>
            <a:ext cx="324036" cy="28803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181097"/>
            <a:ext cx="936104" cy="605239"/>
          </a:xfrm>
          <a:prstGeom prst="rect">
            <a:avLst/>
          </a:prstGeom>
        </p:spPr>
      </p:pic>
      <p:sp>
        <p:nvSpPr>
          <p:cNvPr id="10" name="Frame 17">
            <a:extLst>
              <a:ext uri="{FF2B5EF4-FFF2-40B4-BE49-F238E27FC236}">
                <a16:creationId xmlns:a16="http://schemas.microsoft.com/office/drawing/2014/main" id="{5801D75E-F748-4820-A111-26B3FD7269F4}"/>
              </a:ext>
            </a:extLst>
          </p:cNvPr>
          <p:cNvSpPr/>
          <p:nvPr/>
        </p:nvSpPr>
        <p:spPr>
          <a:xfrm>
            <a:off x="1763688" y="3466071"/>
            <a:ext cx="324036" cy="28803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" name="Frame 17">
            <a:extLst>
              <a:ext uri="{FF2B5EF4-FFF2-40B4-BE49-F238E27FC236}">
                <a16:creationId xmlns:a16="http://schemas.microsoft.com/office/drawing/2014/main" id="{5801D75E-F748-4820-A111-26B3FD7269F4}"/>
              </a:ext>
            </a:extLst>
          </p:cNvPr>
          <p:cNvSpPr/>
          <p:nvPr/>
        </p:nvSpPr>
        <p:spPr>
          <a:xfrm>
            <a:off x="1754070" y="4581128"/>
            <a:ext cx="324036" cy="28803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253548" y="6358175"/>
            <a:ext cx="3417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>
                <a:solidFill>
                  <a:schemeClr val="bg1">
                    <a:lumMod val="65000"/>
                  </a:schemeClr>
                </a:solidFill>
              </a:rPr>
              <a:t>26</a:t>
            </a:r>
            <a:endParaRPr lang="ru-RU" sz="1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021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95536" y="295700"/>
            <a:ext cx="8532440" cy="768085"/>
          </a:xfrm>
        </p:spPr>
        <p:txBody>
          <a:bodyPr>
            <a:normAutofit/>
          </a:bodyPr>
          <a:lstStyle/>
          <a:p>
            <a:r>
              <a:rPr lang="ru-RU" altLang="ko-KR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ДОПУСК В ПУНКТ </a:t>
            </a:r>
            <a:r>
              <a:rPr lang="ru-RU" altLang="ko-KR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ПРОВЕДЕНИЯ </a:t>
            </a:r>
            <a:r>
              <a:rPr lang="ru-RU" altLang="ko-KR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ЦЭ</a:t>
            </a:r>
            <a:endParaRPr lang="ko-KR" alt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87624" y="1172749"/>
            <a:ext cx="6840760" cy="1440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336210" y="1571933"/>
            <a:ext cx="6543588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altLang="ko-K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Участников ЦЭ пропускают в пункт его проведения </a:t>
            </a:r>
            <a:r>
              <a:rPr lang="ru-RU" altLang="ko-KR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основании документа</a:t>
            </a:r>
            <a:r>
              <a:rPr lang="ru-RU" altLang="ko-KR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удостоверяющего личность, и пропуска</a:t>
            </a:r>
            <a:r>
              <a:rPr lang="ru-RU" altLang="ko-KR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altLang="ko-KR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altLang="ko-K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отсутствия пропуска у участника ЦЭ разрешается допуск такого </a:t>
            </a:r>
            <a:r>
              <a:rPr lang="ru-RU" altLang="ko-KR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участника ЦЭ </a:t>
            </a:r>
            <a:r>
              <a:rPr lang="ru-RU" altLang="ko-K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пункт проведения </a:t>
            </a:r>
            <a:r>
              <a:rPr lang="ru-RU" altLang="ko-KR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ЦЭ. </a:t>
            </a:r>
            <a:r>
              <a:rPr lang="ru-RU" altLang="ko-KR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altLang="ko-KR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этом такому участнику ЦЭ </a:t>
            </a:r>
            <a:r>
              <a:rPr lang="ru-RU" altLang="ko-KR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пропуск (дубликат) оформляется в пункте проведения ЦЭ.</a:t>
            </a:r>
          </a:p>
          <a:p>
            <a:pPr algn="just"/>
            <a:endParaRPr lang="ru-RU" altLang="ko-KR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altLang="ko-K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ЦЭ, ранее не зарегистрированные или не имеющие при себе документа</a:t>
            </a:r>
            <a:r>
              <a:rPr lang="ru-RU" altLang="ko-KR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удостоверяющего </a:t>
            </a:r>
            <a:r>
              <a:rPr lang="ru-RU" altLang="ko-K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личность, к прохождению ЦЭ не допускаются</a:t>
            </a:r>
            <a:r>
              <a:rPr lang="ru-RU" altLang="ko-KR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altLang="ko-KR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altLang="ko-KR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Лицам, не участвующим в ЦЭ, вход в пункт его проведения не разрешается</a:t>
            </a:r>
            <a:r>
              <a:rPr lang="ru-RU" altLang="ko-KR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altLang="ko-KR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Участнику ЦЭ </a:t>
            </a:r>
            <a:r>
              <a:rPr lang="ru-RU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необходимо соблюдать </a:t>
            </a:r>
            <a:r>
              <a:rPr lang="ru-RU" altLang="ko-KR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деловой стиль одежды</a:t>
            </a:r>
            <a:r>
              <a:rPr lang="ru-RU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ru-RU" altLang="ko-KR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181097"/>
            <a:ext cx="936104" cy="60523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253548" y="6358175"/>
            <a:ext cx="3417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>
                <a:solidFill>
                  <a:schemeClr val="bg1">
                    <a:lumMod val="65000"/>
                  </a:schemeClr>
                </a:solidFill>
              </a:rPr>
              <a:t>27</a:t>
            </a:r>
            <a:endParaRPr lang="ru-RU" sz="1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993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-99146" y="213502"/>
            <a:ext cx="9144000" cy="768085"/>
          </a:xfrm>
        </p:spPr>
        <p:txBody>
          <a:bodyPr/>
          <a:lstStyle/>
          <a:p>
            <a:r>
              <a:rPr lang="ru-RU" altLang="ko-KR" sz="2800" b="1" dirty="0">
                <a:latin typeface="Times New Roman" pitchFamily="18" charset="0"/>
                <a:cs typeface="Times New Roman" pitchFamily="18" charset="0"/>
              </a:rPr>
              <a:t>Доставка  экзаменационных материалов</a:t>
            </a:r>
            <a:endParaRPr lang="ko-KR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 flipV="1">
            <a:off x="1052474" y="908720"/>
            <a:ext cx="6840760" cy="609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518922" y="964784"/>
            <a:ext cx="7869501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7188" algn="ctr"/>
            <a:r>
              <a:rPr lang="ru-RU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Экзаменационные материалы </a:t>
            </a:r>
            <a:r>
              <a:rPr lang="ru-RU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необходимо </a:t>
            </a:r>
            <a:r>
              <a:rPr lang="ru-RU" altLang="ko-KR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получить в РИКЗ </a:t>
            </a:r>
            <a:r>
              <a:rPr lang="ru-RU" altLang="ko-KR" sz="1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26 января 2024 г. </a:t>
            </a:r>
            <a:r>
              <a:rPr lang="ru-RU" altLang="ko-KR" sz="1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ru-RU" altLang="ko-KR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altLang="ko-KR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 себе иметь паспорт и доверенность)</a:t>
            </a:r>
            <a:r>
              <a:rPr lang="ru-RU" altLang="ko-KR" sz="16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357188" algn="just"/>
            <a:r>
              <a:rPr lang="ru-RU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Экзаменационные материалы </a:t>
            </a:r>
            <a:r>
              <a:rPr lang="ru-RU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доставляются </a:t>
            </a:r>
            <a:r>
              <a:rPr lang="ru-RU" altLang="ko-KR" sz="1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обратно в РИКЗ 29 января 2024 г.</a:t>
            </a:r>
            <a:r>
              <a:rPr lang="ru-RU" altLang="ko-KR" sz="1600" b="1" u="sng" dirty="0" smtClean="0">
                <a:solidFill>
                  <a:srgbClr val="EE520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ko-KR" sz="1600" b="1" u="sng" dirty="0">
              <a:solidFill>
                <a:srgbClr val="EE5204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57188" algn="just"/>
            <a:endParaRPr lang="ru-RU" altLang="ko-KR" sz="1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indent="357188" algn="just"/>
            <a:r>
              <a:rPr lang="ru-RU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Организационная </a:t>
            </a:r>
            <a:r>
              <a:rPr lang="ru-RU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комиссия </a:t>
            </a:r>
            <a:r>
              <a:rPr lang="ru-RU" altLang="ko-KR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присутствии представителей органов, </a:t>
            </a:r>
            <a:r>
              <a:rPr lang="ru-RU" altLang="ko-KR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уполномоченных </a:t>
            </a:r>
            <a:r>
              <a:rPr lang="ru-RU" altLang="ko-KR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установленном порядке осуществлять контроль </a:t>
            </a:r>
            <a:r>
              <a:rPr lang="ru-RU" altLang="ko-KR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altLang="ko-KR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проведением </a:t>
            </a:r>
            <a:r>
              <a:rPr lang="ru-RU" altLang="ko-KR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ЦЭ</a:t>
            </a:r>
            <a:r>
              <a:rPr lang="ru-RU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pSp>
        <p:nvGrpSpPr>
          <p:cNvPr id="81" name="Group 3"/>
          <p:cNvGrpSpPr/>
          <p:nvPr/>
        </p:nvGrpSpPr>
        <p:grpSpPr>
          <a:xfrm>
            <a:off x="1869838" y="2668869"/>
            <a:ext cx="4320479" cy="699911"/>
            <a:chOff x="1503912" y="3158481"/>
            <a:chExt cx="5878045" cy="908549"/>
          </a:xfrm>
        </p:grpSpPr>
        <p:sp>
          <p:nvSpPr>
            <p:cNvPr id="82" name="Pentagon 4"/>
            <p:cNvSpPr/>
            <p:nvPr/>
          </p:nvSpPr>
          <p:spPr>
            <a:xfrm>
              <a:off x="1633825" y="3347031"/>
              <a:ext cx="5748132" cy="719999"/>
            </a:xfrm>
            <a:prstGeom prst="homePlat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83" name="Pentagon 5"/>
            <p:cNvSpPr/>
            <p:nvPr/>
          </p:nvSpPr>
          <p:spPr>
            <a:xfrm>
              <a:off x="1503912" y="3158481"/>
              <a:ext cx="5572691" cy="719999"/>
            </a:xfrm>
            <a:prstGeom prst="homePlate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ru-RU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вскрывает в день получения упаковки (вализы) с </a:t>
              </a:r>
              <a:r>
                <a:rPr lang="ru-RU" altLang="ko-K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пакетами с экзаменационными материалами</a:t>
              </a:r>
              <a:endParaRPr lang="ru-RU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6" name="Group 3"/>
          <p:cNvGrpSpPr/>
          <p:nvPr/>
        </p:nvGrpSpPr>
        <p:grpSpPr>
          <a:xfrm>
            <a:off x="1876852" y="3439615"/>
            <a:ext cx="4968551" cy="699911"/>
            <a:chOff x="1503912" y="3158481"/>
            <a:chExt cx="5878045" cy="908549"/>
          </a:xfrm>
        </p:grpSpPr>
        <p:sp>
          <p:nvSpPr>
            <p:cNvPr id="87" name="Pentagon 4"/>
            <p:cNvSpPr/>
            <p:nvPr/>
          </p:nvSpPr>
          <p:spPr>
            <a:xfrm>
              <a:off x="1633825" y="3347031"/>
              <a:ext cx="5748132" cy="719999"/>
            </a:xfrm>
            <a:prstGeom prst="homePlat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88" name="Pentagon 5"/>
            <p:cNvSpPr/>
            <p:nvPr/>
          </p:nvSpPr>
          <p:spPr>
            <a:xfrm>
              <a:off x="1503912" y="3158481"/>
              <a:ext cx="5572691" cy="719999"/>
            </a:xfrm>
            <a:prstGeom prst="homePlate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ru-RU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пересчитывает пакеты, сверяет с </a:t>
              </a:r>
              <a:r>
                <a:rPr lang="ru-RU" altLang="ko-K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ранее поданной </a:t>
              </a:r>
              <a:r>
                <a:rPr lang="ru-RU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заявкой</a:t>
              </a:r>
            </a:p>
          </p:txBody>
        </p:sp>
      </p:grpSp>
      <p:grpSp>
        <p:nvGrpSpPr>
          <p:cNvPr id="89" name="Group 3"/>
          <p:cNvGrpSpPr/>
          <p:nvPr/>
        </p:nvGrpSpPr>
        <p:grpSpPr>
          <a:xfrm>
            <a:off x="1835153" y="4298342"/>
            <a:ext cx="5544616" cy="699911"/>
            <a:chOff x="1503912" y="3158481"/>
            <a:chExt cx="5878045" cy="908549"/>
          </a:xfrm>
        </p:grpSpPr>
        <p:sp>
          <p:nvSpPr>
            <p:cNvPr id="90" name="Pentagon 4"/>
            <p:cNvSpPr/>
            <p:nvPr/>
          </p:nvSpPr>
          <p:spPr>
            <a:xfrm>
              <a:off x="1633825" y="3347031"/>
              <a:ext cx="5748132" cy="719999"/>
            </a:xfrm>
            <a:prstGeom prst="homePlat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91" name="Pentagon 5"/>
            <p:cNvSpPr/>
            <p:nvPr/>
          </p:nvSpPr>
          <p:spPr>
            <a:xfrm>
              <a:off x="1503912" y="3158481"/>
              <a:ext cx="5572691" cy="719999"/>
            </a:xfrm>
            <a:prstGeom prst="homePlate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ru-RU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составляет акт о получении упаковок (вализ) с экзаменационными </a:t>
              </a:r>
              <a:r>
                <a:rPr lang="ru-RU" altLang="ko-K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материалами</a:t>
              </a:r>
              <a:endParaRPr lang="ru-RU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2" name="Group 3"/>
          <p:cNvGrpSpPr/>
          <p:nvPr/>
        </p:nvGrpSpPr>
        <p:grpSpPr>
          <a:xfrm>
            <a:off x="1869838" y="5194875"/>
            <a:ext cx="5952660" cy="675411"/>
            <a:chOff x="1519233" y="3190284"/>
            <a:chExt cx="5862724" cy="876746"/>
          </a:xfrm>
        </p:grpSpPr>
        <p:sp>
          <p:nvSpPr>
            <p:cNvPr id="93" name="Pentagon 4"/>
            <p:cNvSpPr/>
            <p:nvPr/>
          </p:nvSpPr>
          <p:spPr>
            <a:xfrm>
              <a:off x="1633825" y="3347031"/>
              <a:ext cx="5748132" cy="719999"/>
            </a:xfrm>
            <a:prstGeom prst="homePlat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94" name="Pentagon 5"/>
            <p:cNvSpPr/>
            <p:nvPr/>
          </p:nvSpPr>
          <p:spPr>
            <a:xfrm>
              <a:off x="1519233" y="3190284"/>
              <a:ext cx="5572691" cy="719999"/>
            </a:xfrm>
            <a:prstGeom prst="homePlate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just"/>
              <a:r>
                <a:rPr lang="ru-RU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укладывает пакеты в сейф (металлический ящик), </a:t>
              </a:r>
              <a:r>
                <a:rPr lang="ru-RU" altLang="ko-K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который </a:t>
              </a:r>
              <a:r>
                <a:rPr lang="ru-RU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опечатывается (пломбируется</a:t>
              </a:r>
              <a:r>
                <a:rPr lang="ru-RU" altLang="ko-K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); </a:t>
              </a:r>
              <a:r>
                <a:rPr lang="ru-RU" altLang="ko-KR" sz="1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сейф </a:t>
              </a:r>
              <a:r>
                <a:rPr lang="ru-RU" altLang="ko-KR" sz="1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располагается в помещении, оборудованном охранной сигнализацией.</a:t>
              </a:r>
            </a:p>
          </p:txBody>
        </p:sp>
      </p:grpSp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181097"/>
            <a:ext cx="936104" cy="605239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8253548" y="6358175"/>
            <a:ext cx="3417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>
                <a:solidFill>
                  <a:schemeClr val="bg1">
                    <a:lumMod val="65000"/>
                  </a:schemeClr>
                </a:solidFill>
              </a:rPr>
              <a:t>28</a:t>
            </a:r>
            <a:endParaRPr lang="ru-RU" sz="1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198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296787"/>
            <a:ext cx="7769010" cy="648072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Передача ЭМ в аудитории </a:t>
            </a:r>
            <a:endParaRPr lang="be-BY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Iwan\Desktop\logo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0863" y="280366"/>
            <a:ext cx="992405" cy="65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29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755576" y="1484784"/>
            <a:ext cx="773550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Организационная комиссия пункта ЦЭ:</a:t>
            </a:r>
          </a:p>
          <a:p>
            <a:pPr algn="just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передает </a:t>
            </a:r>
            <a:r>
              <a:rPr lang="ru-RU" sz="2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день проведения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ЦЭ пакеты с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ЭМ ответственным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педагогическим работникам под подпись в ведомости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приемки-передачи ЭМ, после окончания ЦЭ также передают по акту;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вскрывает </a:t>
            </a:r>
            <a:r>
              <a:rPr lang="ru-RU" sz="2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 случае недостаточного количества экзаменационных </a:t>
            </a:r>
            <a:r>
              <a:rPr lang="ru-RU" sz="2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материалов в </a:t>
            </a:r>
            <a:r>
              <a:rPr lang="ru-RU" sz="2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аудиториях)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резервные пакеты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ЭМ (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согласованию с РИКЗ).</a:t>
            </a:r>
            <a:endParaRPr lang="ru-RU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3179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4650" y="609600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Сроки регистрации для участия </a:t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ЦЭ и ЦТ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56465" y="1556792"/>
            <a:ext cx="7542811" cy="4525963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sz="2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20 марта по 5 апреля </a:t>
            </a:r>
            <a:r>
              <a:rPr lang="ru-RU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регистрация участников </a:t>
            </a:r>
            <a:r>
              <a:rPr lang="ru-RU" sz="2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ЦЭ</a:t>
            </a:r>
            <a:r>
              <a:rPr lang="ru-RU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основные сроки;</a:t>
            </a:r>
          </a:p>
          <a:p>
            <a:pPr marL="0" indent="0" algn="just">
              <a:buNone/>
            </a:pPr>
            <a:r>
              <a:rPr lang="ru-RU" sz="2100" i="1" dirty="0"/>
              <a:t>Заявка на экзаменационные материалы </a:t>
            </a:r>
            <a:r>
              <a:rPr lang="ru-RU" sz="2100" i="1" dirty="0" smtClean="0"/>
              <a:t>формируется </a:t>
            </a:r>
            <a:r>
              <a:rPr lang="ru-RU" sz="2100" i="1" dirty="0"/>
              <a:t>посредством системы регистрации и предоставляется в РИКЗ в срок </a:t>
            </a:r>
            <a:r>
              <a:rPr lang="ru-RU" sz="2100" i="1" dirty="0">
                <a:solidFill>
                  <a:srgbClr val="FF0000"/>
                </a:solidFill>
              </a:rPr>
              <a:t>не позднее одного дня, следующего за днем окончания периода регистрации участников ЦЭ в основной </a:t>
            </a:r>
            <a:r>
              <a:rPr lang="ru-RU" sz="2100" i="1" dirty="0" smtClean="0">
                <a:solidFill>
                  <a:srgbClr val="FF0000"/>
                </a:solidFill>
              </a:rPr>
              <a:t>срок.</a:t>
            </a:r>
          </a:p>
          <a:p>
            <a:pPr marL="0" indent="0" algn="just">
              <a:buNone/>
            </a:pPr>
            <a:endParaRPr lang="be-BY" sz="21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9 апреля по 22 апреля </a:t>
            </a:r>
            <a:r>
              <a:rPr lang="ru-RU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регистрация участников </a:t>
            </a:r>
            <a:r>
              <a:rPr lang="ru-RU" sz="2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ЦТ</a:t>
            </a:r>
            <a:r>
              <a:rPr lang="ru-RU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основные </a:t>
            </a:r>
            <a:r>
              <a:rPr lang="ru-RU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сроки;</a:t>
            </a:r>
          </a:p>
          <a:p>
            <a:pPr marL="0" indent="0" algn="just">
              <a:buNone/>
            </a:pPr>
            <a:endParaRPr lang="ru-RU" sz="21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по 14 </a:t>
            </a:r>
            <a:r>
              <a:rPr lang="ru-RU" sz="2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июня</a:t>
            </a:r>
            <a:r>
              <a:rPr lang="ru-RU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регистрация для участия в ЦЭ и ЦТ в резервные дни</a:t>
            </a:r>
          </a:p>
          <a:p>
            <a:pPr marL="0" indent="0" algn="just">
              <a:buNone/>
            </a:pPr>
            <a:r>
              <a:rPr lang="ru-RU" sz="2100" i="1" dirty="0"/>
              <a:t>Заявка на экзаменационные материалы формируется посредством системы регистрации и предоставляется в РИКЗ в срок </a:t>
            </a:r>
            <a:r>
              <a:rPr lang="ru-RU" sz="2100" i="1" dirty="0">
                <a:solidFill>
                  <a:srgbClr val="FF0000"/>
                </a:solidFill>
              </a:rPr>
              <a:t>не позднее одного дня, следующего за днем окончания периода регистрации участников ЦЭ в </a:t>
            </a:r>
            <a:r>
              <a:rPr lang="ru-RU" sz="2100" i="1" dirty="0" smtClean="0">
                <a:solidFill>
                  <a:srgbClr val="FF0000"/>
                </a:solidFill>
              </a:rPr>
              <a:t>резервные дни и иной срок.</a:t>
            </a:r>
            <a:endParaRPr lang="be-BY" sz="21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</a:t>
            </a:fld>
            <a:endParaRPr lang="ru-RU"/>
          </a:p>
        </p:txBody>
      </p:sp>
      <p:pic>
        <p:nvPicPr>
          <p:cNvPr id="5" name="Picture 2" descr="C:\Users\Iwan\Desktop\logo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0863" y="280366"/>
            <a:ext cx="992405" cy="65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5217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775" t="1649" r="4601" b="3076"/>
          <a:stretch/>
        </p:blipFill>
        <p:spPr>
          <a:xfrm>
            <a:off x="208509" y="620688"/>
            <a:ext cx="2871240" cy="39886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3114365" y="620688"/>
            <a:ext cx="540535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основании протоколов проведения </a:t>
            </a:r>
            <a:r>
              <a:rPr lang="ru-RU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ЦЭ </a:t>
            </a:r>
            <a:r>
              <a:rPr lang="ru-RU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аудиториях организационной комиссией </a:t>
            </a:r>
            <a:r>
              <a:rPr lang="ru-RU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оформляется </a:t>
            </a:r>
            <a:r>
              <a:rPr lang="ru-RU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протокол </a:t>
            </a:r>
            <a:r>
              <a:rPr lang="ru-RU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проведения ЦЭ </a:t>
            </a:r>
            <a:r>
              <a:rPr lang="ru-RU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пункте.</a:t>
            </a:r>
            <a:endParaRPr lang="en-US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79749" y="1916832"/>
            <a:ext cx="552469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Принятые экзаменационные материалы пересчитываются 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запечатываются 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соответствующие пакеты для заполненных и погашенных бланков ответов, и использованных и </a:t>
            </a:r>
            <a:r>
              <a:rPr lang="ru-RU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невыданных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экзаменационных работ, 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которых 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указывается количество 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упакованных 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экзаменационных материалов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подтверждается подписями организаторов 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аудитории.</a:t>
            </a: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079749" y="3844549"/>
            <a:ext cx="576063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Обращаем внимание! </a:t>
            </a:r>
            <a:endParaRPr lang="ru-RU" sz="1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Получатель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вализ с тестовыми материалами в РИКЗ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–</a:t>
            </a:r>
          </a:p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начальник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управления по контролю и диагностике качества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образования </a:t>
            </a:r>
            <a:r>
              <a:rPr lang="ru-RU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светимская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Ирина Владимировна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181097"/>
            <a:ext cx="936104" cy="60523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8253548" y="6358175"/>
            <a:ext cx="3417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>
                <a:solidFill>
                  <a:schemeClr val="bg1">
                    <a:lumMod val="65000"/>
                  </a:schemeClr>
                </a:solidFill>
              </a:rPr>
              <a:t>30</a:t>
            </a:r>
            <a:endParaRPr lang="ru-RU" sz="1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800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36320" y="130352"/>
            <a:ext cx="649283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ko-KR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Информацию о </a:t>
            </a:r>
            <a:r>
              <a:rPr lang="ru-RU" altLang="ko-KR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количестве </a:t>
            </a:r>
            <a:r>
              <a:rPr lang="ru-RU" altLang="ko-KR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участников </a:t>
            </a:r>
            <a:r>
              <a:rPr lang="ru-RU" altLang="ko-KR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испытания:</a:t>
            </a:r>
          </a:p>
          <a:p>
            <a:pPr algn="just"/>
            <a:r>
              <a:rPr lang="ru-RU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endParaRPr lang="ru-RU" altLang="ko-KR" sz="16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indent="357188" algn="just"/>
            <a:r>
              <a:rPr lang="ru-RU" altLang="ko-KR" sz="1600" b="1" dirty="0">
                <a:latin typeface="Times New Roman" pitchFamily="18" charset="0"/>
                <a:cs typeface="Times New Roman" pitchFamily="18" charset="0"/>
              </a:rPr>
              <a:t>зарегистрированных </a:t>
            </a:r>
            <a:r>
              <a:rPr lang="ru-RU" altLang="ko-KR" sz="1600" b="1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altLang="ko-KR" sz="1600" b="1" dirty="0">
                <a:latin typeface="Times New Roman" pitchFamily="18" charset="0"/>
                <a:cs typeface="Times New Roman" pitchFamily="18" charset="0"/>
              </a:rPr>
              <a:t>начало </a:t>
            </a:r>
            <a:r>
              <a:rPr lang="ru-RU" altLang="ko-KR" sz="1600" b="1" dirty="0" smtClean="0">
                <a:latin typeface="Times New Roman" pitchFamily="18" charset="0"/>
                <a:cs typeface="Times New Roman" pitchFamily="18" charset="0"/>
              </a:rPr>
              <a:t>экзамена;</a:t>
            </a:r>
          </a:p>
          <a:p>
            <a:pPr indent="357188" algn="just"/>
            <a:endParaRPr lang="ru-RU" altLang="ko-KR" sz="1600" b="1" dirty="0">
              <a:latin typeface="Times New Roman" pitchFamily="18" charset="0"/>
              <a:cs typeface="Times New Roman" pitchFamily="18" charset="0"/>
            </a:endParaRPr>
          </a:p>
          <a:p>
            <a:pPr indent="357188" algn="just"/>
            <a:r>
              <a:rPr lang="ru-RU" altLang="ko-KR" sz="1600" b="1" dirty="0" smtClean="0">
                <a:latin typeface="Times New Roman" pitchFamily="18" charset="0"/>
                <a:cs typeface="Times New Roman" pitchFamily="18" charset="0"/>
              </a:rPr>
              <a:t>неявившихся;</a:t>
            </a:r>
          </a:p>
          <a:p>
            <a:pPr indent="357188" algn="just"/>
            <a:endParaRPr lang="ru-RU" altLang="ko-KR" sz="1600" b="1" dirty="0">
              <a:latin typeface="Times New Roman" pitchFamily="18" charset="0"/>
              <a:cs typeface="Times New Roman" pitchFamily="18" charset="0"/>
            </a:endParaRPr>
          </a:p>
          <a:p>
            <a:pPr indent="357188" algn="just"/>
            <a:r>
              <a:rPr lang="ru-RU" altLang="ko-KR" sz="1600" b="1" dirty="0">
                <a:latin typeface="Times New Roman" pitchFamily="18" charset="0"/>
                <a:cs typeface="Times New Roman" pitchFamily="18" charset="0"/>
              </a:rPr>
              <a:t>удаленных за нарушения</a:t>
            </a:r>
            <a:r>
              <a:rPr lang="ru-RU" altLang="ko-KR" sz="1600" b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indent="357188" algn="just"/>
            <a:endParaRPr lang="ru-RU" altLang="ko-KR" sz="1600" b="1" dirty="0">
              <a:latin typeface="Times New Roman" pitchFamily="18" charset="0"/>
              <a:cs typeface="Times New Roman" pitchFamily="18" charset="0"/>
            </a:endParaRPr>
          </a:p>
          <a:p>
            <a:pPr indent="357188" algn="just"/>
            <a:r>
              <a:rPr lang="ru-RU" altLang="ko-KR" sz="1600" b="1" dirty="0">
                <a:latin typeface="Times New Roman" pitchFamily="18" charset="0"/>
                <a:cs typeface="Times New Roman" pitchFamily="18" charset="0"/>
              </a:rPr>
              <a:t>непрошедших по иным причинам (с указанием причин</a:t>
            </a:r>
            <a:r>
              <a:rPr lang="ru-RU" altLang="ko-KR" sz="1600" b="1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indent="357188" algn="just"/>
            <a:endParaRPr lang="ru-RU" altLang="ko-KR" sz="1600" b="1" dirty="0">
              <a:latin typeface="Times New Roman" pitchFamily="18" charset="0"/>
              <a:cs typeface="Times New Roman" pitchFamily="18" charset="0"/>
            </a:endParaRPr>
          </a:p>
          <a:p>
            <a:pPr indent="357188" algn="just"/>
            <a:r>
              <a:rPr lang="ru-RU" altLang="ko-KR" sz="1600" b="1" dirty="0">
                <a:latin typeface="Times New Roman" pitchFamily="18" charset="0"/>
                <a:cs typeface="Times New Roman" pitchFamily="18" charset="0"/>
              </a:rPr>
              <a:t>прошедших </a:t>
            </a:r>
            <a:r>
              <a:rPr lang="ru-RU" altLang="ko-KR" sz="1600" b="1" dirty="0" smtClean="0">
                <a:latin typeface="Times New Roman" pitchFamily="18" charset="0"/>
                <a:cs typeface="Times New Roman" pitchFamily="18" charset="0"/>
              </a:rPr>
              <a:t>ЦЭ</a:t>
            </a:r>
            <a:endParaRPr lang="ru-RU" altLang="ko-KR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Frame 17">
            <a:extLst>
              <a:ext uri="{FF2B5EF4-FFF2-40B4-BE49-F238E27FC236}">
                <a16:creationId xmlns:a16="http://schemas.microsoft.com/office/drawing/2014/main" id="{5801D75E-F748-4820-A111-26B3FD7269F4}"/>
              </a:ext>
            </a:extLst>
          </p:cNvPr>
          <p:cNvSpPr/>
          <p:nvPr/>
        </p:nvSpPr>
        <p:spPr>
          <a:xfrm>
            <a:off x="1331640" y="1532347"/>
            <a:ext cx="353984" cy="28803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8" name="Frame 17">
            <a:extLst>
              <a:ext uri="{FF2B5EF4-FFF2-40B4-BE49-F238E27FC236}">
                <a16:creationId xmlns:a16="http://schemas.microsoft.com/office/drawing/2014/main" id="{5801D75E-F748-4820-A111-26B3FD7269F4}"/>
              </a:ext>
            </a:extLst>
          </p:cNvPr>
          <p:cNvSpPr/>
          <p:nvPr/>
        </p:nvSpPr>
        <p:spPr>
          <a:xfrm>
            <a:off x="1331640" y="1985774"/>
            <a:ext cx="353984" cy="28803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0" name="Frame 17">
            <a:extLst>
              <a:ext uri="{FF2B5EF4-FFF2-40B4-BE49-F238E27FC236}">
                <a16:creationId xmlns:a16="http://schemas.microsoft.com/office/drawing/2014/main" id="{5801D75E-F748-4820-A111-26B3FD7269F4}"/>
              </a:ext>
            </a:extLst>
          </p:cNvPr>
          <p:cNvSpPr/>
          <p:nvPr/>
        </p:nvSpPr>
        <p:spPr>
          <a:xfrm>
            <a:off x="1353870" y="2449783"/>
            <a:ext cx="353984" cy="28803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" name="Frame 17">
            <a:extLst>
              <a:ext uri="{FF2B5EF4-FFF2-40B4-BE49-F238E27FC236}">
                <a16:creationId xmlns:a16="http://schemas.microsoft.com/office/drawing/2014/main" id="{5801D75E-F748-4820-A111-26B3FD7269F4}"/>
              </a:ext>
            </a:extLst>
          </p:cNvPr>
          <p:cNvSpPr/>
          <p:nvPr/>
        </p:nvSpPr>
        <p:spPr>
          <a:xfrm>
            <a:off x="1353870" y="2950863"/>
            <a:ext cx="353984" cy="28803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" name="Frame 17">
            <a:extLst>
              <a:ext uri="{FF2B5EF4-FFF2-40B4-BE49-F238E27FC236}">
                <a16:creationId xmlns:a16="http://schemas.microsoft.com/office/drawing/2014/main" id="{5801D75E-F748-4820-A111-26B3FD7269F4}"/>
              </a:ext>
            </a:extLst>
          </p:cNvPr>
          <p:cNvSpPr/>
          <p:nvPr/>
        </p:nvSpPr>
        <p:spPr>
          <a:xfrm>
            <a:off x="1331640" y="1019760"/>
            <a:ext cx="353984" cy="28803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3621770"/>
            <a:ext cx="37092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ko-KR" sz="1600" b="1" dirty="0" smtClean="0">
                <a:latin typeface="Times New Roman" pitchFamily="18" charset="0"/>
                <a:cs typeface="Times New Roman" pitchFamily="18" charset="0"/>
              </a:rPr>
              <a:t>просьба предоставлять</a:t>
            </a:r>
            <a:r>
              <a:rPr lang="en-US" altLang="ko-KR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ko-KR" sz="1600" b="1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altLang="ko-KR" sz="1600" b="1" dirty="0">
                <a:latin typeface="Times New Roman" pitchFamily="18" charset="0"/>
                <a:cs typeface="Times New Roman" pitchFamily="18" charset="0"/>
              </a:rPr>
              <a:t>e-</a:t>
            </a:r>
            <a:r>
              <a:rPr lang="ru-RU" altLang="ko-KR" sz="1600" b="1" dirty="0" err="1">
                <a:latin typeface="Times New Roman" pitchFamily="18" charset="0"/>
                <a:cs typeface="Times New Roman" pitchFamily="18" charset="0"/>
              </a:rPr>
              <a:t>mail</a:t>
            </a:r>
            <a:r>
              <a:rPr lang="ru-RU" altLang="ko-KR" sz="16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altLang="ko-KR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altLang="ko-KR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ko-KR" sz="2000" b="1" u="sng" dirty="0" err="1" smtClean="0">
                <a:latin typeface="Times New Roman" pitchFamily="18" charset="0"/>
                <a:cs typeface="Times New Roman" pitchFamily="18" charset="0"/>
              </a:rPr>
              <a:t>rikz-monitoring</a:t>
            </a:r>
            <a:r>
              <a:rPr lang="ru-RU" altLang="ko-KR" sz="2000" b="1" u="sng" dirty="0" smtClean="0">
                <a:latin typeface="Times New Roman" pitchFamily="18" charset="0"/>
                <a:cs typeface="Times New Roman" pitchFamily="18" charset="0"/>
              </a:rPr>
              <a:t>@</a:t>
            </a:r>
            <a:r>
              <a:rPr lang="en-US" altLang="ko-KR" sz="2000" b="1" u="sng" dirty="0" err="1" smtClean="0">
                <a:latin typeface="Times New Roman" pitchFamily="18" charset="0"/>
                <a:cs typeface="Times New Roman" pitchFamily="18" charset="0"/>
              </a:rPr>
              <a:t>yandex</a:t>
            </a:r>
            <a:r>
              <a:rPr lang="ru-RU" altLang="ko-KR" sz="2000" b="1" u="sng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altLang="ko-KR" sz="2000" b="1" u="sng" dirty="0" err="1" smtClean="0">
                <a:latin typeface="Times New Roman" pitchFamily="18" charset="0"/>
                <a:cs typeface="Times New Roman" pitchFamily="18" charset="0"/>
              </a:rPr>
              <a:t>by</a:t>
            </a:r>
            <a:endParaRPr lang="ru-RU" altLang="ko-KR" sz="2000" b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376881"/>
            <a:ext cx="936104" cy="605239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2841473"/>
              </p:ext>
            </p:extLst>
          </p:nvPr>
        </p:nvGraphicFramePr>
        <p:xfrm>
          <a:off x="3716737" y="2987743"/>
          <a:ext cx="5112568" cy="3526523"/>
        </p:xfrm>
        <a:graphic>
          <a:graphicData uri="http://schemas.openxmlformats.org/drawingml/2006/table">
            <a:tbl>
              <a:tblPr/>
              <a:tblGrid>
                <a:gridCol w="178845">
                  <a:extLst>
                    <a:ext uri="{9D8B030D-6E8A-4147-A177-3AD203B41FA5}">
                      <a16:colId xmlns:a16="http://schemas.microsoft.com/office/drawing/2014/main" val="1158026562"/>
                    </a:ext>
                  </a:extLst>
                </a:gridCol>
                <a:gridCol w="963013">
                  <a:extLst>
                    <a:ext uri="{9D8B030D-6E8A-4147-A177-3AD203B41FA5}">
                      <a16:colId xmlns:a16="http://schemas.microsoft.com/office/drawing/2014/main" val="784522788"/>
                    </a:ext>
                  </a:extLst>
                </a:gridCol>
                <a:gridCol w="646594">
                  <a:extLst>
                    <a:ext uri="{9D8B030D-6E8A-4147-A177-3AD203B41FA5}">
                      <a16:colId xmlns:a16="http://schemas.microsoft.com/office/drawing/2014/main" val="706547040"/>
                    </a:ext>
                  </a:extLst>
                </a:gridCol>
                <a:gridCol w="474628">
                  <a:extLst>
                    <a:ext uri="{9D8B030D-6E8A-4147-A177-3AD203B41FA5}">
                      <a16:colId xmlns:a16="http://schemas.microsoft.com/office/drawing/2014/main" val="3646762320"/>
                    </a:ext>
                  </a:extLst>
                </a:gridCol>
                <a:gridCol w="460871">
                  <a:extLst>
                    <a:ext uri="{9D8B030D-6E8A-4147-A177-3AD203B41FA5}">
                      <a16:colId xmlns:a16="http://schemas.microsoft.com/office/drawing/2014/main" val="3089456593"/>
                    </a:ext>
                  </a:extLst>
                </a:gridCol>
                <a:gridCol w="717101">
                  <a:extLst>
                    <a:ext uri="{9D8B030D-6E8A-4147-A177-3AD203B41FA5}">
                      <a16:colId xmlns:a16="http://schemas.microsoft.com/office/drawing/2014/main" val="1244596978"/>
                    </a:ext>
                  </a:extLst>
                </a:gridCol>
                <a:gridCol w="419598">
                  <a:extLst>
                    <a:ext uri="{9D8B030D-6E8A-4147-A177-3AD203B41FA5}">
                      <a16:colId xmlns:a16="http://schemas.microsoft.com/office/drawing/2014/main" val="2523820687"/>
                    </a:ext>
                  </a:extLst>
                </a:gridCol>
                <a:gridCol w="742897">
                  <a:extLst>
                    <a:ext uri="{9D8B030D-6E8A-4147-A177-3AD203B41FA5}">
                      <a16:colId xmlns:a16="http://schemas.microsoft.com/office/drawing/2014/main" val="4085526242"/>
                    </a:ext>
                  </a:extLst>
                </a:gridCol>
                <a:gridCol w="509021">
                  <a:extLst>
                    <a:ext uri="{9D8B030D-6E8A-4147-A177-3AD203B41FA5}">
                      <a16:colId xmlns:a16="http://schemas.microsoft.com/office/drawing/2014/main" val="718920354"/>
                    </a:ext>
                  </a:extLst>
                </a:gridCol>
              </a:tblGrid>
              <a:tr h="148970"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СВЕДЕНИЯ</a:t>
                      </a:r>
                    </a:p>
                  </a:txBody>
                  <a:tcPr marL="7093" marR="7093" marT="70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8810091"/>
                  </a:ext>
                </a:extLst>
              </a:tr>
              <a:tr h="148970"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 количестве участников централизованного экзамена</a:t>
                      </a:r>
                    </a:p>
                  </a:txBody>
                  <a:tcPr marL="7093" marR="7093" marT="70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19550"/>
                  </a:ext>
                </a:extLst>
              </a:tr>
              <a:tr h="262471"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93" marR="7093" marT="7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9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093" marR="7093" marT="70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9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093" marR="7093" marT="70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14.05.2023</a:t>
                      </a:r>
                    </a:p>
                  </a:txBody>
                  <a:tcPr marL="7093" marR="7093" marT="70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ru-RU" sz="9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093" marR="7093" marT="70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9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093" marR="7093" marT="70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93" marR="7093" marT="7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1645070"/>
                  </a:ext>
                </a:extLst>
              </a:tr>
              <a:tr h="354692"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Регион(г. Минск, Минская область, Могилевская область…)</a:t>
                      </a:r>
                    </a:p>
                  </a:txBody>
                  <a:tcPr marL="7093" marR="7093" marT="70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6913468"/>
                  </a:ext>
                </a:extLst>
              </a:tr>
              <a:tr h="305035"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учреждения образования, код пункта проведения ЦЭ</a:t>
                      </a:r>
                    </a:p>
                  </a:txBody>
                  <a:tcPr marL="7093" marR="7093" marT="70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4074509"/>
                  </a:ext>
                </a:extLst>
              </a:tr>
              <a:tr h="7136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№ п/п</a:t>
                      </a:r>
                    </a:p>
                  </a:txBody>
                  <a:tcPr marL="7093" marR="7093" marT="70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предмета</a:t>
                      </a:r>
                    </a:p>
                  </a:txBody>
                  <a:tcPr marL="7093" marR="7093" marT="70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Зарегистрировано  участников испытания на начало экзамена</a:t>
                      </a:r>
                    </a:p>
                  </a:txBody>
                  <a:tcPr marL="7093" marR="7093" marT="70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Не явилось, чел.</a:t>
                      </a:r>
                    </a:p>
                  </a:txBody>
                  <a:tcPr marL="7093" marR="7093" marT="70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Удалены за нарушения, чел.</a:t>
                      </a:r>
                    </a:p>
                  </a:txBody>
                  <a:tcPr marL="7093" marR="7093" marT="70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Причина нарушения *</a:t>
                      </a:r>
                    </a:p>
                  </a:txBody>
                  <a:tcPr marL="7093" marR="7093" marT="70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Отстранены по иным причинам, чел.</a:t>
                      </a:r>
                    </a:p>
                  </a:txBody>
                  <a:tcPr marL="7093" marR="7093" marT="70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Причина отстранения **</a:t>
                      </a:r>
                    </a:p>
                  </a:txBody>
                  <a:tcPr marL="7093" marR="7093" marT="70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Итого прошли ЦЭ, чел.</a:t>
                      </a:r>
                    </a:p>
                  </a:txBody>
                  <a:tcPr marL="7093" marR="7093" marT="70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3236377"/>
                  </a:ext>
                </a:extLst>
              </a:tr>
              <a:tr h="3121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7093" marR="7093" marT="70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Русский язык</a:t>
                      </a:r>
                    </a:p>
                  </a:txBody>
                  <a:tcPr marL="7093" marR="7093" marT="70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093" marR="7093" marT="70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093" marR="7093" marT="70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093" marR="7093" marT="70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093" marR="7093" marT="70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093" marR="7093" marT="70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093" marR="7093" marT="70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093" marR="7093" marT="70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2037287"/>
                  </a:ext>
                </a:extLst>
              </a:tr>
              <a:tr h="3121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7093" marR="7093" marT="70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Белорусский язык</a:t>
                      </a:r>
                    </a:p>
                  </a:txBody>
                  <a:tcPr marL="7093" marR="7093" marT="70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093" marR="7093" marT="70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093" marR="7093" marT="70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093" marR="7093" marT="70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093" marR="7093" marT="70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093" marR="7093" marT="70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093" marR="7093" marT="70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093" marR="7093" marT="70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0155338"/>
                  </a:ext>
                </a:extLst>
              </a:tr>
              <a:tr h="312128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ИТОГО</a:t>
                      </a:r>
                    </a:p>
                  </a:txBody>
                  <a:tcPr marL="7093" marR="7093" marT="70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093" marR="7093" marT="70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093" marR="7093" marT="70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093" marR="7093" marT="70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093" marR="7093" marT="70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093" marR="7093" marT="70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093" marR="7093" marT="70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093" marR="7093" marT="70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9164396"/>
                  </a:ext>
                </a:extLst>
              </a:tr>
              <a:tr h="410829">
                <a:tc gridSpan="9"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 - основанием для удаления с экзамена являются: наличие мобильного телефона у участника ЦЭ, использование шпаргалки, отказ от сдачи работы по истечении времени, отведенного для выполнения ЦЭ, и иные нарушения порядка проведения ЦЭ</a:t>
                      </a:r>
                    </a:p>
                  </a:txBody>
                  <a:tcPr marL="7093" marR="7093" marT="709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1137157"/>
                  </a:ext>
                </a:extLst>
              </a:tr>
              <a:tr h="212815">
                <a:tc gridSpan="9"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** - уважительная причина по состоянию здоровья во время проведения ЦЭ (укажите "мед.")</a:t>
                      </a:r>
                    </a:p>
                  </a:txBody>
                  <a:tcPr marL="7093" marR="7093" marT="7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0232758"/>
                  </a:ext>
                </a:extLst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8253548" y="6358175"/>
            <a:ext cx="3417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>
                <a:solidFill>
                  <a:schemeClr val="bg1">
                    <a:lumMod val="65000"/>
                  </a:schemeClr>
                </a:solidFill>
              </a:rPr>
              <a:t>31</a:t>
            </a:r>
            <a:endParaRPr lang="ru-RU" sz="1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567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376881"/>
            <a:ext cx="936104" cy="6052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62794" y="151123"/>
            <a:ext cx="60586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Основные важные моменты подготовки 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 репетиции проведения ЦЭ 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99592" y="1484784"/>
            <a:ext cx="670280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AutoNum type="arabicParenR"/>
            </a:pPr>
            <a:r>
              <a:rPr lang="ru-RU" altLang="ko-KR" sz="2000" b="1" dirty="0" smtClean="0">
                <a:latin typeface="Times New Roman" pitchFamily="18" charset="0"/>
                <a:cs typeface="Times New Roman" pitchFamily="18" charset="0"/>
              </a:rPr>
              <a:t>Зарегистрировать участников, распечатать пропуска, передать пропуска в школы, </a:t>
            </a:r>
            <a:r>
              <a:rPr lang="ru-RU" altLang="ko-KR" sz="2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получение материалов в РИКЗ и доставка обратно;</a:t>
            </a:r>
          </a:p>
          <a:p>
            <a:pPr marL="457200" indent="-457200" algn="just">
              <a:buAutoNum type="arabicParenR"/>
            </a:pPr>
            <a:r>
              <a:rPr lang="ru-RU" altLang="ko-KR" sz="2000" b="1" dirty="0" smtClean="0">
                <a:latin typeface="Times New Roman" pitchFamily="18" charset="0"/>
                <a:cs typeface="Times New Roman" pitchFamily="18" charset="0"/>
              </a:rPr>
              <a:t>Подготовка всех форм актов, списков участников на корпус и аудитории, схем мест в аудиториях, схем распределения вариантов, </a:t>
            </a:r>
            <a:r>
              <a:rPr lang="ru-RU" altLang="ko-KR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указателей,</a:t>
            </a:r>
            <a:r>
              <a:rPr lang="ru-RU" altLang="ko-KR" sz="2000" b="1" dirty="0" smtClean="0">
                <a:latin typeface="Times New Roman" pitchFamily="18" charset="0"/>
                <a:cs typeface="Times New Roman" pitchFamily="18" charset="0"/>
              </a:rPr>
              <a:t> и др.;</a:t>
            </a:r>
          </a:p>
          <a:p>
            <a:pPr marL="457200" indent="-457200" algn="just">
              <a:buAutoNum type="arabicParenR"/>
            </a:pPr>
            <a:r>
              <a:rPr lang="ru-RU" altLang="ko-KR" sz="2000" b="1" dirty="0" smtClean="0">
                <a:latin typeface="Times New Roman" pitchFamily="18" charset="0"/>
                <a:cs typeface="Times New Roman" pitchFamily="18" charset="0"/>
              </a:rPr>
              <a:t>Вопросы, связанные с подвозом участников;</a:t>
            </a:r>
          </a:p>
          <a:p>
            <a:pPr marL="457200" indent="-457200" algn="just">
              <a:buAutoNum type="arabicParenR"/>
            </a:pPr>
            <a:r>
              <a:rPr lang="ru-RU" altLang="ko-KR" sz="2000" b="1" dirty="0">
                <a:latin typeface="Times New Roman" pitchFamily="18" charset="0"/>
                <a:cs typeface="Times New Roman" pitchFamily="18" charset="0"/>
              </a:rPr>
              <a:t>Вопросы, связанные с </a:t>
            </a:r>
            <a:r>
              <a:rPr lang="ru-RU" altLang="ko-KR" sz="2000" b="1" dirty="0" smtClean="0">
                <a:latin typeface="Times New Roman" pitchFamily="18" charset="0"/>
                <a:cs typeface="Times New Roman" pitchFamily="18" charset="0"/>
              </a:rPr>
              <a:t>питание</a:t>
            </a:r>
            <a:r>
              <a:rPr lang="be-BY" altLang="ko-KR" sz="2000" b="1" dirty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altLang="ko-KR" sz="2000" b="1" dirty="0" smtClean="0">
                <a:latin typeface="Times New Roman" pitchFamily="18" charset="0"/>
                <a:cs typeface="Times New Roman" pitchFamily="18" charset="0"/>
              </a:rPr>
              <a:t> участников;</a:t>
            </a:r>
          </a:p>
          <a:p>
            <a:pPr marL="457200" indent="-457200" algn="just">
              <a:buAutoNum type="arabicParenR"/>
            </a:pPr>
            <a:r>
              <a:rPr lang="ru-RU" altLang="ko-KR" sz="2000" b="1" dirty="0" smtClean="0">
                <a:latin typeface="Times New Roman" pitchFamily="18" charset="0"/>
                <a:cs typeface="Times New Roman" pitchFamily="18" charset="0"/>
              </a:rPr>
              <a:t>Расположение сопровождающих </a:t>
            </a:r>
            <a:r>
              <a:rPr lang="ru-RU" altLang="ko-KR" sz="2000" b="1" dirty="0" err="1" smtClean="0">
                <a:latin typeface="Times New Roman" pitchFamily="18" charset="0"/>
                <a:cs typeface="Times New Roman" pitchFamily="18" charset="0"/>
              </a:rPr>
              <a:t>пед</a:t>
            </a:r>
            <a:r>
              <a:rPr lang="ru-RU" altLang="ko-KR" sz="20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altLang="ko-KR" sz="2000" b="1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altLang="ko-KR" sz="2000" b="1" dirty="0" smtClean="0">
                <a:latin typeface="Times New Roman" pitchFamily="18" charset="0"/>
                <a:cs typeface="Times New Roman" pitchFamily="18" charset="0"/>
              </a:rPr>
              <a:t>аботников; </a:t>
            </a:r>
          </a:p>
          <a:p>
            <a:pPr marL="457200" indent="-457200" algn="just">
              <a:buAutoNum type="arabicParenR"/>
            </a:pPr>
            <a:r>
              <a:rPr lang="ru-RU" altLang="ko-KR" sz="2000" b="1" dirty="0" smtClean="0">
                <a:latin typeface="Times New Roman" pitchFamily="18" charset="0"/>
                <a:cs typeface="Times New Roman" pitchFamily="18" charset="0"/>
              </a:rPr>
              <a:t>Выход и расположение закончивших выполнение работы участников.</a:t>
            </a:r>
          </a:p>
          <a:p>
            <a:pPr algn="just"/>
            <a:endParaRPr lang="ru-RU" altLang="ko-KR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AutoNum type="arabicParenR"/>
            </a:pPr>
            <a:endParaRPr lang="ru-RU" altLang="ko-KR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AutoNum type="arabicParenR"/>
            </a:pPr>
            <a:endParaRPr lang="ru-RU" altLang="ko-KR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253548" y="6358175"/>
            <a:ext cx="3417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>
                <a:solidFill>
                  <a:schemeClr val="bg1">
                    <a:lumMod val="65000"/>
                  </a:schemeClr>
                </a:solidFill>
              </a:rPr>
              <a:t>32</a:t>
            </a:r>
            <a:endParaRPr lang="ru-RU" sz="1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687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376881"/>
            <a:ext cx="936104" cy="6052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62794" y="264001"/>
            <a:ext cx="60586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Основные важные моменты подготовки 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 репетиции проведения ЦЭ 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97850" y="1268760"/>
            <a:ext cx="6846817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ko-KR" sz="2000" b="1" dirty="0" smtClean="0">
                <a:latin typeface="Times New Roman" pitchFamily="18" charset="0"/>
                <a:cs typeface="Times New Roman" pitchFamily="18" charset="0"/>
              </a:rPr>
              <a:t>7) Получение вализы;</a:t>
            </a:r>
          </a:p>
          <a:p>
            <a:pPr algn="just"/>
            <a:r>
              <a:rPr lang="ru-RU" altLang="ko-KR" sz="2000" b="1" dirty="0" smtClean="0">
                <a:latin typeface="Times New Roman" pitchFamily="18" charset="0"/>
                <a:cs typeface="Times New Roman" pitchFamily="18" charset="0"/>
              </a:rPr>
              <a:t>8) </a:t>
            </a:r>
            <a:r>
              <a:rPr lang="ru-RU" altLang="ko-KR" sz="2000" b="1" dirty="0">
                <a:latin typeface="Times New Roman" pitchFamily="18" charset="0"/>
                <a:cs typeface="Times New Roman" pitchFamily="18" charset="0"/>
              </a:rPr>
              <a:t>Жеребьевка организаторов по аудитория, получение </a:t>
            </a:r>
            <a:r>
              <a:rPr lang="ru-RU" altLang="ko-KR" sz="2000" b="1" dirty="0" smtClean="0">
                <a:latin typeface="Times New Roman" pitchFamily="18" charset="0"/>
                <a:cs typeface="Times New Roman" pitchFamily="18" charset="0"/>
              </a:rPr>
              <a:t>материалов в день проведения ЦЭ;</a:t>
            </a:r>
            <a:endParaRPr lang="ru-RU" altLang="ko-KR" sz="20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altLang="ko-KR" sz="2000" b="1" dirty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altLang="ko-KR" sz="2000" b="1" dirty="0" smtClean="0">
                <a:latin typeface="Times New Roman" pitchFamily="18" charset="0"/>
                <a:cs typeface="Times New Roman" pitchFamily="18" charset="0"/>
              </a:rPr>
              <a:t>) Пропускной режим и работа организаторов на входе в пункт ЦЭ в день проведения ЦЭ;</a:t>
            </a:r>
          </a:p>
          <a:p>
            <a:pPr algn="just"/>
            <a:r>
              <a:rPr lang="ru-RU" altLang="ko-KR" sz="2000" b="1" dirty="0" smtClean="0">
                <a:latin typeface="Times New Roman" pitchFamily="18" charset="0"/>
                <a:cs typeface="Times New Roman" pitchFamily="18" charset="0"/>
              </a:rPr>
              <a:t>10) Работа организаторов в коридорах пункта ЦЭ;</a:t>
            </a:r>
          </a:p>
          <a:p>
            <a:pPr algn="just"/>
            <a:r>
              <a:rPr lang="ru-RU" altLang="ko-KR" sz="2000" b="1" dirty="0" smtClean="0">
                <a:latin typeface="Times New Roman" pitchFamily="18" charset="0"/>
                <a:cs typeface="Times New Roman" pitchFamily="18" charset="0"/>
              </a:rPr>
              <a:t>11) Работа организаторов в аудиториях;</a:t>
            </a:r>
          </a:p>
          <a:p>
            <a:pPr algn="just"/>
            <a:r>
              <a:rPr lang="ru-RU" altLang="ko-KR" sz="2000" b="1" dirty="0" smtClean="0">
                <a:latin typeface="Times New Roman" pitchFamily="18" charset="0"/>
                <a:cs typeface="Times New Roman" pitchFamily="18" charset="0"/>
              </a:rPr>
              <a:t>12) Прием и передача экзаменационных материалов в аудитории и обратно;</a:t>
            </a:r>
          </a:p>
          <a:p>
            <a:pPr algn="just"/>
            <a:r>
              <a:rPr lang="ru-RU" altLang="ko-KR" sz="2000" b="1" dirty="0" smtClean="0">
                <a:latin typeface="Times New Roman" pitchFamily="18" charset="0"/>
                <a:cs typeface="Times New Roman" pitchFamily="18" charset="0"/>
              </a:rPr>
              <a:t>13) Составление протокола ЦЭ по пункту проведения ЦЭ;</a:t>
            </a:r>
          </a:p>
          <a:p>
            <a:pPr algn="just"/>
            <a:r>
              <a:rPr lang="ru-RU" altLang="ko-KR" sz="2000" b="1" dirty="0" smtClean="0">
                <a:latin typeface="Times New Roman" pitchFamily="18" charset="0"/>
                <a:cs typeface="Times New Roman" pitchFamily="18" charset="0"/>
              </a:rPr>
              <a:t>14) Формирование и отправка вализы в РИКЗ;</a:t>
            </a:r>
          </a:p>
          <a:p>
            <a:pPr algn="just"/>
            <a:r>
              <a:rPr lang="ru-RU" altLang="ko-KR" sz="2000" b="1" dirty="0" smtClean="0">
                <a:latin typeface="Times New Roman" pitchFamily="18" charset="0"/>
                <a:cs typeface="Times New Roman" pitchFamily="18" charset="0"/>
              </a:rPr>
              <a:t>15) Контроль за ходом проведения ЦЭ.</a:t>
            </a:r>
          </a:p>
          <a:p>
            <a:pPr marL="457200" indent="-457200" algn="just">
              <a:buAutoNum type="arabicParenR"/>
            </a:pPr>
            <a:endParaRPr lang="ru-RU" altLang="ko-KR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AutoNum type="arabicParenR"/>
            </a:pPr>
            <a:endParaRPr lang="ru-RU" altLang="ko-KR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AutoNum type="arabicParenR"/>
            </a:pPr>
            <a:endParaRPr lang="ru-RU" altLang="ko-KR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AutoNum type="arabicParenR"/>
            </a:pPr>
            <a:endParaRPr lang="ru-RU" altLang="ko-KR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253548" y="6358175"/>
            <a:ext cx="3417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>
                <a:solidFill>
                  <a:schemeClr val="bg1">
                    <a:lumMod val="65000"/>
                  </a:schemeClr>
                </a:solidFill>
              </a:rPr>
              <a:t>33</a:t>
            </a:r>
            <a:endParaRPr lang="ru-RU" sz="1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624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68539" y="1317279"/>
            <a:ext cx="806489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Техническая поддержка (вопросы, касающиеся регистрации): </a:t>
            </a:r>
          </a:p>
          <a:p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+375 (17) 311-00-04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+375 (44) 720-73-89</a:t>
            </a: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Осветимская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Ирина Владимировна, начальник управления по контролю и диагностике качества образования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+375 (17) 311-00-11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+375 (29) 860-01-71</a:t>
            </a:r>
          </a:p>
          <a:p>
            <a:pPr algn="ctr"/>
            <a:endParaRPr lang="ru-RU" sz="2000" b="1" strike="sngStrike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Якобчук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Александр Павлович, заместитель директора по информационным технологиям, аналитической и методической работе:</a:t>
            </a:r>
          </a:p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+375 (17)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311-00-79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+375 (44)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786-53-16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8987" y="365326"/>
            <a:ext cx="9144000" cy="576064"/>
          </a:xfrm>
        </p:spPr>
        <p:txBody>
          <a:bodyPr/>
          <a:lstStyle/>
          <a:p>
            <a:r>
              <a:rPr lang="ru-RU" altLang="ko-KR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КОНТАКТЫ РИКЗ:</a:t>
            </a:r>
            <a:endParaRPr lang="ko-KR" alt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8324" y="376880"/>
            <a:ext cx="936104" cy="60523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8253548" y="6358175"/>
            <a:ext cx="3417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>
                <a:solidFill>
                  <a:schemeClr val="bg1">
                    <a:lumMod val="65000"/>
                  </a:schemeClr>
                </a:solidFill>
              </a:rPr>
              <a:t>34</a:t>
            </a:r>
            <a:endParaRPr lang="ru-RU" sz="1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714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0574" y="41149"/>
            <a:ext cx="8229600" cy="634082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</a:t>
            </a:r>
            <a:endParaRPr lang="ru-RU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908720"/>
            <a:ext cx="8229600" cy="4525963"/>
          </a:xfrm>
        </p:spPr>
        <p:txBody>
          <a:bodyPr/>
          <a:lstStyle/>
          <a:p>
            <a:pPr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Постановление Министерства образования Республики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Беларусь от 11.07.2022 г. №184 (в ред.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остановление Минобразования от 15.11.2023 №348);</a:t>
            </a: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План мероприятий по подготовке и проведению РЦЭ;</a:t>
            </a: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Приказ Министерства образования Республики Беларусь о проведении РЦЭ от 16.11.2023 №504.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800" dirty="0" smtClean="0">
                <a:solidFill>
                  <a:srgbClr val="EE5204"/>
                </a:solidFill>
              </a:rPr>
              <a:t> </a:t>
            </a:r>
            <a:r>
              <a:rPr lang="ru-RU" sz="1600" dirty="0" smtClean="0">
                <a:solidFill>
                  <a:srgbClr val="EE5204"/>
                </a:solidFill>
              </a:rPr>
              <a:t>* </a:t>
            </a:r>
            <a:r>
              <a:rPr lang="ru-RU" sz="1600" dirty="0" smtClean="0">
                <a:solidFill>
                  <a:srgbClr val="EE52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актуальная информация на сайте </a:t>
            </a:r>
            <a:r>
              <a:rPr lang="en-US" sz="1600" dirty="0" smtClean="0">
                <a:solidFill>
                  <a:srgbClr val="EE52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rikc.by </a:t>
            </a:r>
            <a:r>
              <a:rPr lang="be-BY" sz="1600" dirty="0" smtClean="0">
                <a:solidFill>
                  <a:srgbClr val="EE52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пунктов – Централ</a:t>
            </a:r>
            <a:r>
              <a:rPr lang="ru-RU" sz="1600" dirty="0" err="1" smtClean="0">
                <a:solidFill>
                  <a:srgbClr val="EE52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изованный</a:t>
            </a:r>
            <a:r>
              <a:rPr lang="ru-RU" sz="1600" dirty="0" smtClean="0">
                <a:solidFill>
                  <a:srgbClr val="EE52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экзамен 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4</a:t>
            </a:fld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t="655" b="13963"/>
          <a:stretch/>
        </p:blipFill>
        <p:spPr>
          <a:xfrm>
            <a:off x="342833" y="3199303"/>
            <a:ext cx="5180901" cy="3098946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457200" y="683352"/>
            <a:ext cx="8229600" cy="0"/>
          </a:xfrm>
          <a:prstGeom prst="line">
            <a:avLst/>
          </a:prstGeom>
          <a:ln w="28575">
            <a:solidFill>
              <a:srgbClr val="FB5F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/>
          <p:cNvPicPr/>
          <p:nvPr/>
        </p:nvPicPr>
        <p:blipFill rotWithShape="1">
          <a:blip r:embed="rId3"/>
          <a:srcRect l="30103" t="34732" r="45523" b="20517"/>
          <a:stretch/>
        </p:blipFill>
        <p:spPr bwMode="auto">
          <a:xfrm>
            <a:off x="5591901" y="3266943"/>
            <a:ext cx="1446530" cy="14935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523734" y="4757006"/>
            <a:ext cx="32938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EE5204"/>
                </a:solidFill>
              </a:rPr>
              <a:t>Имя пользователя: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regpunktCE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be-BY" dirty="0" smtClean="0">
                <a:solidFill>
                  <a:srgbClr val="EE5204"/>
                </a:solidFill>
              </a:rPr>
              <a:t>Пароль:</a:t>
            </a:r>
            <a:r>
              <a:rPr lang="be-BY" dirty="0" smtClean="0"/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CeInfo2024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1743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6721" y="0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Об изменении постановления Министерства образования Республики Беларусь от 11 июля 2022 г. №184 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932056"/>
            <a:ext cx="8229600" cy="5740747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000" b="1" dirty="0"/>
              <a:t>ИНСТРУКЦИЯ </a:t>
            </a:r>
            <a:r>
              <a:rPr lang="ru-RU" sz="2000" b="1" dirty="0" smtClean="0"/>
              <a:t>по </a:t>
            </a:r>
            <a:r>
              <a:rPr lang="ru-RU" sz="2000" b="1" dirty="0"/>
              <a:t>организации и проведению централизованного </a:t>
            </a:r>
            <a:r>
              <a:rPr lang="ru-RU" sz="2000" b="1" dirty="0" smtClean="0"/>
              <a:t>экзамена: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dirty="0" smtClean="0"/>
              <a:t>10. </a:t>
            </a:r>
            <a:r>
              <a:rPr lang="ru-RU" sz="2000" dirty="0"/>
              <a:t>Структурные подразделения областных (Минского городского) исполнительных комитетов, осуществляющие государственно-властные полномочия в сфере образования, совместно с пунктами проведения ЦЭ до </a:t>
            </a:r>
            <a:r>
              <a:rPr lang="ru-RU" sz="2000" dirty="0" smtClean="0">
                <a:solidFill>
                  <a:srgbClr val="FF0000"/>
                </a:solidFill>
              </a:rPr>
              <a:t>15 марта</a:t>
            </a:r>
            <a:r>
              <a:rPr lang="ru-RU" sz="2000" dirty="0" smtClean="0"/>
              <a:t> организуют </a:t>
            </a:r>
            <a:r>
              <a:rPr lang="ru-RU" sz="2000" dirty="0"/>
              <a:t>проведение проверки готовности пункта проведения ЦЭ, составляют акты о готовности пунктов проведения ЦЭ по форме согласно приложению 3 (далее – акты готовности) и направляют их в </a:t>
            </a:r>
            <a:r>
              <a:rPr lang="ru-RU" sz="2000" dirty="0" smtClean="0"/>
              <a:t>РИКЗ.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dirty="0"/>
              <a:t>17</a:t>
            </a:r>
            <a:r>
              <a:rPr lang="ru-RU" sz="2000" dirty="0" smtClean="0"/>
              <a:t>. </a:t>
            </a:r>
            <a:r>
              <a:rPr lang="ru-RU" sz="2000" dirty="0" smtClean="0">
                <a:solidFill>
                  <a:srgbClr val="FF0000"/>
                </a:solidFill>
              </a:rPr>
              <a:t>графа </a:t>
            </a:r>
            <a:r>
              <a:rPr lang="ru-RU" sz="2000" dirty="0">
                <a:solidFill>
                  <a:srgbClr val="FF0000"/>
                </a:solidFill>
              </a:rPr>
              <a:t>23 (срок действия документа, удостоверяющего личность участника ЦЭ) – дата, до которой действителен документ, удостоверяющий личность участника </a:t>
            </a:r>
            <a:r>
              <a:rPr lang="ru-RU" sz="2000" dirty="0" smtClean="0">
                <a:solidFill>
                  <a:srgbClr val="FF0000"/>
                </a:solidFill>
              </a:rPr>
              <a:t>ЦЭ;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dirty="0" smtClean="0"/>
              <a:t>В </a:t>
            </a:r>
            <a:r>
              <a:rPr lang="ru-RU" sz="2000" dirty="0"/>
              <a:t>приложении 12 (Заявление на участие в ЦЭ) после графы «Номер» («</a:t>
            </a:r>
            <a:r>
              <a:rPr lang="ru-RU" sz="2000" dirty="0" err="1"/>
              <a:t>Нумар</a:t>
            </a:r>
            <a:r>
              <a:rPr lang="ru-RU" sz="2000" dirty="0"/>
              <a:t>») добавится графа «Срок действия» («</a:t>
            </a:r>
            <a:r>
              <a:rPr lang="ru-RU" sz="2000" dirty="0" err="1"/>
              <a:t>Тэр</a:t>
            </a:r>
            <a:r>
              <a:rPr lang="be-BY" sz="2000" dirty="0"/>
              <a:t>мін дзеяння</a:t>
            </a:r>
            <a:r>
              <a:rPr lang="be-BY" sz="2000" dirty="0" smtClean="0"/>
              <a:t>»).</a:t>
            </a:r>
            <a:endParaRPr lang="ru-RU" sz="2000" dirty="0"/>
          </a:p>
          <a:p>
            <a:pPr marL="0" indent="0" algn="just">
              <a:buNone/>
            </a:pPr>
            <a:endParaRPr lang="ru-RU" sz="2000" dirty="0"/>
          </a:p>
          <a:p>
            <a:pPr marL="0" indent="0" algn="just">
              <a:buNone/>
            </a:pPr>
            <a:endParaRPr lang="ru-RU" sz="2000" dirty="0"/>
          </a:p>
          <a:p>
            <a:pPr marL="0" indent="0" algn="just">
              <a:buNone/>
            </a:pPr>
            <a:endParaRPr lang="ru-RU" sz="2000" dirty="0" smtClean="0"/>
          </a:p>
          <a:p>
            <a:pPr marL="0" indent="0" algn="just">
              <a:buNone/>
            </a:pPr>
            <a:endParaRPr lang="ru-RU" sz="2000" dirty="0"/>
          </a:p>
          <a:p>
            <a:pPr marL="0" indent="0" algn="just">
              <a:buNone/>
            </a:pPr>
            <a:endParaRPr lang="ru-RU" sz="2000" dirty="0" smtClean="0"/>
          </a:p>
          <a:p>
            <a:pPr marL="0" indent="0" algn="just">
              <a:buNone/>
            </a:pPr>
            <a:r>
              <a:rPr lang="ru-RU" sz="2000" dirty="0"/>
              <a:t>18. Регистрацию участников ЦЭ в системе регистрации осуществляет пункт проведения ЦЭ совместно с комиссиями учреждений общего среднего образования в период с </a:t>
            </a:r>
            <a:r>
              <a:rPr lang="ru-RU" sz="2000" dirty="0" smtClean="0">
                <a:solidFill>
                  <a:srgbClr val="FF0000"/>
                </a:solidFill>
              </a:rPr>
              <a:t>20 марта по 5 апреля</a:t>
            </a:r>
            <a:r>
              <a:rPr lang="ru-RU" sz="2000" dirty="0" smtClean="0"/>
              <a:t> -  для </a:t>
            </a:r>
            <a:r>
              <a:rPr lang="ru-RU" sz="2000" dirty="0"/>
              <a:t>участия в основные сроки проведения ЦЭ и в срок не позднее 3 календарных дней до проведения ЦЭ – в резервные дни и иные сроки</a:t>
            </a:r>
            <a:r>
              <a:rPr lang="ru-RU" sz="2000" dirty="0" smtClean="0"/>
              <a:t>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1903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6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836712"/>
            <a:ext cx="8496944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18. Регистрацию участников ЦЭ в системе регистрации осуществляет пункт проведения ЦЭ совместно с комиссиями учреждений общего среднего образования </a:t>
            </a:r>
            <a:r>
              <a:rPr lang="ru-RU" sz="2000" dirty="0" smtClean="0">
                <a:solidFill>
                  <a:srgbClr val="FF0000"/>
                </a:solidFill>
              </a:rPr>
              <a:t>в период с 20 марта по 5 апреля</a:t>
            </a:r>
            <a:r>
              <a:rPr lang="ru-RU" sz="2000" dirty="0" smtClean="0"/>
              <a:t> – для участия в основные сроки проведения ЦЭ и в срок не позднее 3 календарных дней до проведения ЦЭ – в резервные дни и иные сроки.</a:t>
            </a:r>
          </a:p>
          <a:p>
            <a:pPr algn="just"/>
            <a:r>
              <a:rPr lang="ru-RU" sz="2000" dirty="0" smtClean="0"/>
              <a:t>19</a:t>
            </a:r>
            <a:r>
              <a:rPr lang="ru-RU" sz="2000" dirty="0"/>
              <a:t>. По окончании регистрации </a:t>
            </a:r>
            <a:r>
              <a:rPr lang="ru-RU" sz="2000" dirty="0">
                <a:solidFill>
                  <a:srgbClr val="FF0000"/>
                </a:solidFill>
              </a:rPr>
              <a:t>пункт проведения ЦЭ</a:t>
            </a:r>
            <a:r>
              <a:rPr lang="ru-RU" sz="2000" dirty="0"/>
              <a:t> распечатывает из системы регистрации пропуск по форме согласно приложению 16, оформляет </a:t>
            </a:r>
            <a:r>
              <a:rPr lang="ru-RU" sz="2000" dirty="0" smtClean="0"/>
              <a:t>его, </a:t>
            </a:r>
            <a:r>
              <a:rPr lang="ru-RU" sz="2000" dirty="0">
                <a:solidFill>
                  <a:srgbClr val="FF0000"/>
                </a:solidFill>
              </a:rPr>
              <a:t>передает комиссии учреждения общего среднего образования, которая </a:t>
            </a:r>
            <a:r>
              <a:rPr lang="ru-RU" sz="2000" dirty="0"/>
              <a:t>выдает участнику ЦЭ под роспись в ведомости выдачи пропусков по форме согласно приложению 17</a:t>
            </a:r>
            <a:r>
              <a:rPr lang="ru-RU" sz="2000" dirty="0" smtClean="0"/>
              <a:t>.</a:t>
            </a:r>
          </a:p>
          <a:p>
            <a:pPr algn="just"/>
            <a:r>
              <a:rPr lang="ru-RU" sz="2000" dirty="0"/>
              <a:t>23. Заявка на экзаменационные материалы для проведения ЦЭ в основные сроки (резервные дни и иной срок) формируется посредством системы регистрации и предоставляется в РИКЗ в срок </a:t>
            </a:r>
            <a:r>
              <a:rPr lang="ru-RU" sz="2000" dirty="0">
                <a:solidFill>
                  <a:srgbClr val="FF0000"/>
                </a:solidFill>
              </a:rPr>
              <a:t>не позднее одного дня, следующего за днем окончания периода регистрации участников ЦЭ в основной срок (резервные дни и иной срок)</a:t>
            </a:r>
            <a:r>
              <a:rPr lang="ru-RU" sz="2000" dirty="0"/>
              <a:t>. </a:t>
            </a:r>
          </a:p>
          <a:p>
            <a:r>
              <a:rPr lang="ru-RU" sz="2000" dirty="0" smtClean="0"/>
              <a:t> 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642182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836712"/>
            <a:ext cx="8229600" cy="5400600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000" dirty="0" smtClean="0"/>
              <a:t>24.1. </a:t>
            </a:r>
            <a:r>
              <a:rPr lang="ru-RU" sz="2000" dirty="0"/>
              <a:t>пропускной режим, который включает допуск по пропуску и документу, удостоверяющему личность, в пункт проведения ЦЭ, корпус пункта проведения ЦЭ, аудиторию проведения ЦЭ участников ЦЭ, членов организационной комиссии, педагогических работников, иных лиц, которые привлекаются для сопровождения </a:t>
            </a:r>
            <a:r>
              <a:rPr lang="ru-RU" sz="2000" dirty="0" smtClean="0"/>
              <a:t>ЦЭ</a:t>
            </a:r>
            <a:r>
              <a:rPr lang="en-US" sz="2000" dirty="0" smtClean="0"/>
              <a:t>. </a:t>
            </a:r>
            <a:r>
              <a:rPr lang="be-BY" sz="2000" dirty="0" smtClean="0">
                <a:solidFill>
                  <a:srgbClr val="FF0000"/>
                </a:solidFill>
              </a:rPr>
              <a:t>Пункты проведен</a:t>
            </a:r>
            <a:r>
              <a:rPr lang="ru-RU" sz="2000" dirty="0" err="1" smtClean="0">
                <a:solidFill>
                  <a:srgbClr val="FF0000"/>
                </a:solidFill>
              </a:rPr>
              <a:t>ия</a:t>
            </a:r>
            <a:r>
              <a:rPr lang="ru-RU" sz="2000" dirty="0" smtClean="0">
                <a:solidFill>
                  <a:srgbClr val="FF0000"/>
                </a:solidFill>
              </a:rPr>
              <a:t> ЦЭ организуют взаимодействие с территориальными органами внутренних дел по обеспечению безопасности в пунктах проведения ЦЭ.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dirty="0" smtClean="0"/>
              <a:t>27.7 </a:t>
            </a:r>
            <a:r>
              <a:rPr lang="ru-RU" sz="2000" dirty="0"/>
              <a:t>Организационная комиссия распределяет участников ЦЭ по аудиториям </a:t>
            </a:r>
            <a:r>
              <a:rPr lang="ru-RU" sz="2000" dirty="0" smtClean="0">
                <a:solidFill>
                  <a:srgbClr val="FF0000"/>
                </a:solidFill>
              </a:rPr>
              <a:t>с использованием списков участников ЦЭ, составленных методом случайного выбора.</a:t>
            </a:r>
            <a:endParaRPr lang="ru-RU" sz="2000" dirty="0"/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dirty="0"/>
              <a:t>27.10. организует пропускной режим в день проведения </a:t>
            </a:r>
            <a:r>
              <a:rPr lang="ru-RU" sz="2000" dirty="0" smtClean="0"/>
              <a:t>ЦЭ, </a:t>
            </a:r>
            <a:r>
              <a:rPr lang="ru-RU" sz="2000" dirty="0" smtClean="0">
                <a:solidFill>
                  <a:srgbClr val="FF0000"/>
                </a:solidFill>
              </a:rPr>
              <a:t>в том числе в соответствии с законодательством об охранной деятельности.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dirty="0"/>
              <a:t>28. Организационную комиссию возглавляет председатель. В состав организационной комиссии входят заместитель председателя, ответственный секретарь, </a:t>
            </a:r>
            <a:r>
              <a:rPr lang="ru-RU" sz="2000" dirty="0">
                <a:solidFill>
                  <a:srgbClr val="FF0000"/>
                </a:solidFill>
              </a:rPr>
              <a:t>члены комиссии</a:t>
            </a:r>
            <a:r>
              <a:rPr lang="ru-RU" sz="2000" dirty="0"/>
              <a:t>.</a:t>
            </a:r>
          </a:p>
          <a:p>
            <a:pPr marL="0" indent="0" algn="just">
              <a:lnSpc>
                <a:spcPct val="120000"/>
              </a:lnSpc>
              <a:buNone/>
            </a:pPr>
            <a:endParaRPr lang="ru-RU" sz="2000" dirty="0" smtClean="0">
              <a:solidFill>
                <a:srgbClr val="FF0000"/>
              </a:solidFill>
            </a:endParaRPr>
          </a:p>
          <a:p>
            <a:pPr marL="0" indent="0" algn="just">
              <a:lnSpc>
                <a:spcPct val="120000"/>
              </a:lnSpc>
              <a:buNone/>
            </a:pPr>
            <a:endParaRPr lang="ru-RU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396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2954" y="920477"/>
            <a:ext cx="8229600" cy="593752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dirty="0" smtClean="0"/>
              <a:t>30.1</a:t>
            </a:r>
            <a:r>
              <a:rPr lang="ru-RU" sz="2000" dirty="0"/>
              <a:t>. в аудитории – педагогические </a:t>
            </a:r>
            <a:r>
              <a:rPr lang="ru-RU" sz="2000" dirty="0" smtClean="0"/>
              <a:t>работники </a:t>
            </a:r>
            <a:r>
              <a:rPr lang="ru-RU" sz="2000" dirty="0" smtClean="0">
                <a:solidFill>
                  <a:srgbClr val="FF0000"/>
                </a:solidFill>
              </a:rPr>
              <a:t>и (или) уполномоченные лица, назначаемые руководителем пункта </a:t>
            </a:r>
            <a:r>
              <a:rPr lang="ru-RU" sz="2000" dirty="0">
                <a:solidFill>
                  <a:srgbClr val="FF0000"/>
                </a:solidFill>
              </a:rPr>
              <a:t>ЦЭ (далее – уполномоченные лица</a:t>
            </a:r>
            <a:r>
              <a:rPr lang="ru-RU" sz="2000" dirty="0" smtClean="0">
                <a:solidFill>
                  <a:srgbClr val="FF0000"/>
                </a:solidFill>
              </a:rPr>
              <a:t>). </a:t>
            </a:r>
            <a:r>
              <a:rPr lang="ru-RU" sz="2000" dirty="0">
                <a:solidFill>
                  <a:srgbClr val="FF0000"/>
                </a:solidFill>
              </a:rPr>
              <a:t>Для каждой аудитории определяется не менее трех педагогических работников</a:t>
            </a:r>
            <a:r>
              <a:rPr lang="ru-RU" sz="2000" dirty="0" smtClean="0">
                <a:solidFill>
                  <a:srgbClr val="FF0000"/>
                </a:solidFill>
              </a:rPr>
              <a:t>, в числе которых </a:t>
            </a:r>
            <a:r>
              <a:rPr lang="ru-RU" sz="2000" dirty="0">
                <a:solidFill>
                  <a:srgbClr val="FF0000"/>
                </a:solidFill>
              </a:rPr>
              <a:t>один педагогический </a:t>
            </a:r>
            <a:r>
              <a:rPr lang="ru-RU" sz="2000" dirty="0" smtClean="0">
                <a:solidFill>
                  <a:srgbClr val="FF0000"/>
                </a:solidFill>
              </a:rPr>
              <a:t>работник, преподающий учебный предмет, по которому проводится ЦЭ, или двух уполномоченных лиц и одного педагогического работника,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 smtClean="0">
                <a:solidFill>
                  <a:srgbClr val="FF0000"/>
                </a:solidFill>
              </a:rPr>
              <a:t>преподающего </a:t>
            </a:r>
            <a:r>
              <a:rPr lang="ru-RU" sz="2000" dirty="0">
                <a:solidFill>
                  <a:srgbClr val="FF0000"/>
                </a:solidFill>
              </a:rPr>
              <a:t>учебный предмет, по которому проводится </a:t>
            </a:r>
            <a:r>
              <a:rPr lang="ru-RU" sz="2000" dirty="0" smtClean="0">
                <a:solidFill>
                  <a:srgbClr val="FF0000"/>
                </a:solidFill>
              </a:rPr>
              <a:t>ЦЭ.  Из числа педагогических работников </a:t>
            </a:r>
            <a:r>
              <a:rPr lang="ru-RU" sz="2000" dirty="0">
                <a:solidFill>
                  <a:srgbClr val="FF0000"/>
                </a:solidFill>
              </a:rPr>
              <a:t>и (или) </a:t>
            </a:r>
            <a:r>
              <a:rPr lang="ru-RU" sz="2000" dirty="0" smtClean="0">
                <a:solidFill>
                  <a:srgbClr val="FF0000"/>
                </a:solidFill>
              </a:rPr>
              <a:t>уполномоченных лиц, находящихся в каждой аудитории, определяется </a:t>
            </a:r>
            <a:r>
              <a:rPr lang="ru-RU" sz="2000" dirty="0">
                <a:solidFill>
                  <a:srgbClr val="FF0000"/>
                </a:solidFill>
              </a:rPr>
              <a:t>ответственный </a:t>
            </a:r>
            <a:r>
              <a:rPr lang="ru-RU" sz="2000" dirty="0" smtClean="0">
                <a:solidFill>
                  <a:srgbClr val="FF0000"/>
                </a:solidFill>
              </a:rPr>
              <a:t>за </a:t>
            </a:r>
            <a:r>
              <a:rPr lang="ru-RU" sz="2000" dirty="0">
                <a:solidFill>
                  <a:srgbClr val="FF0000"/>
                </a:solidFill>
              </a:rPr>
              <a:t>сопровождение и проведение ЦЭ педагогический </a:t>
            </a:r>
            <a:r>
              <a:rPr lang="ru-RU" sz="2000" dirty="0" smtClean="0">
                <a:solidFill>
                  <a:srgbClr val="FF0000"/>
                </a:solidFill>
              </a:rPr>
              <a:t>работник или уполномоченное лицо (далее </a:t>
            </a:r>
            <a:r>
              <a:rPr lang="ru-RU" sz="2000" dirty="0">
                <a:solidFill>
                  <a:srgbClr val="FF0000"/>
                </a:solidFill>
              </a:rPr>
              <a:t>– ответственный педагогический работник).</a:t>
            </a:r>
            <a:r>
              <a:rPr lang="ru-RU" sz="2000" dirty="0"/>
              <a:t> </a:t>
            </a:r>
            <a:endParaRPr lang="ru-RU" sz="2000" dirty="0" smtClean="0"/>
          </a:p>
          <a:p>
            <a:pPr marL="0" indent="0" algn="just">
              <a:buNone/>
            </a:pPr>
            <a:r>
              <a:rPr lang="ru-RU" sz="2000" dirty="0" smtClean="0"/>
              <a:t>30.2</a:t>
            </a:r>
            <a:r>
              <a:rPr lang="ru-RU" sz="2000" dirty="0"/>
              <a:t>. в коридорах – педагогические </a:t>
            </a:r>
            <a:r>
              <a:rPr lang="ru-RU" sz="2000" dirty="0" smtClean="0"/>
              <a:t>работники </a:t>
            </a:r>
            <a:r>
              <a:rPr lang="ru-RU" sz="2000" dirty="0" smtClean="0">
                <a:solidFill>
                  <a:srgbClr val="FF0000"/>
                </a:solidFill>
              </a:rPr>
              <a:t>или уполномоченные лица </a:t>
            </a:r>
            <a:r>
              <a:rPr lang="ru-RU" sz="2000" dirty="0"/>
              <a:t>в количестве, достаточном для регулирования движения, сопровождения и информирования участников ЦЭ, но не более пяти</a:t>
            </a:r>
            <a:r>
              <a:rPr lang="ru-RU" sz="2000" dirty="0" smtClean="0"/>
              <a:t>;</a:t>
            </a:r>
          </a:p>
          <a:p>
            <a:pPr marL="0" indent="0" algn="just">
              <a:buNone/>
            </a:pPr>
            <a:r>
              <a:rPr lang="ru-RU" sz="2000" dirty="0"/>
              <a:t>30.3. </a:t>
            </a:r>
            <a:r>
              <a:rPr lang="ru-RU" sz="2000" dirty="0" smtClean="0"/>
              <a:t> </a:t>
            </a:r>
            <a:r>
              <a:rPr lang="ru-RU" sz="2000" dirty="0"/>
              <a:t>у входа в пункт проведения ЦЭ – не менее трех педагогических </a:t>
            </a:r>
            <a:r>
              <a:rPr lang="ru-RU" sz="2000" dirty="0" smtClean="0"/>
              <a:t>работников </a:t>
            </a:r>
            <a:r>
              <a:rPr lang="ru-RU" sz="2000" dirty="0">
                <a:solidFill>
                  <a:srgbClr val="FF0000"/>
                </a:solidFill>
              </a:rPr>
              <a:t>или </a:t>
            </a:r>
            <a:r>
              <a:rPr lang="ru-RU" sz="2000" dirty="0" smtClean="0">
                <a:solidFill>
                  <a:srgbClr val="FF0000"/>
                </a:solidFill>
              </a:rPr>
              <a:t>уполномоченных лиц</a:t>
            </a:r>
            <a:r>
              <a:rPr lang="ru-RU" sz="2000" dirty="0" smtClean="0"/>
              <a:t>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5381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9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44062" y="1196752"/>
            <a:ext cx="821925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42. …Участники ЦЭ должны прибыть в пункт проведения ЦЭ не позднее чем за </a:t>
            </a:r>
            <a:r>
              <a:rPr lang="ru-RU" sz="2000" dirty="0">
                <a:solidFill>
                  <a:srgbClr val="FF0000"/>
                </a:solidFill>
              </a:rPr>
              <a:t>30</a:t>
            </a:r>
            <a:r>
              <a:rPr lang="ru-RU" sz="2000" dirty="0"/>
              <a:t> минут до его начала, имея при себе документ, удостоверяющий личность, и пропуск.</a:t>
            </a:r>
          </a:p>
          <a:p>
            <a:pPr algn="just"/>
            <a:r>
              <a:rPr lang="ru-RU" sz="2000" dirty="0"/>
              <a:t>43. Участников ЦЭ пропускают в пункт его проведения </a:t>
            </a:r>
            <a:r>
              <a:rPr lang="ru-RU" sz="2000" dirty="0" smtClean="0"/>
              <a:t>на </a:t>
            </a:r>
            <a:r>
              <a:rPr lang="ru-RU" sz="2000" dirty="0"/>
              <a:t>основании документа, удостоверяющего личность, и пропуска.</a:t>
            </a:r>
          </a:p>
          <a:p>
            <a:pPr algn="just"/>
            <a:r>
              <a:rPr lang="ru-RU" sz="2000" dirty="0"/>
              <a:t>56. … </a:t>
            </a:r>
            <a:r>
              <a:rPr lang="ru-RU" sz="2000" dirty="0">
                <a:solidFill>
                  <a:srgbClr val="FF0000"/>
                </a:solidFill>
              </a:rPr>
              <a:t>Досрочная сдача экзаменационных материалов прекращается за  15 минут до истечения времени, отведенного на выполнение экзаменационной работы</a:t>
            </a:r>
            <a:r>
              <a:rPr lang="ru-RU" sz="2000" dirty="0" smtClean="0">
                <a:solidFill>
                  <a:srgbClr val="FF0000"/>
                </a:solidFill>
              </a:rPr>
              <a:t>.</a:t>
            </a:r>
          </a:p>
          <a:p>
            <a:pPr algn="just"/>
            <a:r>
              <a:rPr lang="ru-RU" sz="2000" dirty="0" smtClean="0"/>
              <a:t>68. РИКЗ </a:t>
            </a:r>
            <a:r>
              <a:rPr lang="ru-RU" sz="2000" dirty="0"/>
              <a:t>передает сертификаты по акту приемки-передачи сертификатов по форме согласно приложению 27 представителям пунктов проведения ЦЭ не позднее </a:t>
            </a:r>
            <a:r>
              <a:rPr lang="ru-RU" sz="2000" dirty="0" smtClean="0">
                <a:solidFill>
                  <a:srgbClr val="FF0000"/>
                </a:solidFill>
              </a:rPr>
              <a:t>12</a:t>
            </a:r>
            <a:r>
              <a:rPr lang="ru-RU" sz="2000" dirty="0" smtClean="0"/>
              <a:t> </a:t>
            </a:r>
            <a:r>
              <a:rPr lang="ru-RU" sz="2000" dirty="0"/>
              <a:t>календарных дней после завершения ЦЭ в основные сроки и не позднее 7 календарных дней после проведения ЦЭ в резервные дни, иные сроки.</a:t>
            </a:r>
            <a:endParaRPr lang="ru-RU" sz="2000" dirty="0">
              <a:solidFill>
                <a:srgbClr val="FF0000"/>
              </a:solidFill>
            </a:endParaRPr>
          </a:p>
          <a:p>
            <a:pPr algn="just"/>
            <a:r>
              <a:rPr lang="ru-RU" sz="2000" dirty="0"/>
              <a:t>74. … </a:t>
            </a:r>
            <a:r>
              <a:rPr lang="ru-RU" sz="2000" dirty="0">
                <a:solidFill>
                  <a:srgbClr val="FF0000"/>
                </a:solidFill>
              </a:rPr>
              <a:t>Сертификаты с повреждениями, не влекущими утрату содержащихся в них сведений, при отсутствии повреждения текста, печати и </a:t>
            </a:r>
            <a:r>
              <a:rPr lang="ru-RU" sz="2000" dirty="0" smtClean="0">
                <a:solidFill>
                  <a:srgbClr val="FF0000"/>
                </a:solidFill>
              </a:rPr>
              <a:t>подписи </a:t>
            </a:r>
            <a:r>
              <a:rPr lang="ru-RU" sz="2000" dirty="0">
                <a:solidFill>
                  <a:srgbClr val="FF0000"/>
                </a:solidFill>
              </a:rPr>
              <a:t>замене не подлежат</a:t>
            </a:r>
            <a:r>
              <a:rPr lang="ru-RU" sz="2000" dirty="0" smtClean="0">
                <a:solidFill>
                  <a:srgbClr val="FF0000"/>
                </a:solidFill>
              </a:rPr>
              <a:t>.</a:t>
            </a:r>
            <a:endParaRPr lang="ru-RU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920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5963</TotalTime>
  <Words>3245</Words>
  <Application>Microsoft Office PowerPoint</Application>
  <PresentationFormat>Экран (4:3)</PresentationFormat>
  <Paragraphs>428</Paragraphs>
  <Slides>34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9" baseType="lpstr">
      <vt:lpstr>맑은 고딕</vt:lpstr>
      <vt:lpstr>Arial</vt:lpstr>
      <vt:lpstr>Calibri</vt:lpstr>
      <vt:lpstr>Times New Roman</vt:lpstr>
      <vt:lpstr>Тема Office</vt:lpstr>
      <vt:lpstr>НЕКОТОРЫЕ ВОПРОСЫ ПО ПРОВЕДЕНИЮ репетиции ЦЭ 2024 ГОДА</vt:lpstr>
      <vt:lpstr> Сроки проведения РЦЭ, ЦЭ и ЦТ</vt:lpstr>
      <vt:lpstr>Сроки регистрации для участия  в ЦЭ и ЦТ</vt:lpstr>
      <vt:lpstr>Документы</vt:lpstr>
      <vt:lpstr>Об изменении постановления Министерства образования Республики Беларусь от 11 июля 2022 г. №184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Предоставление заявок на ЭМ в РИКЗ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Передача ЭМ в аудитории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Iwan</dc:creator>
  <cp:lastModifiedBy>User</cp:lastModifiedBy>
  <cp:revision>835</cp:revision>
  <cp:lastPrinted>2023-12-22T11:41:29Z</cp:lastPrinted>
  <dcterms:created xsi:type="dcterms:W3CDTF">2018-09-04T13:28:55Z</dcterms:created>
  <dcterms:modified xsi:type="dcterms:W3CDTF">2023-12-28T11:12:31Z</dcterms:modified>
</cp:coreProperties>
</file>