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7" r:id="rId2"/>
    <p:sldId id="280" r:id="rId3"/>
    <p:sldId id="258" r:id="rId4"/>
    <p:sldId id="259" r:id="rId5"/>
    <p:sldId id="260" r:id="rId6"/>
    <p:sldId id="261" r:id="rId7"/>
    <p:sldId id="262" r:id="rId8"/>
    <p:sldId id="282" r:id="rId9"/>
    <p:sldId id="263" r:id="rId10"/>
    <p:sldId id="264" r:id="rId11"/>
    <p:sldId id="265" r:id="rId12"/>
    <p:sldId id="266" r:id="rId13"/>
    <p:sldId id="27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E7280-1B15-44DC-885C-2A51D2A1709C}" type="datetimeFigureOut">
              <a:rPr lang="ru-RU" smtClean="0"/>
              <a:pPr/>
              <a:t>26.10.2025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5A464-FB73-4651-A4F3-62AB968715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5A464-FB73-4651-A4F3-62AB968715B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5A464-FB73-4651-A4F3-62AB968715B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10.11.2013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КОРПУСОВА Т.С.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/>
              <a:t>10.11.2013</a:t>
            </a: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/>
              <a:t>КОРПУСОВА Т.С.</a:t>
            </a: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891A2C-AFA9-4CC5-86EB-71694CB456D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8.png"/><Relationship Id="rId7" Type="http://schemas.openxmlformats.org/officeDocument/2006/relationships/image" Target="../media/image20.png"/><Relationship Id="rId12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9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png"/><Relationship Id="rId11" Type="http://schemas.openxmlformats.org/officeDocument/2006/relationships/image" Target="../media/image24.wmf"/><Relationship Id="rId5" Type="http://schemas.openxmlformats.org/officeDocument/2006/relationships/image" Target="../media/image21.pn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7.png"/><Relationship Id="rId9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3.jpeg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3.jpe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357290" y="1500174"/>
            <a:ext cx="6400800" cy="3368986"/>
          </a:xfrm>
        </p:spPr>
        <p:txBody>
          <a:bodyPr>
            <a:noAutofit/>
          </a:bodyPr>
          <a:lstStyle/>
          <a:p>
            <a:r>
              <a:rPr lang="ru-RU" sz="4400" dirty="0"/>
              <a:t>Функции y </a:t>
            </a:r>
            <a:r>
              <a:rPr lang="en-US" sz="4400" dirty="0"/>
              <a:t>=</a:t>
            </a:r>
            <a:r>
              <a:rPr lang="ru-RU" sz="4400" dirty="0"/>
              <a:t> </a:t>
            </a:r>
            <a:r>
              <a:rPr lang="ru-RU" sz="4400" dirty="0" err="1"/>
              <a:t>sinx</a:t>
            </a:r>
            <a:r>
              <a:rPr lang="ru-RU" sz="4400" dirty="0"/>
              <a:t> и </a:t>
            </a:r>
            <a:endParaRPr lang="en-US" sz="4400" dirty="0"/>
          </a:p>
          <a:p>
            <a:r>
              <a:rPr lang="ru-RU" sz="4400" dirty="0"/>
              <a:t>y </a:t>
            </a:r>
            <a:r>
              <a:rPr lang="en-US" sz="4400" dirty="0"/>
              <a:t>=</a:t>
            </a:r>
            <a:r>
              <a:rPr lang="ru-RU" sz="4400" dirty="0"/>
              <a:t> </a:t>
            </a:r>
            <a:r>
              <a:rPr lang="ru-RU" sz="4400" dirty="0" err="1"/>
              <a:t>cosx</a:t>
            </a:r>
            <a:r>
              <a:rPr lang="ru-RU" sz="4400" dirty="0"/>
              <a:t>. </a:t>
            </a:r>
            <a:endParaRPr lang="en-US" sz="4400" dirty="0"/>
          </a:p>
          <a:p>
            <a:r>
              <a:rPr lang="ru-RU" sz="4400" dirty="0"/>
              <a:t> Их свойства и графики</a:t>
            </a:r>
            <a:endParaRPr lang="ru-RU" sz="2000" b="1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"/>
          <p:cNvGrpSpPr/>
          <p:nvPr/>
        </p:nvGrpSpPr>
        <p:grpSpPr>
          <a:xfrm>
            <a:off x="202019" y="1428736"/>
            <a:ext cx="8603270" cy="3053301"/>
            <a:chOff x="202019" y="1428736"/>
            <a:chExt cx="8603270" cy="3053301"/>
          </a:xfrm>
        </p:grpSpPr>
        <p:pic>
          <p:nvPicPr>
            <p:cNvPr id="5" name="Рисунок 4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02019" y="1428736"/>
              <a:ext cx="3327491" cy="3053301"/>
            </a:xfrm>
            <a:prstGeom prst="rect">
              <a:avLst/>
            </a:prstGeom>
          </p:spPr>
        </p:pic>
        <p:pic>
          <p:nvPicPr>
            <p:cNvPr id="6" name="Рисунок 5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500298" y="1428736"/>
              <a:ext cx="3304595" cy="3053301"/>
            </a:xfrm>
            <a:prstGeom prst="rect">
              <a:avLst/>
            </a:prstGeom>
          </p:spPr>
        </p:pic>
        <p:pic>
          <p:nvPicPr>
            <p:cNvPr id="7" name="Рисунок 6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500694" y="1428736"/>
              <a:ext cx="3304595" cy="3053301"/>
            </a:xfrm>
            <a:prstGeom prst="rect">
              <a:avLst/>
            </a:prstGeom>
          </p:spPr>
        </p:pic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602713" y="1823140"/>
            <a:ext cx="8140943" cy="2500330"/>
            <a:chOff x="2780" y="3794"/>
            <a:chExt cx="4721" cy="2430"/>
          </a:xfrm>
        </p:grpSpPr>
        <p:cxnSp>
          <p:nvCxnSpPr>
            <p:cNvPr id="28678" name="AutoShape 6"/>
            <p:cNvCxnSpPr>
              <a:cxnSpLocks noChangeShapeType="1"/>
            </p:cNvCxnSpPr>
            <p:nvPr/>
          </p:nvCxnSpPr>
          <p:spPr bwMode="auto">
            <a:xfrm>
              <a:off x="2780" y="4883"/>
              <a:ext cx="472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8679" name="AutoShape 7"/>
            <p:cNvCxnSpPr>
              <a:cxnSpLocks noChangeShapeType="1"/>
            </p:cNvCxnSpPr>
            <p:nvPr/>
          </p:nvCxnSpPr>
          <p:spPr bwMode="auto">
            <a:xfrm flipV="1">
              <a:off x="4320" y="3794"/>
              <a:ext cx="1" cy="24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2214546" y="274638"/>
            <a:ext cx="4643470" cy="4397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x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142844" y="928670"/>
            <a:ext cx="8786874" cy="519749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800" dirty="0"/>
          </a:p>
          <a:p>
            <a:pPr>
              <a:buNone/>
            </a:pPr>
            <a:endParaRPr lang="ru-RU" sz="1800" dirty="0"/>
          </a:p>
          <a:p>
            <a:pPr>
              <a:buNone/>
            </a:pPr>
            <a:r>
              <a:rPr lang="ru-RU" sz="1800" dirty="0"/>
              <a:t>                                                       у</a:t>
            </a:r>
          </a:p>
          <a:p>
            <a:pPr>
              <a:buNone/>
            </a:pPr>
            <a:endParaRPr lang="ru-RU" sz="1800" dirty="0"/>
          </a:p>
          <a:p>
            <a:pPr>
              <a:buNone/>
            </a:pPr>
            <a:r>
              <a:rPr lang="ru-RU" sz="1800" dirty="0"/>
              <a:t>                                                       1</a:t>
            </a:r>
          </a:p>
          <a:p>
            <a:pPr>
              <a:buNone/>
            </a:pPr>
            <a:r>
              <a:rPr lang="ru-RU" sz="1800" dirty="0"/>
              <a:t>                           </a:t>
            </a:r>
            <a:r>
              <a:rPr lang="ru-RU" sz="1600" dirty="0"/>
              <a:t>   </a:t>
            </a:r>
            <a:r>
              <a:rPr lang="ru-RU" sz="1800" dirty="0"/>
              <a:t>      </a:t>
            </a:r>
            <a:r>
              <a:rPr lang="ru-RU" sz="1600" dirty="0"/>
              <a:t>-</a:t>
            </a:r>
            <a:r>
              <a:rPr lang="el-GR" sz="1600" dirty="0"/>
              <a:t>π/2</a:t>
            </a:r>
            <a:r>
              <a:rPr lang="ru-RU" sz="1600" dirty="0"/>
              <a:t>                                          </a:t>
            </a:r>
            <a:r>
              <a:rPr lang="el-GR" sz="1600" dirty="0"/>
              <a:t>π</a:t>
            </a:r>
            <a:r>
              <a:rPr lang="ru-RU" sz="1600" dirty="0"/>
              <a:t>                          2</a:t>
            </a:r>
            <a:r>
              <a:rPr lang="el-GR" sz="1600" dirty="0"/>
              <a:t>π</a:t>
            </a:r>
            <a:r>
              <a:rPr lang="ru-RU" sz="1600" dirty="0"/>
              <a:t>                          3</a:t>
            </a:r>
            <a:r>
              <a:rPr lang="el-GR" sz="1600" dirty="0"/>
              <a:t>π</a:t>
            </a:r>
            <a:r>
              <a:rPr lang="ru-RU" sz="1600" dirty="0"/>
              <a:t>               </a:t>
            </a:r>
            <a:r>
              <a:rPr lang="ru-RU" sz="1600" dirty="0" err="1"/>
              <a:t>х</a:t>
            </a:r>
            <a:endParaRPr lang="ru-RU" sz="1600" dirty="0"/>
          </a:p>
          <a:p>
            <a:pPr>
              <a:buNone/>
            </a:pPr>
            <a:r>
              <a:rPr lang="ru-RU" sz="1600" dirty="0"/>
              <a:t>                               -</a:t>
            </a:r>
            <a:r>
              <a:rPr lang="el-GR" sz="1600" dirty="0"/>
              <a:t>π</a:t>
            </a:r>
            <a:r>
              <a:rPr lang="ru-RU" sz="1600" dirty="0"/>
              <a:t>                            0         </a:t>
            </a:r>
            <a:r>
              <a:rPr lang="el-GR" sz="1600" dirty="0"/>
              <a:t>π/2</a:t>
            </a:r>
            <a:r>
              <a:rPr lang="ru-RU" sz="1600" dirty="0"/>
              <a:t>                      3</a:t>
            </a:r>
            <a:r>
              <a:rPr lang="el-GR" sz="1600" dirty="0"/>
              <a:t>π/2</a:t>
            </a:r>
            <a:r>
              <a:rPr lang="ru-RU" sz="1600" dirty="0"/>
              <a:t>                        5</a:t>
            </a:r>
            <a:r>
              <a:rPr lang="el-GR" sz="1600" dirty="0"/>
              <a:t>π/2</a:t>
            </a:r>
            <a:r>
              <a:rPr lang="ru-RU" sz="1600" dirty="0"/>
              <a:t>                </a:t>
            </a:r>
          </a:p>
          <a:p>
            <a:pPr>
              <a:buNone/>
            </a:pPr>
            <a:r>
              <a:rPr lang="ru-RU" sz="1800" dirty="0"/>
              <a:t>                                                      -1  </a:t>
            </a:r>
          </a:p>
          <a:p>
            <a:pPr>
              <a:buNone/>
            </a:pPr>
            <a:endParaRPr lang="ru-RU" sz="1800" dirty="0"/>
          </a:p>
          <a:p>
            <a:pPr>
              <a:buNone/>
            </a:pPr>
            <a:endParaRPr lang="ru-RU" sz="1800" dirty="0"/>
          </a:p>
          <a:p>
            <a:pPr>
              <a:buNone/>
            </a:pPr>
            <a:endParaRPr lang="ru-RU" sz="1800" dirty="0"/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График функции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     получен при смещении синусоиды влево на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π/2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16" name="Полилиния 15"/>
          <p:cNvSpPr/>
          <p:nvPr/>
        </p:nvSpPr>
        <p:spPr>
          <a:xfrm>
            <a:off x="207034" y="2429774"/>
            <a:ext cx="7694762" cy="1038045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04005" y="2445488"/>
            <a:ext cx="7715304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08658" y="3466214"/>
            <a:ext cx="778674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646 0 " pathEditMode="relative" ptsTypes="AA"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7"/>
          <p:cNvGrpSpPr/>
          <p:nvPr/>
        </p:nvGrpSpPr>
        <p:grpSpPr>
          <a:xfrm>
            <a:off x="202019" y="1428736"/>
            <a:ext cx="8603270" cy="3053301"/>
            <a:chOff x="202019" y="1428736"/>
            <a:chExt cx="8603270" cy="3053301"/>
          </a:xfrm>
        </p:grpSpPr>
        <p:pic>
          <p:nvPicPr>
            <p:cNvPr id="5" name="Рисунок 4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02019" y="1428736"/>
              <a:ext cx="3327491" cy="3053301"/>
            </a:xfrm>
            <a:prstGeom prst="rect">
              <a:avLst/>
            </a:prstGeom>
          </p:spPr>
        </p:pic>
        <p:pic>
          <p:nvPicPr>
            <p:cNvPr id="6" name="Рисунок 5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500298" y="1428736"/>
              <a:ext cx="3304595" cy="3053301"/>
            </a:xfrm>
            <a:prstGeom prst="rect">
              <a:avLst/>
            </a:prstGeom>
          </p:spPr>
        </p:pic>
        <p:pic>
          <p:nvPicPr>
            <p:cNvPr id="7" name="Рисунок 6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500694" y="1428736"/>
              <a:ext cx="3304595" cy="3053301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Построение графиков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x+m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)+l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00108"/>
            <a:ext cx="8786874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1)y =-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x;        </a:t>
            </a:r>
          </a:p>
          <a:p>
            <a:pPr>
              <a:buNone/>
            </a:pPr>
            <a:r>
              <a:rPr lang="en-US" sz="2000" dirty="0"/>
              <a:t>                                                                        y</a:t>
            </a:r>
          </a:p>
          <a:p>
            <a:pPr>
              <a:buNone/>
            </a:pPr>
            <a:r>
              <a:rPr lang="en-US" sz="2000" dirty="0"/>
              <a:t>                                                                2   y                                                            x </a:t>
            </a:r>
          </a:p>
          <a:p>
            <a:pPr>
              <a:buNone/>
            </a:pPr>
            <a:r>
              <a:rPr lang="en-US" sz="2000" dirty="0"/>
              <a:t>                                                                         </a:t>
            </a:r>
          </a:p>
          <a:p>
            <a:pPr>
              <a:buNone/>
            </a:pPr>
            <a:r>
              <a:rPr lang="en-US" sz="2000" dirty="0"/>
              <a:t>                                                                            </a:t>
            </a:r>
          </a:p>
          <a:p>
            <a:pPr>
              <a:buNone/>
            </a:pPr>
            <a:r>
              <a:rPr lang="en-US" sz="2000" dirty="0"/>
              <a:t>                                                                 0                                                                x</a:t>
            </a:r>
          </a:p>
          <a:p>
            <a:pPr>
              <a:buNone/>
            </a:pPr>
            <a:r>
              <a:rPr lang="en-US" sz="2000" dirty="0"/>
              <a:t>                                                                 -1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2)y=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(x-</a:t>
            </a:r>
            <a:r>
              <a:rPr lang="el-GR" sz="2000" i="1" dirty="0">
                <a:latin typeface="Times New Roman" pitchFamily="18" charset="0"/>
                <a:cs typeface="Times New Roman" pitchFamily="18" charset="0"/>
              </a:rPr>
              <a:t>π/4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)+2</a:t>
            </a:r>
            <a:endParaRPr lang="ru-RU" sz="2000" dirty="0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602713" y="1833430"/>
            <a:ext cx="8140943" cy="2500330"/>
            <a:chOff x="2780" y="3804"/>
            <a:chExt cx="4721" cy="2430"/>
          </a:xfrm>
        </p:grpSpPr>
        <p:cxnSp>
          <p:nvCxnSpPr>
            <p:cNvPr id="9" name="AutoShape 6"/>
            <p:cNvCxnSpPr>
              <a:cxnSpLocks noChangeShapeType="1"/>
            </p:cNvCxnSpPr>
            <p:nvPr/>
          </p:nvCxnSpPr>
          <p:spPr bwMode="auto">
            <a:xfrm>
              <a:off x="2780" y="4883"/>
              <a:ext cx="472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" name="AutoShape 7"/>
            <p:cNvCxnSpPr>
              <a:cxnSpLocks noChangeShapeType="1"/>
            </p:cNvCxnSpPr>
            <p:nvPr/>
          </p:nvCxnSpPr>
          <p:spPr bwMode="auto">
            <a:xfrm flipV="1">
              <a:off x="5055" y="3804"/>
              <a:ext cx="1" cy="24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1" name="Полилиния 10"/>
          <p:cNvSpPr/>
          <p:nvPr/>
        </p:nvSpPr>
        <p:spPr>
          <a:xfrm>
            <a:off x="714348" y="2428868"/>
            <a:ext cx="7694762" cy="1038045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 rot="10800000">
            <a:off x="622988" y="2434856"/>
            <a:ext cx="7694762" cy="1038045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74698" y="3028641"/>
            <a:ext cx="90978" cy="328922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2928934"/>
            <a:ext cx="123825" cy="276225"/>
          </a:xfrm>
          <a:prstGeom prst="rect">
            <a:avLst/>
          </a:prstGeom>
          <a:noFill/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3000372"/>
            <a:ext cx="171726" cy="357190"/>
          </a:xfrm>
          <a:prstGeom prst="rect">
            <a:avLst/>
          </a:prstGeom>
          <a:noFill/>
        </p:spPr>
      </p:pic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20" y="3000372"/>
            <a:ext cx="238125" cy="276225"/>
          </a:xfrm>
          <a:prstGeom prst="rect">
            <a:avLst/>
          </a:prstGeom>
          <a:noFill/>
        </p:spPr>
      </p:pic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5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3000372"/>
            <a:ext cx="242887" cy="345930"/>
          </a:xfrm>
          <a:prstGeom prst="rect">
            <a:avLst/>
          </a:prstGeom>
          <a:noFill/>
        </p:spPr>
      </p:pic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7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2928934"/>
            <a:ext cx="276225" cy="276225"/>
          </a:xfrm>
          <a:prstGeom prst="rect">
            <a:avLst/>
          </a:prstGeom>
          <a:noFill/>
        </p:spPr>
      </p:pic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9" name="Picture 1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17094" y="3071811"/>
            <a:ext cx="302238" cy="357190"/>
          </a:xfrm>
          <a:prstGeom prst="rect">
            <a:avLst/>
          </a:prstGeom>
          <a:noFill/>
        </p:spPr>
      </p:pic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31" name="Picture 15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928934"/>
            <a:ext cx="390525" cy="276225"/>
          </a:xfrm>
          <a:prstGeom prst="rect">
            <a:avLst/>
          </a:prstGeom>
          <a:noFill/>
        </p:spPr>
      </p:pic>
      <p:cxnSp>
        <p:nvCxnSpPr>
          <p:cNvPr id="29" name="AutoShape 7"/>
          <p:cNvCxnSpPr>
            <a:cxnSpLocks noChangeShapeType="1"/>
          </p:cNvCxnSpPr>
          <p:nvPr/>
        </p:nvCxnSpPr>
        <p:spPr bwMode="auto">
          <a:xfrm rot="5400000" flipH="1" flipV="1">
            <a:off x="3504819" y="2853107"/>
            <a:ext cx="2851742" cy="3000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lgDash"/>
            <a:round/>
            <a:headEnd/>
            <a:tailEnd type="triangle" w="med" len="med"/>
          </a:ln>
        </p:spPr>
      </p:cxn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3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837" name="Rectangle 21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Полилиния 35"/>
          <p:cNvSpPr/>
          <p:nvPr/>
        </p:nvSpPr>
        <p:spPr>
          <a:xfrm>
            <a:off x="1071538" y="1428736"/>
            <a:ext cx="7694762" cy="1038045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AutoShape 6"/>
          <p:cNvCxnSpPr>
            <a:cxnSpLocks noChangeShapeType="1"/>
          </p:cNvCxnSpPr>
          <p:nvPr/>
        </p:nvCxnSpPr>
        <p:spPr bwMode="auto">
          <a:xfrm>
            <a:off x="642910" y="1928802"/>
            <a:ext cx="8140943" cy="1029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 type="triangle" w="med" len="med"/>
          </a:ln>
        </p:spPr>
      </p:cxn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4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40" name="Picture 24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3000372"/>
            <a:ext cx="98797" cy="357190"/>
          </a:xfrm>
          <a:prstGeom prst="rect">
            <a:avLst/>
          </a:prstGeom>
          <a:noFill/>
        </p:spPr>
      </p:pic>
      <p:sp>
        <p:nvSpPr>
          <p:cNvPr id="34843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42" name="Picture 2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2357430"/>
            <a:ext cx="142876" cy="341316"/>
          </a:xfrm>
          <a:prstGeom prst="rect">
            <a:avLst/>
          </a:prstGeom>
          <a:noFill/>
        </p:spPr>
      </p:pic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7"/>
          <p:cNvGrpSpPr/>
          <p:nvPr/>
        </p:nvGrpSpPr>
        <p:grpSpPr>
          <a:xfrm>
            <a:off x="183572" y="1428736"/>
            <a:ext cx="8603270" cy="3053301"/>
            <a:chOff x="202019" y="1428736"/>
            <a:chExt cx="8603270" cy="3053301"/>
          </a:xfrm>
        </p:grpSpPr>
        <p:pic>
          <p:nvPicPr>
            <p:cNvPr id="5" name="Рисунок 4" descr="График.jpg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02019" y="1428736"/>
              <a:ext cx="3327491" cy="3053301"/>
            </a:xfrm>
            <a:prstGeom prst="rect">
              <a:avLst/>
            </a:prstGeom>
          </p:spPr>
        </p:pic>
        <p:pic>
          <p:nvPicPr>
            <p:cNvPr id="6" name="Рисунок 5" descr="График.jpg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500298" y="1428736"/>
              <a:ext cx="3304595" cy="3053301"/>
            </a:xfrm>
            <a:prstGeom prst="rect">
              <a:avLst/>
            </a:prstGeom>
          </p:spPr>
        </p:pic>
        <p:pic>
          <p:nvPicPr>
            <p:cNvPr id="7" name="Рисунок 6" descr="График.jpg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500694" y="1428736"/>
              <a:ext cx="3304595" cy="3053301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Построение графиков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y=k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126055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                                                    y</a:t>
            </a:r>
            <a:r>
              <a:rPr lang="ru-RU" sz="2400" dirty="0"/>
              <a:t>  </a:t>
            </a:r>
            <a:r>
              <a:rPr lang="ru-RU" sz="1600" dirty="0"/>
              <a:t>2,5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                                                      </a:t>
            </a:r>
            <a:r>
              <a:rPr lang="en-US" sz="1600" dirty="0"/>
              <a:t>1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                                                                                                        x </a:t>
            </a:r>
          </a:p>
          <a:p>
            <a:pPr>
              <a:buNone/>
            </a:pPr>
            <a:r>
              <a:rPr lang="en-US" sz="2400" dirty="0"/>
              <a:t>                                                     </a:t>
            </a:r>
            <a:r>
              <a:rPr lang="en-US" sz="1600" dirty="0"/>
              <a:t>-1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                                                                                   -2,5   </a:t>
            </a:r>
            <a:r>
              <a:rPr lang="en-US" sz="2400" dirty="0"/>
              <a:t> 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                                                                                                   </a:t>
            </a:r>
            <a:endParaRPr lang="ru-RU" sz="2400" dirty="0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507298" y="1437540"/>
            <a:ext cx="8018510" cy="2814157"/>
            <a:chOff x="2737" y="3437"/>
            <a:chExt cx="4650" cy="2735"/>
          </a:xfrm>
        </p:grpSpPr>
        <p:cxnSp>
          <p:nvCxnSpPr>
            <p:cNvPr id="9" name="AutoShape 6"/>
            <p:cNvCxnSpPr>
              <a:cxnSpLocks noChangeShapeType="1"/>
            </p:cNvCxnSpPr>
            <p:nvPr/>
          </p:nvCxnSpPr>
          <p:spPr bwMode="auto">
            <a:xfrm>
              <a:off x="2737" y="4899"/>
              <a:ext cx="4650" cy="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" name="AutoShape 7"/>
            <p:cNvCxnSpPr>
              <a:cxnSpLocks noChangeShapeType="1"/>
            </p:cNvCxnSpPr>
            <p:nvPr/>
          </p:nvCxnSpPr>
          <p:spPr bwMode="auto">
            <a:xfrm rot="5400000" flipH="1" flipV="1">
              <a:off x="3688" y="4803"/>
              <a:ext cx="2735" cy="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22" y="2928934"/>
            <a:ext cx="123825" cy="276225"/>
          </a:xfrm>
          <a:prstGeom prst="rect">
            <a:avLst/>
          </a:prstGeom>
          <a:noFill/>
        </p:spPr>
      </p:pic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2928934"/>
            <a:ext cx="276225" cy="276225"/>
          </a:xfrm>
          <a:prstGeom prst="rect">
            <a:avLst/>
          </a:prstGeom>
          <a:noFill/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591730" y="2700670"/>
            <a:ext cx="7999377" cy="158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489098" y="3216274"/>
            <a:ext cx="8011992" cy="5391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928934"/>
            <a:ext cx="390525" cy="276225"/>
          </a:xfrm>
          <a:prstGeom prst="rect">
            <a:avLst/>
          </a:prstGeom>
          <a:noFill/>
        </p:spPr>
      </p:pic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1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20" y="2928934"/>
            <a:ext cx="238125" cy="276225"/>
          </a:xfrm>
          <a:prstGeom prst="rect">
            <a:avLst/>
          </a:prstGeom>
          <a:noFill/>
        </p:spPr>
      </p:pic>
      <p:sp>
        <p:nvSpPr>
          <p:cNvPr id="33" name="Полилиния 32"/>
          <p:cNvSpPr/>
          <p:nvPr/>
        </p:nvSpPr>
        <p:spPr>
          <a:xfrm>
            <a:off x="4514850" y="2705100"/>
            <a:ext cx="1485900" cy="247650"/>
          </a:xfrm>
          <a:custGeom>
            <a:avLst/>
            <a:gdLst>
              <a:gd name="connsiteX0" fmla="*/ 0 w 1485900"/>
              <a:gd name="connsiteY0" fmla="*/ 247650 h 247650"/>
              <a:gd name="connsiteX1" fmla="*/ 752475 w 1485900"/>
              <a:gd name="connsiteY1" fmla="*/ 0 h 247650"/>
              <a:gd name="connsiteX2" fmla="*/ 1485900 w 1485900"/>
              <a:gd name="connsiteY2" fmla="*/ 2476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85900" h="247650">
                <a:moveTo>
                  <a:pt x="0" y="247650"/>
                </a:moveTo>
                <a:cubicBezTo>
                  <a:pt x="252412" y="123825"/>
                  <a:pt x="504825" y="0"/>
                  <a:pt x="752475" y="0"/>
                </a:cubicBezTo>
                <a:cubicBezTo>
                  <a:pt x="1000125" y="0"/>
                  <a:pt x="1243012" y="123825"/>
                  <a:pt x="1485900" y="24765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33"/>
          <p:cNvSpPr/>
          <p:nvPr/>
        </p:nvSpPr>
        <p:spPr>
          <a:xfrm>
            <a:off x="5991225" y="2698750"/>
            <a:ext cx="2276475" cy="520700"/>
          </a:xfrm>
          <a:custGeom>
            <a:avLst/>
            <a:gdLst>
              <a:gd name="connsiteX0" fmla="*/ 0 w 2276475"/>
              <a:gd name="connsiteY0" fmla="*/ 254000 h 520700"/>
              <a:gd name="connsiteX1" fmla="*/ 771525 w 2276475"/>
              <a:gd name="connsiteY1" fmla="*/ 520700 h 520700"/>
              <a:gd name="connsiteX2" fmla="*/ 1524000 w 2276475"/>
              <a:gd name="connsiteY2" fmla="*/ 254000 h 520700"/>
              <a:gd name="connsiteX3" fmla="*/ 2276475 w 2276475"/>
              <a:gd name="connsiteY3" fmla="*/ 635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6475" h="520700">
                <a:moveTo>
                  <a:pt x="0" y="254000"/>
                </a:moveTo>
                <a:cubicBezTo>
                  <a:pt x="258762" y="387350"/>
                  <a:pt x="517525" y="520700"/>
                  <a:pt x="771525" y="520700"/>
                </a:cubicBezTo>
                <a:cubicBezTo>
                  <a:pt x="1025525" y="520700"/>
                  <a:pt x="1273175" y="339725"/>
                  <a:pt x="1524000" y="254000"/>
                </a:cubicBezTo>
                <a:cubicBezTo>
                  <a:pt x="1774825" y="168275"/>
                  <a:pt x="2046288" y="0"/>
                  <a:pt x="2276475" y="635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1266825" y="2705100"/>
            <a:ext cx="3238500" cy="504825"/>
          </a:xfrm>
          <a:custGeom>
            <a:avLst/>
            <a:gdLst>
              <a:gd name="connsiteX0" fmla="*/ 3238500 w 3238500"/>
              <a:gd name="connsiteY0" fmla="*/ 247650 h 504825"/>
              <a:gd name="connsiteX1" fmla="*/ 2486025 w 3238500"/>
              <a:gd name="connsiteY1" fmla="*/ 504825 h 504825"/>
              <a:gd name="connsiteX2" fmla="*/ 1733550 w 3238500"/>
              <a:gd name="connsiteY2" fmla="*/ 247650 h 504825"/>
              <a:gd name="connsiteX3" fmla="*/ 962025 w 3238500"/>
              <a:gd name="connsiteY3" fmla="*/ 0 h 504825"/>
              <a:gd name="connsiteX4" fmla="*/ 190500 w 3238500"/>
              <a:gd name="connsiteY4" fmla="*/ 247650 h 504825"/>
              <a:gd name="connsiteX5" fmla="*/ 0 w 3238500"/>
              <a:gd name="connsiteY5" fmla="*/ 333375 h 5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38500" h="504825">
                <a:moveTo>
                  <a:pt x="3238500" y="247650"/>
                </a:moveTo>
                <a:cubicBezTo>
                  <a:pt x="2987675" y="376237"/>
                  <a:pt x="2736850" y="504825"/>
                  <a:pt x="2486025" y="504825"/>
                </a:cubicBezTo>
                <a:cubicBezTo>
                  <a:pt x="2235200" y="504825"/>
                  <a:pt x="1987550" y="331788"/>
                  <a:pt x="1733550" y="247650"/>
                </a:cubicBezTo>
                <a:cubicBezTo>
                  <a:pt x="1479550" y="163513"/>
                  <a:pt x="1219200" y="0"/>
                  <a:pt x="962025" y="0"/>
                </a:cubicBezTo>
                <a:cubicBezTo>
                  <a:pt x="704850" y="0"/>
                  <a:pt x="350837" y="192088"/>
                  <a:pt x="190500" y="247650"/>
                </a:cubicBezTo>
                <a:cubicBezTo>
                  <a:pt x="30163" y="303212"/>
                  <a:pt x="15081" y="318293"/>
                  <a:pt x="0" y="333375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4467225" y="2914650"/>
            <a:ext cx="71438" cy="714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5957886" y="2919411"/>
            <a:ext cx="71438" cy="714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5233985" y="2662247"/>
            <a:ext cx="71438" cy="714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435935" y="1690577"/>
            <a:ext cx="7910623" cy="158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435935" y="4210493"/>
            <a:ext cx="8102009" cy="1063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Овал 44"/>
          <p:cNvSpPr/>
          <p:nvPr/>
        </p:nvSpPr>
        <p:spPr>
          <a:xfrm>
            <a:off x="4479297" y="1669312"/>
            <a:ext cx="71438" cy="71438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3697023" y="2915882"/>
            <a:ext cx="71438" cy="71438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5242624" y="2903461"/>
            <a:ext cx="71438" cy="71438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олилиния 47"/>
          <p:cNvSpPr/>
          <p:nvPr/>
        </p:nvSpPr>
        <p:spPr>
          <a:xfrm>
            <a:off x="4500562" y="1714488"/>
            <a:ext cx="1531089" cy="1254642"/>
          </a:xfrm>
          <a:custGeom>
            <a:avLst/>
            <a:gdLst>
              <a:gd name="connsiteX0" fmla="*/ 0 w 1531089"/>
              <a:gd name="connsiteY0" fmla="*/ 1254642 h 1254642"/>
              <a:gd name="connsiteX1" fmla="*/ 765545 w 1531089"/>
              <a:gd name="connsiteY1" fmla="*/ 0 h 1254642"/>
              <a:gd name="connsiteX2" fmla="*/ 1531089 w 1531089"/>
              <a:gd name="connsiteY2" fmla="*/ 1254642 h 1254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1089" h="1254642">
                <a:moveTo>
                  <a:pt x="0" y="1254642"/>
                </a:moveTo>
                <a:cubicBezTo>
                  <a:pt x="255182" y="627321"/>
                  <a:pt x="510364" y="0"/>
                  <a:pt x="765545" y="0"/>
                </a:cubicBezTo>
                <a:cubicBezTo>
                  <a:pt x="1020726" y="0"/>
                  <a:pt x="1275907" y="627321"/>
                  <a:pt x="1531089" y="1254642"/>
                </a:cubicBezTo>
              </a:path>
            </a:pathLst>
          </a:cu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48"/>
          <p:cNvSpPr/>
          <p:nvPr/>
        </p:nvSpPr>
        <p:spPr>
          <a:xfrm>
            <a:off x="1428728" y="1643050"/>
            <a:ext cx="3094075" cy="2551814"/>
          </a:xfrm>
          <a:custGeom>
            <a:avLst/>
            <a:gdLst>
              <a:gd name="connsiteX0" fmla="*/ 3094075 w 3094075"/>
              <a:gd name="connsiteY0" fmla="*/ 1284767 h 2551814"/>
              <a:gd name="connsiteX1" fmla="*/ 2349796 w 3094075"/>
              <a:gd name="connsiteY1" fmla="*/ 2550042 h 2551814"/>
              <a:gd name="connsiteX2" fmla="*/ 1573619 w 3094075"/>
              <a:gd name="connsiteY2" fmla="*/ 1274135 h 2551814"/>
              <a:gd name="connsiteX3" fmla="*/ 818707 w 3094075"/>
              <a:gd name="connsiteY3" fmla="*/ 19493 h 2551814"/>
              <a:gd name="connsiteX4" fmla="*/ 0 w 3094075"/>
              <a:gd name="connsiteY4" fmla="*/ 1391093 h 255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4075" h="2551814">
                <a:moveTo>
                  <a:pt x="3094075" y="1284767"/>
                </a:moveTo>
                <a:cubicBezTo>
                  <a:pt x="2848640" y="1918290"/>
                  <a:pt x="2603205" y="2551814"/>
                  <a:pt x="2349796" y="2550042"/>
                </a:cubicBezTo>
                <a:cubicBezTo>
                  <a:pt x="2096387" y="2548270"/>
                  <a:pt x="1573619" y="1274135"/>
                  <a:pt x="1573619" y="1274135"/>
                </a:cubicBezTo>
                <a:cubicBezTo>
                  <a:pt x="1318438" y="852377"/>
                  <a:pt x="1080977" y="0"/>
                  <a:pt x="818707" y="19493"/>
                </a:cubicBezTo>
                <a:cubicBezTo>
                  <a:pt x="556437" y="38986"/>
                  <a:pt x="278218" y="715039"/>
                  <a:pt x="0" y="1391093"/>
                </a:cubicBezTo>
              </a:path>
            </a:pathLst>
          </a:cu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олилиния 49"/>
          <p:cNvSpPr/>
          <p:nvPr/>
        </p:nvSpPr>
        <p:spPr>
          <a:xfrm>
            <a:off x="6039293" y="1643050"/>
            <a:ext cx="3104707" cy="2546498"/>
          </a:xfrm>
          <a:custGeom>
            <a:avLst/>
            <a:gdLst>
              <a:gd name="connsiteX0" fmla="*/ 0 w 3104707"/>
              <a:gd name="connsiteY0" fmla="*/ 1281224 h 2546498"/>
              <a:gd name="connsiteX1" fmla="*/ 733647 w 3104707"/>
              <a:gd name="connsiteY1" fmla="*/ 2546498 h 2546498"/>
              <a:gd name="connsiteX2" fmla="*/ 1488558 w 3104707"/>
              <a:gd name="connsiteY2" fmla="*/ 1281224 h 2546498"/>
              <a:gd name="connsiteX3" fmla="*/ 2243470 w 3104707"/>
              <a:gd name="connsiteY3" fmla="*/ 37214 h 2546498"/>
              <a:gd name="connsiteX4" fmla="*/ 3104707 w 3104707"/>
              <a:gd name="connsiteY4" fmla="*/ 1504507 h 2546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4707" h="2546498">
                <a:moveTo>
                  <a:pt x="0" y="1281224"/>
                </a:moveTo>
                <a:cubicBezTo>
                  <a:pt x="242777" y="1913861"/>
                  <a:pt x="485554" y="2546498"/>
                  <a:pt x="733647" y="2546498"/>
                </a:cubicBezTo>
                <a:cubicBezTo>
                  <a:pt x="981740" y="2546498"/>
                  <a:pt x="1236921" y="1699438"/>
                  <a:pt x="1488558" y="1281224"/>
                </a:cubicBezTo>
                <a:cubicBezTo>
                  <a:pt x="1740195" y="863010"/>
                  <a:pt x="1974112" y="0"/>
                  <a:pt x="2243470" y="37214"/>
                </a:cubicBezTo>
                <a:cubicBezTo>
                  <a:pt x="2512828" y="74428"/>
                  <a:pt x="2808767" y="789467"/>
                  <a:pt x="3104707" y="1504507"/>
                </a:cubicBezTo>
              </a:path>
            </a:pathLst>
          </a:cu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3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3000372"/>
            <a:ext cx="98791" cy="357166"/>
          </a:xfrm>
          <a:prstGeom prst="rect">
            <a:avLst/>
          </a:prstGeom>
          <a:noFill/>
        </p:spPr>
      </p:pic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3000372"/>
            <a:ext cx="250776" cy="357166"/>
          </a:xfrm>
          <a:prstGeom prst="rect">
            <a:avLst/>
          </a:prstGeom>
          <a:noFill/>
        </p:spPr>
      </p:pic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730500" y="4591050"/>
          <a:ext cx="2752725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Формула" r:id="rId10" imgW="965160" imgH="609480" progId="Equation.3">
                  <p:embed/>
                </p:oleObj>
              </mc:Choice>
              <mc:Fallback>
                <p:oleObj name="Формула" r:id="rId10" imgW="965160" imgH="60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4591050"/>
                        <a:ext cx="2752725" cy="1106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143380"/>
            <a:ext cx="8229600" cy="1500198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2400" dirty="0"/>
              <a:t>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Построить график функции: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y=2cos(2x-</a:t>
            </a:r>
            <a:r>
              <a:rPr lang="el-G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π/3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)-0,5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найти область определения и область значений функции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357158" y="857232"/>
            <a:ext cx="8540193" cy="2509409"/>
            <a:chOff x="571472" y="1419657"/>
            <a:chExt cx="8540193" cy="2509409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571472" y="1428736"/>
              <a:ext cx="5705516" cy="2500330"/>
              <a:chOff x="571472" y="1428736"/>
              <a:chExt cx="5705516" cy="2500330"/>
            </a:xfrm>
          </p:grpSpPr>
          <p:pic>
            <p:nvPicPr>
              <p:cNvPr id="5" name="Содержимое 6" descr="График.jpg"/>
              <p:cNvPicPr>
                <a:picLocks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71472" y="1428736"/>
                <a:ext cx="2857520" cy="2500330"/>
              </a:xfrm>
              <a:prstGeom prst="rect">
                <a:avLst/>
              </a:prstGeom>
            </p:spPr>
          </p:pic>
          <p:pic>
            <p:nvPicPr>
              <p:cNvPr id="6" name="Содержимое 6" descr="График.jpg"/>
              <p:cNvPicPr>
                <a:picLocks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428992" y="1428736"/>
                <a:ext cx="2847996" cy="2500330"/>
              </a:xfrm>
              <a:prstGeom prst="rect">
                <a:avLst/>
              </a:prstGeom>
            </p:spPr>
          </p:pic>
        </p:grpSp>
        <p:pic>
          <p:nvPicPr>
            <p:cNvPr id="9" name="Содержимое 6" descr="График.jpg"/>
            <p:cNvPicPr>
              <a:picLocks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54145" y="1419657"/>
              <a:ext cx="2857520" cy="2500330"/>
            </a:xfrm>
            <a:prstGeom prst="rect">
              <a:avLst/>
            </a:prstGeom>
          </p:spPr>
        </p:pic>
      </p:grpSp>
      <p:grpSp>
        <p:nvGrpSpPr>
          <p:cNvPr id="26" name="Группа 25"/>
          <p:cNvGrpSpPr/>
          <p:nvPr/>
        </p:nvGrpSpPr>
        <p:grpSpPr>
          <a:xfrm>
            <a:off x="514352" y="790566"/>
            <a:ext cx="8342230" cy="2463021"/>
            <a:chOff x="514350" y="1357298"/>
            <a:chExt cx="8342230" cy="2463021"/>
          </a:xfrm>
        </p:grpSpPr>
        <p:cxnSp>
          <p:nvCxnSpPr>
            <p:cNvPr id="12" name="Прямая со стрелкой 11"/>
            <p:cNvCxnSpPr/>
            <p:nvPr/>
          </p:nvCxnSpPr>
          <p:spPr>
            <a:xfrm>
              <a:off x="514350" y="2676525"/>
              <a:ext cx="81915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rot="5400000" flipH="1" flipV="1">
              <a:off x="2738438" y="2681288"/>
              <a:ext cx="2276475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571868" y="1357298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у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572528" y="235743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err="1"/>
                <a:t>х</a:t>
              </a:r>
              <a:endParaRPr lang="ru-RU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43306" y="2071678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/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43306" y="2928934"/>
              <a:ext cx="3513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/>
                <a:t>-1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072066" y="2571744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600" dirty="0"/>
                <a:t>π</a:t>
              </a:r>
              <a:endParaRPr lang="ru-RU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357422" y="2571744"/>
              <a:ext cx="36099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/>
                <a:t>-</a:t>
              </a:r>
              <a:r>
                <a:rPr lang="el-GR" sz="1600" dirty="0"/>
                <a:t>π</a:t>
              </a:r>
              <a:endParaRPr lang="ru-RU" sz="16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86512" y="2571744"/>
              <a:ext cx="40267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/>
                <a:t>2</a:t>
              </a:r>
              <a:r>
                <a:rPr lang="el-GR" sz="1600" dirty="0"/>
                <a:t>π</a:t>
              </a:r>
              <a:endParaRPr lang="ru-RU" sz="16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00100" y="2571744"/>
              <a:ext cx="4651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/>
                <a:t>-2</a:t>
              </a:r>
              <a:r>
                <a:rPr lang="el-GR" sz="1600" dirty="0"/>
                <a:t>π</a:t>
              </a:r>
              <a:endParaRPr lang="ru-RU" sz="1600" dirty="0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357158" y="857232"/>
            <a:ext cx="529312" cy="33855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π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 flipV="1">
            <a:off x="561975" y="2305050"/>
            <a:ext cx="8153400" cy="9526"/>
          </a:xfrm>
          <a:prstGeom prst="straightConnector1">
            <a:avLst/>
          </a:prstGeom>
          <a:ln w="19050"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rot="16200000" flipV="1">
            <a:off x="2955851" y="2105247"/>
            <a:ext cx="2243470" cy="10632"/>
          </a:xfrm>
          <a:prstGeom prst="straightConnector1">
            <a:avLst/>
          </a:prstGeom>
          <a:ln w="19050"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Группа 52"/>
          <p:cNvGrpSpPr/>
          <p:nvPr/>
        </p:nvGrpSpPr>
        <p:grpSpPr>
          <a:xfrm>
            <a:off x="3737789" y="1456660"/>
            <a:ext cx="702522" cy="890607"/>
            <a:chOff x="3737789" y="1456660"/>
            <a:chExt cx="702522" cy="890607"/>
          </a:xfrm>
        </p:grpSpPr>
        <p:sp>
          <p:nvSpPr>
            <p:cNvPr id="50" name="Овал 49"/>
            <p:cNvSpPr/>
            <p:nvPr/>
          </p:nvSpPr>
          <p:spPr>
            <a:xfrm>
              <a:off x="4040372" y="1456660"/>
              <a:ext cx="71438" cy="71438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4368873" y="2274259"/>
              <a:ext cx="71438" cy="71438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3737789" y="2275829"/>
              <a:ext cx="71438" cy="71438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474453" y="1482305"/>
            <a:ext cx="7289321" cy="1710906"/>
            <a:chOff x="474453" y="1482305"/>
            <a:chExt cx="7289321" cy="1710906"/>
          </a:xfrm>
        </p:grpSpPr>
        <p:sp>
          <p:nvSpPr>
            <p:cNvPr id="54" name="Полилиния 53"/>
            <p:cNvSpPr/>
            <p:nvPr/>
          </p:nvSpPr>
          <p:spPr>
            <a:xfrm>
              <a:off x="3769743" y="1482305"/>
              <a:ext cx="638355" cy="838201"/>
            </a:xfrm>
            <a:custGeom>
              <a:avLst/>
              <a:gdLst>
                <a:gd name="connsiteX0" fmla="*/ 0 w 638355"/>
                <a:gd name="connsiteY0" fmla="*/ 838201 h 838201"/>
                <a:gd name="connsiteX1" fmla="*/ 301925 w 638355"/>
                <a:gd name="connsiteY1" fmla="*/ 1438 h 838201"/>
                <a:gd name="connsiteX2" fmla="*/ 638355 w 638355"/>
                <a:gd name="connsiteY2" fmla="*/ 829574 h 838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8355" h="838201">
                  <a:moveTo>
                    <a:pt x="0" y="838201"/>
                  </a:moveTo>
                  <a:cubicBezTo>
                    <a:pt x="97766" y="420538"/>
                    <a:pt x="195533" y="2876"/>
                    <a:pt x="301925" y="1438"/>
                  </a:cubicBezTo>
                  <a:cubicBezTo>
                    <a:pt x="408317" y="0"/>
                    <a:pt x="638355" y="829574"/>
                    <a:pt x="638355" y="829574"/>
                  </a:cubicBezTo>
                </a:path>
              </a:pathLst>
            </a:cu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олилиния 54"/>
            <p:cNvSpPr/>
            <p:nvPr/>
          </p:nvSpPr>
          <p:spPr>
            <a:xfrm>
              <a:off x="4408098" y="1482305"/>
              <a:ext cx="3355676" cy="1710906"/>
            </a:xfrm>
            <a:custGeom>
              <a:avLst/>
              <a:gdLst>
                <a:gd name="connsiteX0" fmla="*/ 0 w 3355676"/>
                <a:gd name="connsiteY0" fmla="*/ 829574 h 1710906"/>
                <a:gd name="connsiteX1" fmla="*/ 336430 w 3355676"/>
                <a:gd name="connsiteY1" fmla="*/ 1666337 h 1710906"/>
                <a:gd name="connsiteX2" fmla="*/ 672860 w 3355676"/>
                <a:gd name="connsiteY2" fmla="*/ 820948 h 1710906"/>
                <a:gd name="connsiteX3" fmla="*/ 992038 w 3355676"/>
                <a:gd name="connsiteY3" fmla="*/ 1438 h 1710906"/>
                <a:gd name="connsiteX4" fmla="*/ 1319842 w 3355676"/>
                <a:gd name="connsiteY4" fmla="*/ 820948 h 1710906"/>
                <a:gd name="connsiteX5" fmla="*/ 1639019 w 3355676"/>
                <a:gd name="connsiteY5" fmla="*/ 1666337 h 1710906"/>
                <a:gd name="connsiteX6" fmla="*/ 1975449 w 3355676"/>
                <a:gd name="connsiteY6" fmla="*/ 820948 h 1710906"/>
                <a:gd name="connsiteX7" fmla="*/ 2286000 w 3355676"/>
                <a:gd name="connsiteY7" fmla="*/ 1438 h 1710906"/>
                <a:gd name="connsiteX8" fmla="*/ 2613804 w 3355676"/>
                <a:gd name="connsiteY8" fmla="*/ 829574 h 1710906"/>
                <a:gd name="connsiteX9" fmla="*/ 2941608 w 3355676"/>
                <a:gd name="connsiteY9" fmla="*/ 1640457 h 1710906"/>
                <a:gd name="connsiteX10" fmla="*/ 3355676 w 3355676"/>
                <a:gd name="connsiteY10" fmla="*/ 406880 h 1710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55676" h="1710906">
                  <a:moveTo>
                    <a:pt x="0" y="829574"/>
                  </a:moveTo>
                  <a:cubicBezTo>
                    <a:pt x="112143" y="1248674"/>
                    <a:pt x="224287" y="1667775"/>
                    <a:pt x="336430" y="1666337"/>
                  </a:cubicBezTo>
                  <a:cubicBezTo>
                    <a:pt x="448573" y="1664899"/>
                    <a:pt x="563592" y="1098431"/>
                    <a:pt x="672860" y="820948"/>
                  </a:cubicBezTo>
                  <a:cubicBezTo>
                    <a:pt x="782128" y="543465"/>
                    <a:pt x="884208" y="1438"/>
                    <a:pt x="992038" y="1438"/>
                  </a:cubicBezTo>
                  <a:cubicBezTo>
                    <a:pt x="1099868" y="1438"/>
                    <a:pt x="1212012" y="543465"/>
                    <a:pt x="1319842" y="820948"/>
                  </a:cubicBezTo>
                  <a:cubicBezTo>
                    <a:pt x="1427672" y="1098431"/>
                    <a:pt x="1529751" y="1666337"/>
                    <a:pt x="1639019" y="1666337"/>
                  </a:cubicBezTo>
                  <a:cubicBezTo>
                    <a:pt x="1748287" y="1666337"/>
                    <a:pt x="1867619" y="1098431"/>
                    <a:pt x="1975449" y="820948"/>
                  </a:cubicBezTo>
                  <a:cubicBezTo>
                    <a:pt x="2083279" y="543465"/>
                    <a:pt x="2179608" y="0"/>
                    <a:pt x="2286000" y="1438"/>
                  </a:cubicBezTo>
                  <a:cubicBezTo>
                    <a:pt x="2392392" y="2876"/>
                    <a:pt x="2504536" y="556404"/>
                    <a:pt x="2613804" y="829574"/>
                  </a:cubicBezTo>
                  <a:cubicBezTo>
                    <a:pt x="2723072" y="1102744"/>
                    <a:pt x="2817963" y="1710906"/>
                    <a:pt x="2941608" y="1640457"/>
                  </a:cubicBezTo>
                  <a:cubicBezTo>
                    <a:pt x="3065253" y="1570008"/>
                    <a:pt x="3289540" y="616789"/>
                    <a:pt x="3355676" y="406880"/>
                  </a:cubicBezTo>
                </a:path>
              </a:pathLst>
            </a:cu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Полилиния 56"/>
            <p:cNvSpPr/>
            <p:nvPr/>
          </p:nvSpPr>
          <p:spPr>
            <a:xfrm>
              <a:off x="474453" y="1483743"/>
              <a:ext cx="3295290" cy="1659147"/>
            </a:xfrm>
            <a:custGeom>
              <a:avLst/>
              <a:gdLst>
                <a:gd name="connsiteX0" fmla="*/ 3295290 w 3295290"/>
                <a:gd name="connsiteY0" fmla="*/ 819510 h 1659147"/>
                <a:gd name="connsiteX1" fmla="*/ 2967487 w 3295290"/>
                <a:gd name="connsiteY1" fmla="*/ 1656272 h 1659147"/>
                <a:gd name="connsiteX2" fmla="*/ 2605177 w 3295290"/>
                <a:gd name="connsiteY2" fmla="*/ 828136 h 1659147"/>
                <a:gd name="connsiteX3" fmla="*/ 2286000 w 3295290"/>
                <a:gd name="connsiteY3" fmla="*/ 8627 h 1659147"/>
                <a:gd name="connsiteX4" fmla="*/ 1958196 w 3295290"/>
                <a:gd name="connsiteY4" fmla="*/ 819510 h 1659147"/>
                <a:gd name="connsiteX5" fmla="*/ 1639019 w 3295290"/>
                <a:gd name="connsiteY5" fmla="*/ 1656272 h 1659147"/>
                <a:gd name="connsiteX6" fmla="*/ 1302589 w 3295290"/>
                <a:gd name="connsiteY6" fmla="*/ 819510 h 1659147"/>
                <a:gd name="connsiteX7" fmla="*/ 983411 w 3295290"/>
                <a:gd name="connsiteY7" fmla="*/ 0 h 1659147"/>
                <a:gd name="connsiteX8" fmla="*/ 655607 w 3295290"/>
                <a:gd name="connsiteY8" fmla="*/ 819510 h 1659147"/>
                <a:gd name="connsiteX9" fmla="*/ 319177 w 3295290"/>
                <a:gd name="connsiteY9" fmla="*/ 1656272 h 1659147"/>
                <a:gd name="connsiteX10" fmla="*/ 0 w 3295290"/>
                <a:gd name="connsiteY10" fmla="*/ 836763 h 1659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295290" h="1659147">
                  <a:moveTo>
                    <a:pt x="3295290" y="819510"/>
                  </a:moveTo>
                  <a:cubicBezTo>
                    <a:pt x="3188898" y="1237172"/>
                    <a:pt x="3082506" y="1654834"/>
                    <a:pt x="2967487" y="1656272"/>
                  </a:cubicBezTo>
                  <a:cubicBezTo>
                    <a:pt x="2852468" y="1657710"/>
                    <a:pt x="2718758" y="1102743"/>
                    <a:pt x="2605177" y="828136"/>
                  </a:cubicBezTo>
                  <a:cubicBezTo>
                    <a:pt x="2491596" y="553529"/>
                    <a:pt x="2393830" y="10065"/>
                    <a:pt x="2286000" y="8627"/>
                  </a:cubicBezTo>
                  <a:cubicBezTo>
                    <a:pt x="2178170" y="7189"/>
                    <a:pt x="2066026" y="544903"/>
                    <a:pt x="1958196" y="819510"/>
                  </a:cubicBezTo>
                  <a:cubicBezTo>
                    <a:pt x="1850366" y="1094117"/>
                    <a:pt x="1748287" y="1656272"/>
                    <a:pt x="1639019" y="1656272"/>
                  </a:cubicBezTo>
                  <a:cubicBezTo>
                    <a:pt x="1529751" y="1656272"/>
                    <a:pt x="1411857" y="1095555"/>
                    <a:pt x="1302589" y="819510"/>
                  </a:cubicBezTo>
                  <a:cubicBezTo>
                    <a:pt x="1193321" y="543465"/>
                    <a:pt x="1091241" y="0"/>
                    <a:pt x="983411" y="0"/>
                  </a:cubicBezTo>
                  <a:cubicBezTo>
                    <a:pt x="875581" y="0"/>
                    <a:pt x="655607" y="819510"/>
                    <a:pt x="655607" y="819510"/>
                  </a:cubicBezTo>
                  <a:cubicBezTo>
                    <a:pt x="544901" y="1095555"/>
                    <a:pt x="428445" y="1653397"/>
                    <a:pt x="319177" y="1656272"/>
                  </a:cubicBezTo>
                  <a:cubicBezTo>
                    <a:pt x="209909" y="1659147"/>
                    <a:pt x="104954" y="1247955"/>
                    <a:pt x="0" y="836763"/>
                  </a:cubicBezTo>
                </a:path>
              </a:pathLst>
            </a:cu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7158" y="1428736"/>
            <a:ext cx="8429684" cy="285752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Определение</a:t>
            </a:r>
            <a:r>
              <a:rPr lang="ru-RU" dirty="0"/>
              <a:t>. Зависимость, при которой каждому действительному числу x соответствует значение </a:t>
            </a:r>
            <a:r>
              <a:rPr lang="ru-RU" dirty="0" err="1"/>
              <a:t>sin</a:t>
            </a:r>
            <a:r>
              <a:rPr lang="ru-RU" dirty="0"/>
              <a:t> x, называется функцией y </a:t>
            </a:r>
            <a:r>
              <a:rPr lang="en-US" dirty="0"/>
              <a:t>=</a:t>
            </a:r>
            <a:r>
              <a:rPr lang="ru-RU" dirty="0" err="1"/>
              <a:t>sinx</a:t>
            </a:r>
            <a:r>
              <a:rPr lang="ru-RU" dirty="0"/>
              <a:t>.</a:t>
            </a:r>
            <a:r>
              <a:rPr lang="ru-RU" b="1" dirty="0">
                <a:ln w="1905"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Функция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y=sin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график и свойства.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endParaRPr lang="en-US" sz="2400" dirty="0"/>
          </a:p>
          <a:p>
            <a:pPr marL="457200" indent="-457200">
              <a:buNone/>
            </a:pPr>
            <a:r>
              <a:rPr lang="en-US" sz="2400" dirty="0"/>
              <a:t>   </a:t>
            </a:r>
          </a:p>
          <a:p>
            <a:pPr marL="457200" indent="-457200">
              <a:buNone/>
            </a:pPr>
            <a:endParaRPr lang="en-US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361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ct 4"/>
              <p:cNvSpPr txBox="1"/>
              <p:nvPr/>
            </p:nvSpPr>
            <p:spPr bwMode="auto">
              <a:xfrm>
                <a:off x="4483533" y="1236667"/>
                <a:ext cx="4535287" cy="4889487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BY" sz="1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1)</m:t>
                      </m:r>
                      <m:r>
                        <a:rPr lang="ru-BY" sz="1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ru-BY" sz="1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BY" sz="1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BY" sz="1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)=(−∞;+∞)</m:t>
                      </m:r>
                    </m:oMath>
                  </m:oMathPara>
                </a14:m>
                <a:endParaRPr lang="ru-RU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2)</m:t>
                      </m:r>
                      <m:r>
                        <a:rPr lang="ru-RU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Е</m:t>
                      </m:r>
                      <m:d>
                        <m:dPr>
                          <m:ctrlP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у</m:t>
                          </m:r>
                        </m:e>
                      </m:d>
                      <m:r>
                        <a:rPr lang="ru-RU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[−1;1]</m:t>
                      </m:r>
                    </m:oMath>
                  </m:oMathPara>
                </a14:m>
                <a:endParaRPr lang="ru-RU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3) </m:t>
                      </m:r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периодичная</m:t>
                      </m:r>
                      <m:r>
                        <m:rPr>
                          <m:nor/>
                        </m:rPr>
                        <a:rPr lang="ru-BY" sz="16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Т=2</m:t>
                      </m:r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ru-RU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F(</a:t>
                </a:r>
                <a:r>
                  <a:rPr lang="en-US" sz="1600" i="1" dirty="0" err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x+T</a:t>
                </a:r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) = f(x-T) = f(x)</a:t>
                </a:r>
                <a:br>
                  <a:rPr lang="ru-BY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ru-BY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BY" sz="16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BY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нечётная</m:t>
                    </m:r>
                  </m:oMath>
                </a14:m>
                <a:endParaRPr lang="en-US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5) </a:t>
                </a:r>
                <a:r>
                  <a:rPr lang="ru-RU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Нули функции: </a:t>
                </a:r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x= πn, n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6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endParaRPr lang="ru-RU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&gt;0           </m:t>
                    </m:r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∈(2</m:t>
                    </m:r>
                    <m:r>
                      <a:rPr lang="ru-BY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n;</a:t>
                </a:r>
                <a:r>
                  <a:rPr lang="ru-BY" sz="16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BY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+</a:t>
                </a:r>
                <a:r>
                  <a:rPr lang="en-US" sz="160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ru-BY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n)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endParaRPr lang="ru-RU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endParaRPr lang="ru-RU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&lt;0               </m:t>
                    </m:r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∈(</m:t>
                    </m:r>
                    <m:r>
                      <a:rPr lang="ru-BY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+</a:t>
                </a:r>
                <a:r>
                  <a:rPr lang="en-US" sz="160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ru-BY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n;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ru-BY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n)n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endParaRPr lang="ru-RU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endParaRPr lang="en-US" sz="1600" b="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7) </m:t>
                      </m:r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Возрастает</m:t>
                      </m:r>
                      <m:r>
                        <m:rPr>
                          <m:nor/>
                        </m:rPr>
                        <a:rPr lang="ru-BY" sz="16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на</m:t>
                      </m:r>
                      <m:d>
                        <m:dPr>
                          <m:begChr m:val="["/>
                          <m:endChr m:val="]"/>
                          <m:ctrlP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16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1600" dirty="0">
                              <a:solidFill>
                                <a:srgbClr val="000000"/>
                              </a:solidFill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16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1600" dirty="0">
                              <a:solidFill>
                                <a:srgbClr val="000000"/>
                              </a:solidFill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m:rPr>
                          <m:nor/>
                        </m:rPr>
                        <a:rPr lang="en-US" sz="16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sz="16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br>
                  <a:rPr lang="ru-BY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BY" sz="16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Убывает</m:t>
                      </m:r>
                      <m:r>
                        <m:rPr>
                          <m:nor/>
                        </m:rPr>
                        <a:rPr lang="ru-BY" sz="16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на</m:t>
                      </m:r>
                      <m:d>
                        <m:dPr>
                          <m:begChr m:val="["/>
                          <m:endChr m:val="]"/>
                          <m:ctrlP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16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1600" dirty="0">
                              <a:solidFill>
                                <a:srgbClr val="000000"/>
                              </a:solidFill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BY" sz="1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16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1600" dirty="0">
                              <a:solidFill>
                                <a:srgbClr val="000000"/>
                              </a:solidFill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m:rPr>
                              <m:nor/>
                            </m:rPr>
                            <a:rPr lang="en-US" sz="1600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  <m:r>
                        <m:rPr>
                          <m:nor/>
                        </m:rPr>
                        <a:rPr lang="en-US" sz="16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sz="16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sz="1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br>
                  <a:rPr lang="ru-BY" sz="16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ru-BY" sz="16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наим</m:t>
                          </m:r>
                        </m:sub>
                      </m:sSub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ru-BY" sz="16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sSub>
                        <m:sSubPr>
                          <m:ctrlP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ru-BY" sz="1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наиб</m:t>
                          </m:r>
                        </m:sub>
                      </m:sSub>
                      <m:r>
                        <a:rPr lang="ru-BY" sz="1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BY" sz="1600" dirty="0"/>
              </a:p>
            </p:txBody>
          </p:sp>
        </mc:Choice>
        <mc:Fallback>
          <p:sp>
            <p:nvSpPr>
              <p:cNvPr id="7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83533" y="1236667"/>
                <a:ext cx="4535287" cy="4889487"/>
              </a:xfrm>
              <a:prstGeom prst="rect">
                <a:avLst/>
              </a:prstGeom>
              <a:blipFill>
                <a:blip r:embed="rId2"/>
                <a:stretch>
                  <a:fillRect l="-672"/>
                </a:stretch>
              </a:blipFill>
            </p:spPr>
            <p:txBody>
              <a:bodyPr/>
              <a:lstStyle/>
              <a:p>
                <a:r>
                  <a:rPr lang="ru-BY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6" name="Группа 65"/>
          <p:cNvGrpSpPr/>
          <p:nvPr/>
        </p:nvGrpSpPr>
        <p:grpSpPr>
          <a:xfrm>
            <a:off x="500034" y="2143116"/>
            <a:ext cx="3500461" cy="2809890"/>
            <a:chOff x="500034" y="1643050"/>
            <a:chExt cx="3500461" cy="2809890"/>
          </a:xfrm>
        </p:grpSpPr>
        <p:grpSp>
          <p:nvGrpSpPr>
            <p:cNvPr id="64" name="Группа 63"/>
            <p:cNvGrpSpPr/>
            <p:nvPr/>
          </p:nvGrpSpPr>
          <p:grpSpPr>
            <a:xfrm>
              <a:off x="500034" y="1643050"/>
              <a:ext cx="3500461" cy="2809890"/>
              <a:chOff x="214282" y="1357298"/>
              <a:chExt cx="3500461" cy="2809890"/>
            </a:xfrm>
          </p:grpSpPr>
          <p:pic>
            <p:nvPicPr>
              <p:cNvPr id="31" name="Рисунок 30" descr="График.jpg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4282" y="1357298"/>
                <a:ext cx="3124220" cy="2809890"/>
              </a:xfrm>
              <a:prstGeom prst="rect">
                <a:avLst/>
              </a:prstGeom>
            </p:spPr>
          </p:pic>
          <p:pic>
            <p:nvPicPr>
              <p:cNvPr id="1059" name="Picture 35"/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500166" y="1357298"/>
                <a:ext cx="152400" cy="409575"/>
              </a:xfrm>
              <a:prstGeom prst="rect">
                <a:avLst/>
              </a:prstGeom>
              <a:noFill/>
            </p:spPr>
          </p:pic>
          <p:pic>
            <p:nvPicPr>
              <p:cNvPr id="1061" name="Picture 37"/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571868" y="2500306"/>
                <a:ext cx="142875" cy="409575"/>
              </a:xfrm>
              <a:prstGeom prst="rect">
                <a:avLst/>
              </a:prstGeom>
              <a:noFill/>
            </p:spPr>
          </p:pic>
          <p:pic>
            <p:nvPicPr>
              <p:cNvPr id="45" name="Picture 11"/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428728" y="1928802"/>
                <a:ext cx="100012" cy="238918"/>
              </a:xfrm>
              <a:prstGeom prst="rect">
                <a:avLst/>
              </a:prstGeom>
              <a:noFill/>
            </p:spPr>
          </p:pic>
          <p:pic>
            <p:nvPicPr>
              <p:cNvPr id="46" name="Picture 7"/>
              <p:cNvPicPr>
                <a:picLocks noChangeAspect="1" noChangeArrowheads="1"/>
              </p:cNvPicPr>
              <p:nvPr/>
            </p:nvPicPr>
            <p:blipFill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1357290" y="2857496"/>
                <a:ext cx="236248" cy="241873"/>
              </a:xfrm>
              <a:prstGeom prst="rect">
                <a:avLst/>
              </a:prstGeom>
              <a:noFill/>
            </p:spPr>
          </p:pic>
          <p:pic>
            <p:nvPicPr>
              <p:cNvPr id="1063" name="Picture 39"/>
              <p:cNvPicPr>
                <a:picLocks noChangeAspect="1" noChangeArrowheads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285984" y="2571744"/>
                <a:ext cx="98797" cy="357189"/>
              </a:xfrm>
              <a:prstGeom prst="rect">
                <a:avLst/>
              </a:prstGeom>
              <a:noFill/>
            </p:spPr>
          </p:pic>
          <p:sp>
            <p:nvSpPr>
              <p:cNvPr id="1067" name="Freeform 43"/>
              <p:cNvSpPr>
                <a:spLocks/>
              </p:cNvSpPr>
              <p:nvPr/>
            </p:nvSpPr>
            <p:spPr bwMode="auto">
              <a:xfrm>
                <a:off x="1571604" y="2071678"/>
                <a:ext cx="1453929" cy="480878"/>
              </a:xfrm>
              <a:custGeom>
                <a:avLst/>
                <a:gdLst/>
                <a:ahLst/>
                <a:cxnLst>
                  <a:cxn ang="0">
                    <a:pos x="0" y="814"/>
                  </a:cxn>
                  <a:cxn ang="0">
                    <a:pos x="1202" y="0"/>
                  </a:cxn>
                  <a:cxn ang="0">
                    <a:pos x="2391" y="814"/>
                  </a:cxn>
                </a:cxnLst>
                <a:rect l="0" t="0" r="r" b="b"/>
                <a:pathLst>
                  <a:path w="2391" h="814">
                    <a:moveTo>
                      <a:pt x="0" y="814"/>
                    </a:moveTo>
                    <a:cubicBezTo>
                      <a:pt x="402" y="407"/>
                      <a:pt x="804" y="0"/>
                      <a:pt x="1202" y="0"/>
                    </a:cubicBezTo>
                    <a:cubicBezTo>
                      <a:pt x="1600" y="0"/>
                      <a:pt x="1995" y="407"/>
                      <a:pt x="2391" y="814"/>
                    </a:cubicBezTo>
                  </a:path>
                </a:pathLst>
              </a:custGeom>
              <a:noFill/>
              <a:ln w="19050" cmpd="sng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pic>
            <p:nvPicPr>
              <p:cNvPr id="4102" name="Picture 6"/>
              <p:cNvPicPr>
                <a:picLocks noChangeAspect="1" noChangeArrowheads="1"/>
              </p:cNvPicPr>
              <p:nvPr/>
            </p:nvPicPr>
            <p:blipFill>
              <a:blip r:embed="rId9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000232" y="2571744"/>
                <a:ext cx="98797" cy="357190"/>
              </a:xfrm>
              <a:prstGeom prst="rect">
                <a:avLst/>
              </a:prstGeom>
              <a:noFill/>
            </p:spPr>
          </p:pic>
          <p:sp>
            <p:nvSpPr>
              <p:cNvPr id="52" name="Овал 51"/>
              <p:cNvSpPr/>
              <p:nvPr/>
            </p:nvSpPr>
            <p:spPr>
              <a:xfrm>
                <a:off x="1571604" y="2500306"/>
                <a:ext cx="71438" cy="71438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3" name="Овал 52"/>
              <p:cNvSpPr/>
              <p:nvPr/>
            </p:nvSpPr>
            <p:spPr>
              <a:xfrm>
                <a:off x="3000364" y="2500306"/>
                <a:ext cx="71438" cy="71438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4" name="Овал 53"/>
              <p:cNvSpPr/>
              <p:nvPr/>
            </p:nvSpPr>
            <p:spPr>
              <a:xfrm>
                <a:off x="2285984" y="2000240"/>
                <a:ext cx="71438" cy="71438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Freeform 43"/>
              <p:cNvSpPr>
                <a:spLocks/>
              </p:cNvSpPr>
              <p:nvPr/>
            </p:nvSpPr>
            <p:spPr bwMode="auto">
              <a:xfrm rot="10800000">
                <a:off x="214282" y="2500306"/>
                <a:ext cx="1453929" cy="500066"/>
              </a:xfrm>
              <a:custGeom>
                <a:avLst/>
                <a:gdLst/>
                <a:ahLst/>
                <a:cxnLst>
                  <a:cxn ang="0">
                    <a:pos x="0" y="814"/>
                  </a:cxn>
                  <a:cxn ang="0">
                    <a:pos x="1202" y="0"/>
                  </a:cxn>
                  <a:cxn ang="0">
                    <a:pos x="2391" y="814"/>
                  </a:cxn>
                </a:cxnLst>
                <a:rect l="0" t="0" r="r" b="b"/>
                <a:pathLst>
                  <a:path w="2391" h="814">
                    <a:moveTo>
                      <a:pt x="0" y="814"/>
                    </a:moveTo>
                    <a:cubicBezTo>
                      <a:pt x="402" y="407"/>
                      <a:pt x="804" y="0"/>
                      <a:pt x="1202" y="0"/>
                    </a:cubicBezTo>
                    <a:cubicBezTo>
                      <a:pt x="1600" y="0"/>
                      <a:pt x="1995" y="407"/>
                      <a:pt x="2391" y="814"/>
                    </a:cubicBezTo>
                  </a:path>
                </a:pathLst>
              </a:custGeom>
              <a:noFill/>
              <a:ln w="19050" cmpd="sng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pic>
            <p:nvPicPr>
              <p:cNvPr id="62" name="Picture 39"/>
              <p:cNvPicPr>
                <a:picLocks noChangeAspect="1" noChangeArrowheads="1"/>
              </p:cNvPicPr>
              <p:nvPr/>
            </p:nvPicPr>
            <p:blipFill>
              <a:blip r:embed="rId8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b="58333"/>
              <a:stretch>
                <a:fillRect/>
              </a:stretch>
            </p:blipFill>
            <p:spPr bwMode="auto">
              <a:xfrm>
                <a:off x="3000364" y="2643182"/>
                <a:ext cx="142876" cy="285752"/>
              </a:xfrm>
              <a:prstGeom prst="rect">
                <a:avLst/>
              </a:prstGeom>
              <a:noFill/>
            </p:spPr>
          </p:pic>
          <p:sp>
            <p:nvSpPr>
              <p:cNvPr id="63" name="Овал 62"/>
              <p:cNvSpPr/>
              <p:nvPr/>
            </p:nvSpPr>
            <p:spPr>
              <a:xfrm>
                <a:off x="928662" y="2928934"/>
                <a:ext cx="71438" cy="71438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928662" y="2143116"/>
              <a:ext cx="2998787" cy="1543050"/>
              <a:chOff x="2780" y="3794"/>
              <a:chExt cx="4721" cy="2430"/>
            </a:xfrm>
          </p:grpSpPr>
          <p:cxnSp>
            <p:nvCxnSpPr>
              <p:cNvPr id="1051" name="AutoShape 27"/>
              <p:cNvCxnSpPr>
                <a:cxnSpLocks noChangeShapeType="1"/>
              </p:cNvCxnSpPr>
              <p:nvPr/>
            </p:nvCxnSpPr>
            <p:spPr bwMode="auto">
              <a:xfrm>
                <a:off x="2780" y="4883"/>
                <a:ext cx="4721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052" name="AutoShape 28"/>
              <p:cNvCxnSpPr>
                <a:cxnSpLocks noChangeShapeType="1"/>
              </p:cNvCxnSpPr>
              <p:nvPr/>
            </p:nvCxnSpPr>
            <p:spPr bwMode="auto">
              <a:xfrm flipV="1">
                <a:off x="4320" y="3794"/>
                <a:ext cx="1" cy="24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"/>
          <p:cNvGrpSpPr/>
          <p:nvPr/>
        </p:nvGrpSpPr>
        <p:grpSpPr>
          <a:xfrm>
            <a:off x="202019" y="1428736"/>
            <a:ext cx="8603270" cy="3053301"/>
            <a:chOff x="202019" y="1428736"/>
            <a:chExt cx="8603270" cy="3053301"/>
          </a:xfrm>
        </p:grpSpPr>
        <p:pic>
          <p:nvPicPr>
            <p:cNvPr id="5" name="Рисунок 4" descr="График.jpg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02019" y="1428736"/>
              <a:ext cx="3327491" cy="3053301"/>
            </a:xfrm>
            <a:prstGeom prst="rect">
              <a:avLst/>
            </a:prstGeom>
          </p:spPr>
        </p:pic>
        <p:pic>
          <p:nvPicPr>
            <p:cNvPr id="6" name="Рисунок 5" descr="График.jpg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500298" y="1428736"/>
              <a:ext cx="3304595" cy="3053301"/>
            </a:xfrm>
            <a:prstGeom prst="rect">
              <a:avLst/>
            </a:prstGeom>
          </p:spPr>
        </p:pic>
        <p:pic>
          <p:nvPicPr>
            <p:cNvPr id="7" name="Рисунок 6" descr="График.jpg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500694" y="1428736"/>
              <a:ext cx="3304595" cy="3053301"/>
            </a:xfrm>
            <a:prstGeom prst="rect">
              <a:avLst/>
            </a:prstGeom>
          </p:spPr>
        </p:pic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602713" y="1823140"/>
            <a:ext cx="8140943" cy="2500330"/>
            <a:chOff x="2780" y="3794"/>
            <a:chExt cx="4721" cy="2430"/>
          </a:xfrm>
        </p:grpSpPr>
        <p:cxnSp>
          <p:nvCxnSpPr>
            <p:cNvPr id="28678" name="AutoShape 6"/>
            <p:cNvCxnSpPr>
              <a:cxnSpLocks noChangeShapeType="1"/>
            </p:cNvCxnSpPr>
            <p:nvPr/>
          </p:nvCxnSpPr>
          <p:spPr bwMode="auto">
            <a:xfrm>
              <a:off x="2780" y="4883"/>
              <a:ext cx="472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8679" name="AutoShape 7"/>
            <p:cNvCxnSpPr>
              <a:cxnSpLocks noChangeShapeType="1"/>
            </p:cNvCxnSpPr>
            <p:nvPr/>
          </p:nvCxnSpPr>
          <p:spPr bwMode="auto">
            <a:xfrm flipV="1">
              <a:off x="4320" y="3794"/>
              <a:ext cx="1" cy="24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Синусоида</a:t>
            </a: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>
          <a:xfrm>
            <a:off x="142844" y="928670"/>
            <a:ext cx="8786874" cy="519749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800" dirty="0"/>
          </a:p>
          <a:p>
            <a:pPr>
              <a:buNone/>
            </a:pPr>
            <a:endParaRPr lang="ru-RU" sz="1800" dirty="0"/>
          </a:p>
          <a:p>
            <a:pPr>
              <a:buNone/>
            </a:pPr>
            <a:r>
              <a:rPr lang="ru-RU" sz="1800" dirty="0"/>
              <a:t>                                                       у</a:t>
            </a:r>
          </a:p>
          <a:p>
            <a:pPr>
              <a:buNone/>
            </a:pPr>
            <a:endParaRPr lang="ru-RU" sz="1800" dirty="0"/>
          </a:p>
          <a:p>
            <a:pPr>
              <a:buNone/>
            </a:pPr>
            <a:r>
              <a:rPr lang="ru-RU" sz="1800" dirty="0"/>
              <a:t>                                                       1</a:t>
            </a:r>
          </a:p>
          <a:p>
            <a:pPr>
              <a:buNone/>
            </a:pPr>
            <a:r>
              <a:rPr lang="ru-RU" sz="1800" dirty="0"/>
              <a:t>                           </a:t>
            </a:r>
            <a:r>
              <a:rPr lang="ru-RU" sz="1600" dirty="0"/>
              <a:t>   </a:t>
            </a:r>
            <a:r>
              <a:rPr lang="ru-RU" sz="1800" dirty="0"/>
              <a:t>       </a:t>
            </a:r>
            <a:r>
              <a:rPr lang="ru-RU" sz="1600" dirty="0"/>
              <a:t>-</a:t>
            </a:r>
            <a:r>
              <a:rPr lang="el-GR" sz="1600" dirty="0"/>
              <a:t>π/2</a:t>
            </a:r>
            <a:r>
              <a:rPr lang="ru-RU" sz="1600" dirty="0"/>
              <a:t>                                          </a:t>
            </a:r>
            <a:r>
              <a:rPr lang="el-GR" sz="1600" dirty="0"/>
              <a:t>π</a:t>
            </a:r>
            <a:r>
              <a:rPr lang="ru-RU" sz="1600" dirty="0"/>
              <a:t>                         2</a:t>
            </a:r>
            <a:r>
              <a:rPr lang="el-GR" sz="1600" dirty="0"/>
              <a:t>π</a:t>
            </a:r>
            <a:r>
              <a:rPr lang="ru-RU" sz="1600" dirty="0"/>
              <a:t>                           3</a:t>
            </a:r>
            <a:r>
              <a:rPr lang="el-GR" sz="1600" dirty="0"/>
              <a:t>π</a:t>
            </a:r>
            <a:r>
              <a:rPr lang="ru-RU" sz="1600" dirty="0"/>
              <a:t>               </a:t>
            </a:r>
            <a:r>
              <a:rPr lang="ru-RU" sz="1600" dirty="0" err="1"/>
              <a:t>х</a:t>
            </a:r>
            <a:endParaRPr lang="ru-RU" sz="1600" dirty="0"/>
          </a:p>
          <a:p>
            <a:pPr>
              <a:buNone/>
            </a:pPr>
            <a:r>
              <a:rPr lang="ru-RU" sz="1600" dirty="0"/>
              <a:t>            -3</a:t>
            </a:r>
            <a:r>
              <a:rPr lang="el-GR" sz="1600" dirty="0"/>
              <a:t>π/2</a:t>
            </a:r>
            <a:r>
              <a:rPr lang="ru-RU" sz="1600" dirty="0"/>
              <a:t>        -</a:t>
            </a:r>
            <a:r>
              <a:rPr lang="el-GR" sz="1600" dirty="0"/>
              <a:t>π</a:t>
            </a:r>
            <a:r>
              <a:rPr lang="ru-RU" sz="1600" dirty="0"/>
              <a:t>                             0          </a:t>
            </a:r>
            <a:r>
              <a:rPr lang="el-GR" sz="1600" dirty="0"/>
              <a:t>π/2</a:t>
            </a:r>
            <a:r>
              <a:rPr lang="ru-RU" sz="1600" dirty="0"/>
              <a:t>                       3</a:t>
            </a:r>
            <a:r>
              <a:rPr lang="el-GR" sz="1600" dirty="0"/>
              <a:t>π/2</a:t>
            </a:r>
            <a:r>
              <a:rPr lang="ru-RU" sz="1600" dirty="0"/>
              <a:t>                        5</a:t>
            </a:r>
            <a:r>
              <a:rPr lang="el-GR" sz="1600" dirty="0"/>
              <a:t>π/2</a:t>
            </a:r>
            <a:r>
              <a:rPr lang="ru-RU" sz="1600" dirty="0"/>
              <a:t>                </a:t>
            </a:r>
          </a:p>
          <a:p>
            <a:pPr>
              <a:buNone/>
            </a:pPr>
            <a:r>
              <a:rPr lang="ru-RU" sz="1800" dirty="0"/>
              <a:t>                                                      -1                                                                            </a:t>
            </a:r>
          </a:p>
          <a:p>
            <a:pPr>
              <a:buNone/>
            </a:pPr>
            <a:endParaRPr lang="ru-RU" sz="1800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404005" y="2445488"/>
            <a:ext cx="7818640" cy="1025415"/>
            <a:chOff x="404005" y="2445488"/>
            <a:chExt cx="7818640" cy="1025415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>
              <a:off x="404005" y="2445488"/>
              <a:ext cx="7715304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35903" y="3469315"/>
              <a:ext cx="7786742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Овал 16"/>
          <p:cNvSpPr/>
          <p:nvPr/>
        </p:nvSpPr>
        <p:spPr>
          <a:xfrm>
            <a:off x="3228975" y="2933700"/>
            <a:ext cx="45719" cy="45719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743449" y="2938461"/>
            <a:ext cx="45719" cy="45719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4010023" y="2443160"/>
            <a:ext cx="45719" cy="45719"/>
          </a:xfrm>
          <a:prstGeom prst="ellipse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3286116" y="2428868"/>
            <a:ext cx="1514475" cy="495300"/>
          </a:xfrm>
          <a:custGeom>
            <a:avLst/>
            <a:gdLst>
              <a:gd name="connsiteX0" fmla="*/ 0 w 1514475"/>
              <a:gd name="connsiteY0" fmla="*/ 495300 h 495300"/>
              <a:gd name="connsiteX1" fmla="*/ 762000 w 1514475"/>
              <a:gd name="connsiteY1" fmla="*/ 0 h 495300"/>
              <a:gd name="connsiteX2" fmla="*/ 1514475 w 1514475"/>
              <a:gd name="connsiteY2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14475" h="495300">
                <a:moveTo>
                  <a:pt x="0" y="495300"/>
                </a:moveTo>
                <a:cubicBezTo>
                  <a:pt x="254794" y="247650"/>
                  <a:pt x="509588" y="0"/>
                  <a:pt x="762000" y="0"/>
                </a:cubicBezTo>
                <a:cubicBezTo>
                  <a:pt x="1014412" y="0"/>
                  <a:pt x="1514475" y="495300"/>
                  <a:pt x="1514475" y="495300"/>
                </a:cubicBezTo>
              </a:path>
            </a:pathLst>
          </a:cu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219075" y="2446338"/>
            <a:ext cx="3028950" cy="1022349"/>
          </a:xfrm>
          <a:custGeom>
            <a:avLst/>
            <a:gdLst>
              <a:gd name="connsiteX0" fmla="*/ 3028950 w 3028950"/>
              <a:gd name="connsiteY0" fmla="*/ 506412 h 1022349"/>
              <a:gd name="connsiteX1" fmla="*/ 2286000 w 3028950"/>
              <a:gd name="connsiteY1" fmla="*/ 1020762 h 1022349"/>
              <a:gd name="connsiteX2" fmla="*/ 1514475 w 3028950"/>
              <a:gd name="connsiteY2" fmla="*/ 496887 h 1022349"/>
              <a:gd name="connsiteX3" fmla="*/ 752475 w 3028950"/>
              <a:gd name="connsiteY3" fmla="*/ 1587 h 1022349"/>
              <a:gd name="connsiteX4" fmla="*/ 0 w 3028950"/>
              <a:gd name="connsiteY4" fmla="*/ 506412 h 102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8950" h="1022349">
                <a:moveTo>
                  <a:pt x="3028950" y="506412"/>
                </a:moveTo>
                <a:cubicBezTo>
                  <a:pt x="2783681" y="764380"/>
                  <a:pt x="2538412" y="1022349"/>
                  <a:pt x="2286000" y="1020762"/>
                </a:cubicBezTo>
                <a:cubicBezTo>
                  <a:pt x="2033588" y="1019175"/>
                  <a:pt x="1770062" y="666749"/>
                  <a:pt x="1514475" y="496887"/>
                </a:cubicBezTo>
                <a:cubicBezTo>
                  <a:pt x="1258888" y="327025"/>
                  <a:pt x="1004887" y="0"/>
                  <a:pt x="752475" y="1587"/>
                </a:cubicBezTo>
                <a:cubicBezTo>
                  <a:pt x="500063" y="3174"/>
                  <a:pt x="250031" y="254793"/>
                  <a:pt x="0" y="506412"/>
                </a:cubicBezTo>
              </a:path>
            </a:pathLst>
          </a:cu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4786314" y="2428868"/>
            <a:ext cx="3143250" cy="1042987"/>
          </a:xfrm>
          <a:custGeom>
            <a:avLst/>
            <a:gdLst>
              <a:gd name="connsiteX0" fmla="*/ 0 w 3143250"/>
              <a:gd name="connsiteY0" fmla="*/ 527050 h 1042987"/>
              <a:gd name="connsiteX1" fmla="*/ 733425 w 3143250"/>
              <a:gd name="connsiteY1" fmla="*/ 1041400 h 1042987"/>
              <a:gd name="connsiteX2" fmla="*/ 1495425 w 3143250"/>
              <a:gd name="connsiteY2" fmla="*/ 517525 h 1042987"/>
              <a:gd name="connsiteX3" fmla="*/ 2247900 w 3143250"/>
              <a:gd name="connsiteY3" fmla="*/ 22225 h 1042987"/>
              <a:gd name="connsiteX4" fmla="*/ 3143250 w 3143250"/>
              <a:gd name="connsiteY4" fmla="*/ 650875 h 1042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3250" h="1042987">
                <a:moveTo>
                  <a:pt x="0" y="527050"/>
                </a:moveTo>
                <a:cubicBezTo>
                  <a:pt x="242094" y="785018"/>
                  <a:pt x="484188" y="1042987"/>
                  <a:pt x="733425" y="1041400"/>
                </a:cubicBezTo>
                <a:cubicBezTo>
                  <a:pt x="982662" y="1039813"/>
                  <a:pt x="1243013" y="687388"/>
                  <a:pt x="1495425" y="517525"/>
                </a:cubicBezTo>
                <a:cubicBezTo>
                  <a:pt x="1747838" y="347663"/>
                  <a:pt x="1973263" y="0"/>
                  <a:pt x="2247900" y="22225"/>
                </a:cubicBezTo>
                <a:cubicBezTo>
                  <a:pt x="2522537" y="44450"/>
                  <a:pt x="2832893" y="347662"/>
                  <a:pt x="3143250" y="650875"/>
                </a:cubicBezTo>
              </a:path>
            </a:pathLst>
          </a:cu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14282" y="1428736"/>
            <a:ext cx="8603270" cy="3053301"/>
            <a:chOff x="202019" y="1428736"/>
            <a:chExt cx="8603270" cy="3053301"/>
          </a:xfrm>
        </p:grpSpPr>
        <p:pic>
          <p:nvPicPr>
            <p:cNvPr id="5" name="Рисунок 4" descr="График.jpg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202019" y="1428736"/>
              <a:ext cx="3327491" cy="3053301"/>
            </a:xfrm>
            <a:prstGeom prst="rect">
              <a:avLst/>
            </a:prstGeom>
          </p:spPr>
        </p:pic>
        <p:pic>
          <p:nvPicPr>
            <p:cNvPr id="6" name="Рисунок 5" descr="График.jpg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2500298" y="1428736"/>
              <a:ext cx="3304595" cy="3053301"/>
            </a:xfrm>
            <a:prstGeom prst="rect">
              <a:avLst/>
            </a:prstGeom>
          </p:spPr>
        </p:pic>
        <p:pic>
          <p:nvPicPr>
            <p:cNvPr id="7" name="Рисунок 6" descr="График.jpg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5500694" y="1428736"/>
              <a:ext cx="3304595" cy="3053301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x+a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71546"/>
            <a:ext cx="8786874" cy="5054617"/>
          </a:xfrm>
        </p:spPr>
        <p:txBody>
          <a:bodyPr>
            <a:normAutofit/>
          </a:bodyPr>
          <a:lstStyle/>
          <a:p>
            <a:r>
              <a:rPr lang="en-US" sz="1600" dirty="0"/>
              <a:t>                                                 </a:t>
            </a:r>
            <a:r>
              <a:rPr lang="ru-RU" sz="1600" i="1" dirty="0">
                <a:solidFill>
                  <a:srgbClr val="FF0000"/>
                </a:solidFill>
              </a:rPr>
              <a:t>ПРИМЕР</a:t>
            </a:r>
            <a:r>
              <a:rPr lang="en-US" sz="1600" dirty="0"/>
              <a:t>                  </a:t>
            </a:r>
          </a:p>
          <a:p>
            <a:pPr>
              <a:buNone/>
            </a:pPr>
            <a:r>
              <a:rPr lang="en-US" sz="1600" dirty="0"/>
              <a:t>                                                             y        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                                                            1</a:t>
            </a:r>
          </a:p>
          <a:p>
            <a:pPr>
              <a:buNone/>
            </a:pPr>
            <a:r>
              <a:rPr lang="en-US" sz="1600" dirty="0"/>
              <a:t>                                                                                   </a:t>
            </a:r>
          </a:p>
          <a:p>
            <a:pPr>
              <a:buNone/>
            </a:pPr>
            <a:r>
              <a:rPr lang="en-US" sz="1600" dirty="0"/>
              <a:t>                                                            -1        </a:t>
            </a:r>
          </a:p>
          <a:p>
            <a:pPr>
              <a:buNone/>
            </a:pPr>
            <a:r>
              <a:rPr lang="ru-RU" sz="1600" dirty="0"/>
              <a:t>                                                                                         </a:t>
            </a:r>
            <a:r>
              <a:rPr lang="el-GR" sz="1600" dirty="0"/>
              <a:t>π</a:t>
            </a:r>
            <a:r>
              <a:rPr lang="ru-RU" sz="1600" dirty="0"/>
              <a:t>                           </a:t>
            </a:r>
            <a:r>
              <a:rPr lang="en-US" sz="1600" dirty="0"/>
              <a:t>2</a:t>
            </a:r>
            <a:r>
              <a:rPr lang="el-GR" sz="1600" dirty="0"/>
              <a:t>π</a:t>
            </a:r>
            <a:endParaRPr lang="en-US" sz="1600" dirty="0"/>
          </a:p>
          <a:p>
            <a:pPr>
              <a:buNone/>
            </a:pPr>
            <a:r>
              <a:rPr lang="ru-RU" sz="1600" dirty="0"/>
              <a:t>                           -</a:t>
            </a:r>
            <a:r>
              <a:rPr lang="en-US" sz="1600" dirty="0"/>
              <a:t> </a:t>
            </a:r>
            <a:r>
              <a:rPr lang="el-GR" sz="1600" dirty="0"/>
              <a:t>π</a:t>
            </a:r>
            <a:r>
              <a:rPr lang="en-US" sz="1600" dirty="0"/>
              <a:t>                                  </a:t>
            </a:r>
          </a:p>
          <a:p>
            <a:pPr>
              <a:buNone/>
            </a:pPr>
            <a:r>
              <a:rPr lang="en-US" sz="1600" dirty="0"/>
              <a:t>                                                                                                                       </a:t>
            </a:r>
            <a:endParaRPr lang="ru-RU" sz="1600" dirty="0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596079" y="1835427"/>
            <a:ext cx="8140943" cy="2500330"/>
            <a:chOff x="2780" y="3794"/>
            <a:chExt cx="4721" cy="2430"/>
          </a:xfrm>
        </p:grpSpPr>
        <p:cxnSp>
          <p:nvCxnSpPr>
            <p:cNvPr id="10" name="AutoShape 6"/>
            <p:cNvCxnSpPr>
              <a:cxnSpLocks noChangeShapeType="1"/>
            </p:cNvCxnSpPr>
            <p:nvPr/>
          </p:nvCxnSpPr>
          <p:spPr bwMode="auto">
            <a:xfrm>
              <a:off x="2780" y="4883"/>
              <a:ext cx="472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" name="AutoShape 7"/>
            <p:cNvCxnSpPr>
              <a:cxnSpLocks noChangeShapeType="1"/>
            </p:cNvCxnSpPr>
            <p:nvPr/>
          </p:nvCxnSpPr>
          <p:spPr bwMode="auto">
            <a:xfrm flipV="1">
              <a:off x="4320" y="3794"/>
              <a:ext cx="1" cy="24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2" name="Полилиния 11"/>
          <p:cNvSpPr/>
          <p:nvPr/>
        </p:nvSpPr>
        <p:spPr>
          <a:xfrm>
            <a:off x="207034" y="2428868"/>
            <a:ext cx="7722552" cy="1047979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-41294" y="2425769"/>
            <a:ext cx="7722552" cy="1038951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3000373"/>
            <a:ext cx="123825" cy="447674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2664740" y="1785926"/>
            <a:ext cx="341175" cy="2528103"/>
            <a:chOff x="2664740" y="1785926"/>
            <a:chExt cx="341175" cy="2528103"/>
          </a:xfrm>
        </p:grpSpPr>
        <p:cxnSp>
          <p:nvCxnSpPr>
            <p:cNvPr id="14" name="Прямая со стрелкой 13"/>
            <p:cNvCxnSpPr/>
            <p:nvPr/>
          </p:nvCxnSpPr>
          <p:spPr>
            <a:xfrm rot="5400000" flipH="1" flipV="1">
              <a:off x="1774807" y="3082921"/>
              <a:ext cx="2456665" cy="5551"/>
            </a:xfrm>
            <a:prstGeom prst="straightConnector1">
              <a:avLst/>
            </a:prstGeom>
            <a:ln>
              <a:solidFill>
                <a:schemeClr val="tx1"/>
              </a:solidFill>
              <a:prstDash val="lg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86050" y="1785926"/>
              <a:ext cx="161925" cy="276225"/>
            </a:xfrm>
            <a:prstGeom prst="rect">
              <a:avLst/>
            </a:prstGeom>
            <a:noFill/>
          </p:spPr>
        </p:pic>
        <p:pic>
          <p:nvPicPr>
            <p:cNvPr id="19457" name="Picture 1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64740" y="2500306"/>
              <a:ext cx="302553" cy="433387"/>
            </a:xfrm>
            <a:prstGeom prst="rect">
              <a:avLst/>
            </a:prstGeom>
            <a:noFill/>
          </p:spPr>
        </p:pic>
      </p:grp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929058" y="857232"/>
          <a:ext cx="2571768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Формула" r:id="rId8" imgW="901440" imgH="393480" progId="Equation.3">
                  <p:embed/>
                </p:oleObj>
              </mc:Choice>
              <mc:Fallback>
                <p:oleObj name="Формула" r:id="rId8" imgW="9014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857232"/>
                        <a:ext cx="2571768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02019" y="1428736"/>
            <a:ext cx="8603270" cy="3053301"/>
            <a:chOff x="202019" y="1428736"/>
            <a:chExt cx="8603270" cy="3053301"/>
          </a:xfrm>
        </p:grpSpPr>
        <p:pic>
          <p:nvPicPr>
            <p:cNvPr id="5" name="Рисунок 4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02019" y="1428736"/>
              <a:ext cx="3327491" cy="3053301"/>
            </a:xfrm>
            <a:prstGeom prst="rect">
              <a:avLst/>
            </a:prstGeom>
          </p:spPr>
        </p:pic>
        <p:pic>
          <p:nvPicPr>
            <p:cNvPr id="6" name="Рисунок 5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500298" y="1428736"/>
              <a:ext cx="3304595" cy="3053301"/>
            </a:xfrm>
            <a:prstGeom prst="rect">
              <a:avLst/>
            </a:prstGeom>
          </p:spPr>
        </p:pic>
        <p:pic>
          <p:nvPicPr>
            <p:cNvPr id="7" name="Рисунок 6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500694" y="1428736"/>
              <a:ext cx="3304595" cy="3053301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sin x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71546"/>
            <a:ext cx="8786874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/>
              <a:t>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y = sin x + 1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;            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1600" dirty="0"/>
          </a:p>
          <a:p>
            <a:pPr>
              <a:buNone/>
            </a:pPr>
            <a:r>
              <a:rPr lang="en-US" sz="1600" dirty="0"/>
              <a:t>                                                         </a:t>
            </a:r>
            <a:r>
              <a:rPr lang="ru-RU" sz="1600" dirty="0"/>
              <a:t>  </a:t>
            </a:r>
            <a:r>
              <a:rPr lang="en-US" sz="1600" dirty="0"/>
              <a:t>   y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                                                             1                                                                                      </a:t>
            </a:r>
            <a:r>
              <a:rPr lang="ru-RU" sz="1600" dirty="0"/>
              <a:t>    </a:t>
            </a:r>
            <a:r>
              <a:rPr lang="en-US" sz="1600" dirty="0"/>
              <a:t>     x   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                            -</a:t>
            </a:r>
            <a:r>
              <a:rPr lang="el-GR" sz="1600" dirty="0"/>
              <a:t>π</a:t>
            </a:r>
            <a:r>
              <a:rPr lang="en-US" sz="1600" dirty="0"/>
              <a:t>                             0                          </a:t>
            </a:r>
            <a:r>
              <a:rPr lang="el-GR" sz="1600" dirty="0"/>
              <a:t>π</a:t>
            </a:r>
            <a:r>
              <a:rPr lang="en-US" sz="1600" dirty="0"/>
              <a:t>                            2</a:t>
            </a:r>
            <a:r>
              <a:rPr lang="el-GR" sz="1600" dirty="0"/>
              <a:t>π</a:t>
            </a:r>
            <a:r>
              <a:rPr lang="en-US" sz="1600" dirty="0"/>
              <a:t>                           </a:t>
            </a:r>
            <a:r>
              <a:rPr lang="ru-RU" sz="1600" dirty="0"/>
              <a:t>       </a:t>
            </a:r>
            <a:r>
              <a:rPr lang="en-US" sz="1600" dirty="0"/>
              <a:t>   x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en-US" sz="1600" dirty="0"/>
              <a:t>                                                                   </a:t>
            </a:r>
          </a:p>
          <a:p>
            <a:pPr>
              <a:buNone/>
            </a:pPr>
            <a:r>
              <a:rPr lang="en-US" sz="1600" dirty="0"/>
              <a:t>                                                              </a:t>
            </a:r>
            <a:r>
              <a:rPr lang="ru-RU" sz="1600" dirty="0"/>
              <a:t>-1</a:t>
            </a:r>
            <a:r>
              <a:rPr lang="en-US" sz="1600" dirty="0"/>
              <a:t>     </a:t>
            </a:r>
            <a:r>
              <a:rPr lang="ru-RU" sz="1600" dirty="0"/>
              <a:t>                                                                                         </a:t>
            </a:r>
            <a:r>
              <a:rPr lang="en-US" sz="1600" dirty="0"/>
              <a:t>x</a:t>
            </a:r>
          </a:p>
          <a:p>
            <a:pPr>
              <a:buNone/>
            </a:pPr>
            <a:r>
              <a:rPr lang="en-US" sz="1600" dirty="0"/>
              <a:t>                                                                                                             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y = sin x - 1</a:t>
            </a:r>
            <a:endParaRPr lang="en-US" sz="2800" i="1" dirty="0"/>
          </a:p>
          <a:p>
            <a:pPr>
              <a:buNone/>
            </a:pPr>
            <a:endParaRPr lang="ru-RU" sz="1600" dirty="0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396903" y="1738850"/>
            <a:ext cx="8140944" cy="2592935"/>
            <a:chOff x="2788" y="3673"/>
            <a:chExt cx="4721" cy="2520"/>
          </a:xfrm>
        </p:grpSpPr>
        <p:cxnSp>
          <p:nvCxnSpPr>
            <p:cNvPr id="9" name="AutoShape 6"/>
            <p:cNvCxnSpPr>
              <a:cxnSpLocks noChangeShapeType="1"/>
            </p:cNvCxnSpPr>
            <p:nvPr/>
          </p:nvCxnSpPr>
          <p:spPr bwMode="auto">
            <a:xfrm>
              <a:off x="2788" y="4850"/>
              <a:ext cx="472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" name="AutoShape 7"/>
            <p:cNvCxnSpPr>
              <a:cxnSpLocks noChangeShapeType="1"/>
            </p:cNvCxnSpPr>
            <p:nvPr/>
          </p:nvCxnSpPr>
          <p:spPr bwMode="auto">
            <a:xfrm rot="5400000" flipH="1" flipV="1">
              <a:off x="3189" y="4931"/>
              <a:ext cx="2520" cy="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1" name="Полилиния 10"/>
          <p:cNvSpPr/>
          <p:nvPr/>
        </p:nvSpPr>
        <p:spPr>
          <a:xfrm>
            <a:off x="207034" y="2428868"/>
            <a:ext cx="7722552" cy="1047979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214282" y="1928802"/>
            <a:ext cx="7722552" cy="1038951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214282" y="2928934"/>
            <a:ext cx="7722552" cy="1047979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AutoShape 6"/>
          <p:cNvCxnSpPr>
            <a:cxnSpLocks noChangeShapeType="1"/>
          </p:cNvCxnSpPr>
          <p:nvPr/>
        </p:nvCxnSpPr>
        <p:spPr bwMode="auto">
          <a:xfrm>
            <a:off x="357158" y="3500438"/>
            <a:ext cx="8140944" cy="1029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lgDash"/>
            <a:round/>
            <a:headEnd/>
            <a:tailEnd type="triangle" w="med" len="med"/>
          </a:ln>
        </p:spPr>
      </p:cxnSp>
      <p:cxnSp>
        <p:nvCxnSpPr>
          <p:cNvPr id="19" name="Прямая со стрелкой 18"/>
          <p:cNvCxnSpPr/>
          <p:nvPr/>
        </p:nvCxnSpPr>
        <p:spPr>
          <a:xfrm>
            <a:off x="269763" y="2445488"/>
            <a:ext cx="7929618" cy="1588"/>
          </a:xfrm>
          <a:prstGeom prst="straightConnector1">
            <a:avLst/>
          </a:prstGeom>
          <a:ln w="19050"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02019" y="1428736"/>
            <a:ext cx="8603270" cy="3053301"/>
            <a:chOff x="202019" y="1428736"/>
            <a:chExt cx="8603270" cy="3053301"/>
          </a:xfrm>
        </p:grpSpPr>
        <p:pic>
          <p:nvPicPr>
            <p:cNvPr id="5" name="Рисунок 4" descr="График.jpg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02019" y="1428736"/>
              <a:ext cx="3327491" cy="3053301"/>
            </a:xfrm>
            <a:prstGeom prst="rect">
              <a:avLst/>
            </a:prstGeom>
          </p:spPr>
        </p:pic>
        <p:pic>
          <p:nvPicPr>
            <p:cNvPr id="6" name="Рисунок 5" descr="График.jpg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500298" y="1428736"/>
              <a:ext cx="3304595" cy="3053301"/>
            </a:xfrm>
            <a:prstGeom prst="rect">
              <a:avLst/>
            </a:prstGeom>
          </p:spPr>
        </p:pic>
        <p:pic>
          <p:nvPicPr>
            <p:cNvPr id="7" name="Рисунок 6" descr="График.jpg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500694" y="1428736"/>
              <a:ext cx="3304595" cy="3053301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715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Построение графиков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y=sin(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x+m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)+l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8786874" cy="5483245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                                          </a:t>
            </a:r>
            <a:r>
              <a:rPr lang="en-US" sz="1600" dirty="0"/>
              <a:t>y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                                    </a:t>
            </a:r>
            <a:r>
              <a:rPr lang="en-US" sz="1600" dirty="0"/>
              <a:t>1</a:t>
            </a:r>
          </a:p>
          <a:p>
            <a:pPr>
              <a:buNone/>
            </a:pPr>
            <a:r>
              <a:rPr lang="en-US" sz="1600" dirty="0"/>
              <a:t>                            -</a:t>
            </a:r>
            <a:r>
              <a:rPr lang="el-GR" sz="1600" dirty="0"/>
              <a:t>π</a:t>
            </a:r>
            <a:r>
              <a:rPr lang="en-US" sz="1600" dirty="0"/>
              <a:t>                             0                           </a:t>
            </a:r>
            <a:r>
              <a:rPr lang="el-GR" sz="1600" dirty="0"/>
              <a:t>π</a:t>
            </a:r>
            <a:r>
              <a:rPr lang="en-US" sz="1600" dirty="0"/>
              <a:t>                          2</a:t>
            </a:r>
            <a:r>
              <a:rPr lang="el-GR" sz="1600" dirty="0"/>
              <a:t>π</a:t>
            </a:r>
            <a:r>
              <a:rPr lang="en-US" sz="1600" dirty="0"/>
              <a:t>                           3</a:t>
            </a:r>
            <a:r>
              <a:rPr lang="el-GR" sz="1600" dirty="0"/>
              <a:t>π</a:t>
            </a:r>
            <a:r>
              <a:rPr lang="en-US" sz="1600" dirty="0"/>
              <a:t>            x 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                                                            -1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2400" dirty="0"/>
              <a:t>   </a:t>
            </a:r>
            <a:endParaRPr lang="ru-RU" sz="2400" dirty="0"/>
          </a:p>
        </p:txBody>
      </p:sp>
      <p:sp>
        <p:nvSpPr>
          <p:cNvPr id="8" name="Полилиния 7"/>
          <p:cNvSpPr/>
          <p:nvPr/>
        </p:nvSpPr>
        <p:spPr>
          <a:xfrm>
            <a:off x="207034" y="2428868"/>
            <a:ext cx="7722552" cy="1069244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613609" y="1846060"/>
            <a:ext cx="8140943" cy="2500330"/>
            <a:chOff x="2784" y="3794"/>
            <a:chExt cx="4721" cy="2430"/>
          </a:xfrm>
        </p:grpSpPr>
        <p:cxnSp>
          <p:nvCxnSpPr>
            <p:cNvPr id="10" name="AutoShape 6"/>
            <p:cNvCxnSpPr>
              <a:cxnSpLocks noChangeShapeType="1"/>
            </p:cNvCxnSpPr>
            <p:nvPr/>
          </p:nvCxnSpPr>
          <p:spPr bwMode="auto">
            <a:xfrm>
              <a:off x="2784" y="4868"/>
              <a:ext cx="472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1" name="AutoShape 7"/>
            <p:cNvCxnSpPr>
              <a:cxnSpLocks noChangeShapeType="1"/>
            </p:cNvCxnSpPr>
            <p:nvPr/>
          </p:nvCxnSpPr>
          <p:spPr bwMode="auto">
            <a:xfrm flipV="1">
              <a:off x="4320" y="3794"/>
              <a:ext cx="1" cy="24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3" name="Полилиния 12"/>
          <p:cNvSpPr/>
          <p:nvPr/>
        </p:nvSpPr>
        <p:spPr>
          <a:xfrm>
            <a:off x="214282" y="2428868"/>
            <a:ext cx="7722552" cy="1038951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0" y="1928802"/>
            <a:ext cx="7722552" cy="1038951"/>
          </a:xfrm>
          <a:custGeom>
            <a:avLst/>
            <a:gdLst>
              <a:gd name="connsiteX0" fmla="*/ 0 w 7694762"/>
              <a:gd name="connsiteY0" fmla="*/ 529086 h 1038045"/>
              <a:gd name="connsiteX1" fmla="*/ 759124 w 7694762"/>
              <a:gd name="connsiteY1" fmla="*/ 28754 h 1038045"/>
              <a:gd name="connsiteX2" fmla="*/ 1526875 w 7694762"/>
              <a:gd name="connsiteY2" fmla="*/ 520460 h 1038045"/>
              <a:gd name="connsiteX3" fmla="*/ 2277374 w 7694762"/>
              <a:gd name="connsiteY3" fmla="*/ 1020792 h 1038045"/>
              <a:gd name="connsiteX4" fmla="*/ 3053751 w 7694762"/>
              <a:gd name="connsiteY4" fmla="*/ 511834 h 1038045"/>
              <a:gd name="connsiteX5" fmla="*/ 3812875 w 7694762"/>
              <a:gd name="connsiteY5" fmla="*/ 20128 h 1038045"/>
              <a:gd name="connsiteX6" fmla="*/ 4563374 w 7694762"/>
              <a:gd name="connsiteY6" fmla="*/ 520460 h 1038045"/>
              <a:gd name="connsiteX7" fmla="*/ 5296619 w 7694762"/>
              <a:gd name="connsiteY7" fmla="*/ 1038045 h 1038045"/>
              <a:gd name="connsiteX8" fmla="*/ 6055743 w 7694762"/>
              <a:gd name="connsiteY8" fmla="*/ 520460 h 1038045"/>
              <a:gd name="connsiteX9" fmla="*/ 6823494 w 7694762"/>
              <a:gd name="connsiteY9" fmla="*/ 20128 h 1038045"/>
              <a:gd name="connsiteX10" fmla="*/ 7694762 w 7694762"/>
              <a:gd name="connsiteY10" fmla="*/ 641230 h 103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94762" h="1038045">
                <a:moveTo>
                  <a:pt x="0" y="529086"/>
                </a:moveTo>
                <a:cubicBezTo>
                  <a:pt x="252322" y="279639"/>
                  <a:pt x="504645" y="30192"/>
                  <a:pt x="759124" y="28754"/>
                </a:cubicBezTo>
                <a:cubicBezTo>
                  <a:pt x="1013603" y="27316"/>
                  <a:pt x="1273833" y="355120"/>
                  <a:pt x="1526875" y="520460"/>
                </a:cubicBezTo>
                <a:cubicBezTo>
                  <a:pt x="1779917" y="685800"/>
                  <a:pt x="2022895" y="1022230"/>
                  <a:pt x="2277374" y="1020792"/>
                </a:cubicBezTo>
                <a:cubicBezTo>
                  <a:pt x="2531853" y="1019354"/>
                  <a:pt x="3053751" y="511834"/>
                  <a:pt x="3053751" y="511834"/>
                </a:cubicBezTo>
                <a:cubicBezTo>
                  <a:pt x="3309668" y="345057"/>
                  <a:pt x="3561271" y="18690"/>
                  <a:pt x="3812875" y="20128"/>
                </a:cubicBezTo>
                <a:cubicBezTo>
                  <a:pt x="4064479" y="21566"/>
                  <a:pt x="4316083" y="350807"/>
                  <a:pt x="4563374" y="520460"/>
                </a:cubicBezTo>
                <a:cubicBezTo>
                  <a:pt x="4810665" y="690113"/>
                  <a:pt x="5047891" y="1038045"/>
                  <a:pt x="5296619" y="1038045"/>
                </a:cubicBezTo>
                <a:cubicBezTo>
                  <a:pt x="5545347" y="1038045"/>
                  <a:pt x="5801264" y="690113"/>
                  <a:pt x="6055743" y="520460"/>
                </a:cubicBezTo>
                <a:cubicBezTo>
                  <a:pt x="6310222" y="350807"/>
                  <a:pt x="6550324" y="0"/>
                  <a:pt x="6823494" y="20128"/>
                </a:cubicBezTo>
                <a:cubicBezTo>
                  <a:pt x="7096664" y="40256"/>
                  <a:pt x="7395713" y="340743"/>
                  <a:pt x="7694762" y="641230"/>
                </a:cubicBezTo>
              </a:path>
            </a:pathLst>
          </a:custGeom>
          <a:ln w="19050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500166" y="4786322"/>
          <a:ext cx="52149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Формула" r:id="rId4" imgW="1828800" imgH="393480" progId="Equation.3">
                  <p:embed/>
                </p:oleObj>
              </mc:Choice>
              <mc:Fallback>
                <p:oleObj name="Формула" r:id="rId4" imgW="18288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4786322"/>
                        <a:ext cx="5214938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571744"/>
            <a:ext cx="302553" cy="433387"/>
          </a:xfrm>
          <a:prstGeom prst="rect">
            <a:avLst/>
          </a:prstGeom>
          <a:noFill/>
        </p:spPr>
      </p:pic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643306" y="5357826"/>
          <a:ext cx="35131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Формула" r:id="rId7" imgW="1231560" imgH="393480" progId="Equation.3">
                  <p:embed/>
                </p:oleObj>
              </mc:Choice>
              <mc:Fallback>
                <p:oleObj name="Формула" r:id="rId7" imgW="12315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06" y="5357826"/>
                        <a:ext cx="3513138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361 0 " pathEditMode="relative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7361 " pathEditMode="relative" ptsTypes="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3" grpId="1" animBg="1"/>
      <p:bldP spid="14" grpId="0" animBg="1"/>
      <p:bldP spid="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7158" y="1428736"/>
            <a:ext cx="8429684" cy="285752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Определение</a:t>
            </a:r>
            <a:r>
              <a:rPr lang="ru-RU" dirty="0"/>
              <a:t>. Зависимость, при которой каждому действительному числу x соответствует значение </a:t>
            </a:r>
            <a:r>
              <a:rPr lang="ru-RU" dirty="0" err="1"/>
              <a:t>cos</a:t>
            </a:r>
            <a:r>
              <a:rPr lang="ru-RU" dirty="0"/>
              <a:t> x, называется функцией y </a:t>
            </a:r>
            <a:r>
              <a:rPr lang="en-US" dirty="0"/>
              <a:t>=</a:t>
            </a:r>
            <a:r>
              <a:rPr lang="ru-RU" dirty="0"/>
              <a:t> </a:t>
            </a:r>
            <a:r>
              <a:rPr lang="ru-RU" dirty="0" err="1"/>
              <a:t>cosx</a:t>
            </a:r>
            <a:r>
              <a:rPr lang="ru-RU" dirty="0"/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739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42852"/>
            <a:ext cx="7929618" cy="5825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Функция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её свойства и график.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/>
              <a:t>  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7" name="Группа 46"/>
          <p:cNvGrpSpPr/>
          <p:nvPr/>
        </p:nvGrpSpPr>
        <p:grpSpPr>
          <a:xfrm>
            <a:off x="4786314" y="1357298"/>
            <a:ext cx="3124220" cy="2809890"/>
            <a:chOff x="4786314" y="1357298"/>
            <a:chExt cx="3124220" cy="2809890"/>
          </a:xfrm>
        </p:grpSpPr>
        <p:pic>
          <p:nvPicPr>
            <p:cNvPr id="24" name="Рисунок 23" descr="График.jpg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786314" y="1357298"/>
              <a:ext cx="3124220" cy="2809890"/>
            </a:xfrm>
            <a:prstGeom prst="rect">
              <a:avLst/>
            </a:prstGeom>
          </p:spPr>
        </p:pic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4786314" y="2046913"/>
              <a:ext cx="2998787" cy="1543050"/>
              <a:chOff x="2780" y="3755"/>
              <a:chExt cx="4721" cy="2430"/>
            </a:xfrm>
          </p:grpSpPr>
          <p:cxnSp>
            <p:nvCxnSpPr>
              <p:cNvPr id="26" name="AutoShape 27"/>
              <p:cNvCxnSpPr>
                <a:cxnSpLocks noChangeShapeType="1"/>
              </p:cNvCxnSpPr>
              <p:nvPr/>
            </p:nvCxnSpPr>
            <p:spPr bwMode="auto">
              <a:xfrm>
                <a:off x="2780" y="4883"/>
                <a:ext cx="4721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7" name="AutoShape 28"/>
              <p:cNvCxnSpPr>
                <a:cxnSpLocks noChangeShapeType="1"/>
              </p:cNvCxnSpPr>
              <p:nvPr/>
            </p:nvCxnSpPr>
            <p:spPr bwMode="auto">
              <a:xfrm flipV="1">
                <a:off x="5404" y="3755"/>
                <a:ext cx="1" cy="24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</p:grp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143116"/>
            <a:ext cx="91042" cy="217491"/>
          </a:xfrm>
          <a:prstGeom prst="rect">
            <a:avLst/>
          </a:prstGeom>
          <a:noFill/>
        </p:spPr>
      </p:pic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5715008" y="2714620"/>
            <a:ext cx="71438" cy="7143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7143768" y="2714620"/>
            <a:ext cx="71438" cy="7143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6429388" y="2285992"/>
            <a:ext cx="71438" cy="7143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6" name="Группа 45"/>
          <p:cNvGrpSpPr/>
          <p:nvPr/>
        </p:nvGrpSpPr>
        <p:grpSpPr>
          <a:xfrm>
            <a:off x="5500694" y="1857364"/>
            <a:ext cx="2357454" cy="1552583"/>
            <a:chOff x="5500694" y="1857364"/>
            <a:chExt cx="2357454" cy="1552583"/>
          </a:xfrm>
        </p:grpSpPr>
        <p:pic>
          <p:nvPicPr>
            <p:cNvPr id="1045" name="Picture 21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00826" y="1857364"/>
              <a:ext cx="142876" cy="266699"/>
            </a:xfrm>
            <a:prstGeom prst="rect">
              <a:avLst/>
            </a:prstGeom>
            <a:noFill/>
          </p:spPr>
        </p:pic>
        <p:pic>
          <p:nvPicPr>
            <p:cNvPr id="1047" name="Picture 23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715272" y="2500306"/>
              <a:ext cx="142876" cy="266700"/>
            </a:xfrm>
            <a:prstGeom prst="rect">
              <a:avLst/>
            </a:prstGeom>
            <a:noFill/>
          </p:spPr>
        </p:pic>
        <p:pic>
          <p:nvPicPr>
            <p:cNvPr id="33" name="Picture 9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143636" y="3143248"/>
              <a:ext cx="260496" cy="266699"/>
            </a:xfrm>
            <a:prstGeom prst="rect">
              <a:avLst/>
            </a:prstGeom>
            <a:noFill/>
          </p:spPr>
        </p:pic>
        <p:pic>
          <p:nvPicPr>
            <p:cNvPr id="1049" name="Picture 25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3768" y="2857496"/>
              <a:ext cx="123825" cy="447675"/>
            </a:xfrm>
            <a:prstGeom prst="rect">
              <a:avLst/>
            </a:prstGeom>
            <a:noFill/>
          </p:spPr>
        </p:pic>
        <p:pic>
          <p:nvPicPr>
            <p:cNvPr id="1051" name="Picture 27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00694" y="2857496"/>
              <a:ext cx="323849" cy="469250"/>
            </a:xfrm>
            <a:prstGeom prst="rect">
              <a:avLst/>
            </a:prstGeom>
            <a:noFill/>
          </p:spPr>
        </p:pic>
        <p:sp>
          <p:nvSpPr>
            <p:cNvPr id="41" name="Полилиния 40"/>
            <p:cNvSpPr/>
            <p:nvPr/>
          </p:nvSpPr>
          <p:spPr>
            <a:xfrm>
              <a:off x="5715008" y="2300177"/>
              <a:ext cx="1451336" cy="485881"/>
            </a:xfrm>
            <a:custGeom>
              <a:avLst/>
              <a:gdLst>
                <a:gd name="connsiteX0" fmla="*/ 0 w 1414130"/>
                <a:gd name="connsiteY0" fmla="*/ 474921 h 474921"/>
                <a:gd name="connsiteX1" fmla="*/ 712381 w 1414130"/>
                <a:gd name="connsiteY1" fmla="*/ 7088 h 474921"/>
                <a:gd name="connsiteX2" fmla="*/ 1414130 w 1414130"/>
                <a:gd name="connsiteY2" fmla="*/ 432390 h 474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14130" h="474921">
                  <a:moveTo>
                    <a:pt x="0" y="474921"/>
                  </a:moveTo>
                  <a:cubicBezTo>
                    <a:pt x="238346" y="244548"/>
                    <a:pt x="476693" y="14176"/>
                    <a:pt x="712381" y="7088"/>
                  </a:cubicBezTo>
                  <a:cubicBezTo>
                    <a:pt x="948069" y="0"/>
                    <a:pt x="1181099" y="216195"/>
                    <a:pt x="1414130" y="432390"/>
                  </a:cubicBezTo>
                </a:path>
              </a:pathLst>
            </a:cu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22" name="Object 2"/>
              <p:cNvSpPr txBox="1"/>
              <p:nvPr/>
            </p:nvSpPr>
            <p:spPr bwMode="auto">
              <a:xfrm>
                <a:off x="642938" y="1357313"/>
                <a:ext cx="3929062" cy="4972074"/>
              </a:xfrm>
              <a:prstGeom prst="rect">
                <a:avLst/>
              </a:prstGeom>
              <a:noFill/>
            </p:spPr>
            <p:txBody>
              <a:bodyPr>
                <a:normAutofit fontScale="85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BY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1)</m:t>
                      </m:r>
                      <m:r>
                        <a:rPr lang="ru-BY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ru-BY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BY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BY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)=(−∞;+∞)</m:t>
                      </m:r>
                    </m:oMath>
                  </m:oMathPara>
                </a14:m>
                <a:endParaRPr lang="en-US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endParaRPr lang="ru-RU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2)</m:t>
                      </m:r>
                      <m:r>
                        <a:rPr lang="ru-R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Е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у</m:t>
                          </m:r>
                        </m:e>
                      </m:d>
                      <m:r>
                        <a:rPr lang="ru-R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[−1;1]</m:t>
                      </m:r>
                    </m:oMath>
                  </m:oMathPara>
                </a14:m>
                <a:endParaRPr lang="ru-RU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br>
                  <a:rPr lang="ru-BY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3) 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периодичная</m:t>
                      </m:r>
                      <m:r>
                        <m:rPr>
                          <m:nor/>
                        </m:rPr>
                        <a:rPr lang="ru-BY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Т=2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ru-RU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F(</a:t>
                </a:r>
                <a:r>
                  <a:rPr lang="en-US" i="1" dirty="0" err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x+T</a:t>
                </a:r>
                <a:r>
                  <a:rPr lang="en-US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) = f(x-T) = f(x)</a:t>
                </a:r>
              </a:p>
              <a:p>
                <a:br>
                  <a:rPr lang="ru-BY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ru-BY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BY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BY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нечётная</m:t>
                    </m:r>
                  </m:oMath>
                </a14:m>
                <a:endParaRPr lang="en-US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endParaRPr lang="en-US" sz="18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r>
                  <a:rPr lang="en-US" sz="18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5) </a:t>
                </a:r>
                <a:r>
                  <a:rPr lang="ru-RU" sz="18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Нули функции: </a:t>
                </a:r>
                <a:r>
                  <a:rPr lang="en-US" sz="18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x=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BY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BY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BY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ru-BY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+πn, n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1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endParaRPr lang="en-US" sz="1800" b="0" i="1" dirty="0">
                  <a:solidFill>
                    <a:srgbClr val="0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:endParaRPr lang="en-US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&gt;0      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BY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BY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BY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000000"/>
                              </a:solidFill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ru-BY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m:rPr>
                              <m:nor/>
                            </m:rPr>
                            <a:rPr lang="en-US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BY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ru-BY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BY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BY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i="1" dirty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dirty="0">
                              <a:solidFill>
                                <a:srgbClr val="000000"/>
                              </a:solidFill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ru-BY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endParaRPr lang="ru-RU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&lt;0    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ru-BY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BY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BY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dirty="0">
                        <a:solidFill>
                          <a:srgbClr val="000000"/>
                        </a:solidFill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ru-BY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r>
                      <m:rPr>
                        <m:nor/>
                      </m:rPr>
                      <a:rPr lang="en-US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ru-BY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;</m:t>
                    </m:r>
                    <m:f>
                      <m:fPr>
                        <m:ctrlPr>
                          <a:rPr lang="ru-BY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ru-BY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BY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dirty="0">
                        <a:solidFill>
                          <a:srgbClr val="000000"/>
                        </a:solidFill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ru-BY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r>
                      <m:rPr>
                        <m:nor/>
                      </m:rPr>
                      <a:rPr lang="en-US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endParaRPr lang="ru-RU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endParaRPr lang="en-US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7) 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Возрастает</m:t>
                      </m:r>
                      <m:r>
                        <m:rPr>
                          <m:nor/>
                        </m:rPr>
                        <a:rPr lang="ru-BY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на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[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l-GR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 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br>
                  <a:rPr lang="ru-BY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BY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Убывает</m:t>
                      </m:r>
                      <m:r>
                        <m:rPr>
                          <m:nor/>
                        </m:rPr>
                        <a:rPr lang="ru-BY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на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[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; 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;] </m:t>
                      </m:r>
                      <m:r>
                        <m:rPr>
                          <m:nor/>
                        </m:rPr>
                        <a:rPr lang="en-US" b="0" i="1" dirty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br>
                  <a:rPr lang="ru-BY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br>
                  <a:rPr lang="ru-BY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ru-BY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ru-BY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BY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ru-BY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наим</m:t>
                          </m:r>
                        </m:sub>
                      </m:sSub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ru-BY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sSub>
                        <m:sSubPr>
                          <m:ctrlPr>
                            <a:rPr lang="ru-BY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BY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ru-BY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наиб</m:t>
                          </m:r>
                        </m:sub>
                      </m:sSub>
                      <m:r>
                        <a:rPr lang="ru-BY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BY" dirty="0"/>
              </a:p>
              <a:p>
                <a:pPr/>
                <a:endParaRPr lang="ru-BY" dirty="0"/>
              </a:p>
            </p:txBody>
          </p:sp>
        </mc:Choice>
        <mc:Fallback>
          <p:sp>
            <p:nvSpPr>
              <p:cNvPr id="5122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2938" y="1357313"/>
                <a:ext cx="3929062" cy="4972074"/>
              </a:xfrm>
              <a:prstGeom prst="rect">
                <a:avLst/>
              </a:prstGeom>
              <a:blipFill>
                <a:blip r:embed="rId9"/>
                <a:stretch>
                  <a:fillRect l="-620"/>
                </a:stretch>
              </a:blipFill>
            </p:spPr>
            <p:txBody>
              <a:bodyPr/>
              <a:lstStyle/>
              <a:p>
                <a:r>
                  <a:rPr lang="ru-BY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580</TotalTime>
  <Words>659</Words>
  <Application>Microsoft Office PowerPoint</Application>
  <PresentationFormat>Экран (4:3)</PresentationFormat>
  <Paragraphs>139</Paragraphs>
  <Slides>13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Constantia</vt:lpstr>
      <vt:lpstr>Times New Roman</vt:lpstr>
      <vt:lpstr>Wingdings 2</vt:lpstr>
      <vt:lpstr>Поток</vt:lpstr>
      <vt:lpstr>Формула</vt:lpstr>
      <vt:lpstr>Презентация PowerPoint</vt:lpstr>
      <vt:lpstr>ОПРЕДЕЛЕНИЕ</vt:lpstr>
      <vt:lpstr>Функция  y=sin x, график и свойства.</vt:lpstr>
      <vt:lpstr>Синусоида</vt:lpstr>
      <vt:lpstr>у = sin(x+a)</vt:lpstr>
      <vt:lpstr>у = sin x + a</vt:lpstr>
      <vt:lpstr>Построение графиков y=sin(x+m)+l</vt:lpstr>
      <vt:lpstr>ОПРЕДЕЛЕНИЕ</vt:lpstr>
      <vt:lpstr>Функция y = cos x, её свойства и график.</vt:lpstr>
      <vt:lpstr>y = cos x</vt:lpstr>
      <vt:lpstr>Построение графиков  y = cos(x+m)+l</vt:lpstr>
      <vt:lpstr>Построение графиков  y=k · sin x</vt:lpstr>
      <vt:lpstr>.          Построить график функции: y=2cos(2x-π/3)-0,5 и найти область определения и область значений функции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ггг</dc:title>
  <dc:creator>Александр</dc:creator>
  <cp:lastModifiedBy>Анастасия Буряк</cp:lastModifiedBy>
  <cp:revision>71</cp:revision>
  <dcterms:created xsi:type="dcterms:W3CDTF">2010-11-18T17:33:24Z</dcterms:created>
  <dcterms:modified xsi:type="dcterms:W3CDTF">2025-10-26T14:06:43Z</dcterms:modified>
</cp:coreProperties>
</file>