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68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2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1287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169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3448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01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074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7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18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28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826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36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633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98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67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74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11CEA-47E7-48E7-AAB6-74592AC53B64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A0EA06-049F-468D-99B0-62B2F398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533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8554" y="1468315"/>
            <a:ext cx="8737672" cy="2054982"/>
          </a:xfrm>
        </p:spPr>
        <p:txBody>
          <a:bodyPr/>
          <a:lstStyle/>
          <a:p>
            <a:r>
              <a:rPr lang="ru-RU" dirty="0"/>
              <a:t>Операторы Ввода-вывода. Формат вывода.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Бельский А.В.</a:t>
            </a:r>
          </a:p>
        </p:txBody>
      </p:sp>
    </p:spTree>
    <p:extLst>
      <p:ext uri="{BB962C8B-B14F-4D97-AF65-F5344CB8AC3E}">
        <p14:creationId xmlns:p14="http://schemas.microsoft.com/office/powerpoint/2010/main" val="383853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Чтение исходных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62010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Осуществляется чтение при помощи операторов:</a:t>
            </a:r>
            <a:endParaRPr lang="en-US" sz="2000" dirty="0"/>
          </a:p>
          <a:p>
            <a:r>
              <a:rPr lang="en-US" sz="2000" dirty="0"/>
              <a:t>Read();</a:t>
            </a:r>
          </a:p>
          <a:p>
            <a:r>
              <a:rPr lang="en-US" sz="2000" dirty="0" err="1"/>
              <a:t>Readln</a:t>
            </a:r>
            <a:r>
              <a:rPr lang="en-US" sz="2000" dirty="0"/>
              <a:t>();</a:t>
            </a:r>
            <a:endParaRPr lang="ru-RU" sz="200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545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размещения исходных данных и способы их чтения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630097"/>
              </p:ext>
            </p:extLst>
          </p:nvPr>
        </p:nvGraphicFramePr>
        <p:xfrm>
          <a:off x="677863" y="2160588"/>
          <a:ext cx="7323137" cy="403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232">
                  <a:extLst>
                    <a:ext uri="{9D8B030D-6E8A-4147-A177-3AD203B41FA5}">
                      <a16:colId xmlns:a16="http://schemas.microsoft.com/office/drawing/2014/main" val="728422042"/>
                    </a:ext>
                  </a:extLst>
                </a:gridCol>
                <a:gridCol w="2233235">
                  <a:extLst>
                    <a:ext uri="{9D8B030D-6E8A-4147-A177-3AD203B41FA5}">
                      <a16:colId xmlns:a16="http://schemas.microsoft.com/office/drawing/2014/main" val="3809115649"/>
                    </a:ext>
                  </a:extLst>
                </a:gridCol>
                <a:gridCol w="2476670">
                  <a:extLst>
                    <a:ext uri="{9D8B030D-6E8A-4147-A177-3AD203B41FA5}">
                      <a16:colId xmlns:a16="http://schemas.microsoft.com/office/drawing/2014/main" val="11957492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 входе: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Как читать: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Лучше(по</a:t>
                      </a:r>
                      <a:r>
                        <a:rPr lang="ru-RU" baseline="0" dirty="0"/>
                        <a:t> другому</a:t>
                      </a:r>
                      <a:r>
                        <a:rPr lang="ru-RU" dirty="0"/>
                        <a:t>):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808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Read(a);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760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Read(a);</a:t>
                      </a:r>
                    </a:p>
                    <a:p>
                      <a:r>
                        <a:rPr lang="en-US" dirty="0"/>
                        <a:t>Read(b);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Read(</a:t>
                      </a:r>
                      <a:r>
                        <a:rPr lang="en-US" dirty="0" err="1"/>
                        <a:t>a,b</a:t>
                      </a:r>
                      <a:r>
                        <a:rPr lang="en-US" dirty="0"/>
                        <a:t>);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337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Readln</a:t>
                      </a:r>
                      <a:r>
                        <a:rPr lang="en-US" dirty="0"/>
                        <a:t>(a);</a:t>
                      </a:r>
                    </a:p>
                    <a:p>
                      <a:r>
                        <a:rPr lang="en-US" dirty="0"/>
                        <a:t>Read(b);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028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4 6</a:t>
                      </a:r>
                    </a:p>
                    <a:p>
                      <a:r>
                        <a:rPr lang="en-US" dirty="0" err="1"/>
                        <a:t>asdffffd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Var</a:t>
                      </a:r>
                      <a:endParaRPr lang="en-US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   a,b:integer;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   s:string;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Begin</a:t>
                      </a:r>
                      <a:endParaRPr lang="en-US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   </a:t>
                      </a:r>
                      <a:r>
                        <a:rPr lang="en-US" dirty="0" err="1"/>
                        <a:t>Readln</a:t>
                      </a:r>
                      <a:r>
                        <a:rPr lang="en-US" dirty="0"/>
                        <a:t>(</a:t>
                      </a:r>
                      <a:r>
                        <a:rPr lang="en-US" dirty="0" err="1"/>
                        <a:t>a,b</a:t>
                      </a:r>
                      <a:r>
                        <a:rPr lang="en-US" dirty="0"/>
                        <a:t>);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   Read(s);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End.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52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18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0792"/>
          </a:xfrm>
        </p:spPr>
        <p:txBody>
          <a:bodyPr/>
          <a:lstStyle/>
          <a:p>
            <a:r>
              <a:rPr lang="ru-RU" dirty="0"/>
              <a:t>Вывод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97882"/>
            <a:ext cx="8596668" cy="446001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Write(); </a:t>
            </a:r>
            <a:r>
              <a:rPr lang="en-US" dirty="0" err="1"/>
              <a:t>Writeln</a:t>
            </a:r>
            <a:r>
              <a:rPr lang="en-US" dirty="0"/>
              <a:t>();</a:t>
            </a:r>
          </a:p>
          <a:p>
            <a:r>
              <a:rPr lang="en-US" dirty="0"/>
              <a:t>Print(); </a:t>
            </a:r>
            <a:r>
              <a:rPr lang="en-US" dirty="0" err="1"/>
              <a:t>Println</a:t>
            </a:r>
            <a:r>
              <a:rPr lang="en-US" dirty="0"/>
              <a:t>();</a:t>
            </a:r>
          </a:p>
          <a:p>
            <a:endParaRPr lang="en-US" dirty="0"/>
          </a:p>
          <a:p>
            <a:pPr marL="0" indent="0">
              <a:buNone/>
            </a:pPr>
            <a:r>
              <a:rPr lang="ru-RU" dirty="0"/>
              <a:t>Процедура </a:t>
            </a:r>
            <a:r>
              <a:rPr lang="ru-RU" dirty="0" err="1"/>
              <a:t>Write</a:t>
            </a:r>
            <a:r>
              <a:rPr lang="ru-RU" dirty="0"/>
              <a:t> выводит данные в строку, никак их не разделяя. Процедура </a:t>
            </a:r>
            <a:r>
              <a:rPr lang="ru-RU" dirty="0" err="1"/>
              <a:t>Print</a:t>
            </a:r>
            <a:r>
              <a:rPr lang="ru-RU" dirty="0"/>
              <a:t> после каждого выводимого данного делает пробел.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В то же время, </a:t>
            </a:r>
            <a:r>
              <a:rPr lang="ru-RU" dirty="0" err="1"/>
              <a:t>Write</a:t>
            </a:r>
            <a:r>
              <a:rPr lang="ru-RU" dirty="0"/>
              <a:t> позволяет при желании определить формат вывода данных, а </a:t>
            </a:r>
            <a:r>
              <a:rPr lang="ru-RU" dirty="0" err="1"/>
              <a:t>Print</a:t>
            </a:r>
            <a:r>
              <a:rPr lang="ru-RU" dirty="0"/>
              <a:t> лишена этой возможности.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Разновидности </a:t>
            </a:r>
            <a:r>
              <a:rPr lang="ru-RU" dirty="0" err="1"/>
              <a:t>Writeln</a:t>
            </a:r>
            <a:r>
              <a:rPr lang="ru-RU" dirty="0"/>
              <a:t> и </a:t>
            </a:r>
            <a:r>
              <a:rPr lang="ru-RU" dirty="0" err="1"/>
              <a:t>Println</a:t>
            </a:r>
            <a:r>
              <a:rPr lang="ru-RU" dirty="0"/>
              <a:t> по окончании вывода дополнительно осуществляют переход к следующей строке.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В качестве параметров в круглых скобках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может быть указан </a:t>
            </a:r>
            <a:r>
              <a:rPr lang="ru-RU" dirty="0">
                <a:solidFill>
                  <a:srgbClr val="0070C0"/>
                </a:solidFill>
              </a:rPr>
              <a:t>текст сообщения (текст записывается в апострофах ' ') </a:t>
            </a:r>
            <a:r>
              <a:rPr lang="ru-RU" dirty="0"/>
              <a:t>и </a:t>
            </a:r>
            <a:r>
              <a:rPr lang="ru-RU" dirty="0">
                <a:solidFill>
                  <a:srgbClr val="0070C0"/>
                </a:solidFill>
              </a:rPr>
              <a:t>имя переменной (записывается без апострофов)</a:t>
            </a:r>
            <a:r>
              <a:rPr lang="ru-RU" dirty="0"/>
              <a:t>, значение которой нужно вывести. </a:t>
            </a:r>
            <a:r>
              <a:rPr lang="ru-RU" dirty="0">
                <a:solidFill>
                  <a:srgbClr val="FF0000"/>
                </a:solidFill>
              </a:rPr>
              <a:t>Между выводимыми элементами ставится запятая.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731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использования операторов вывода: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501243"/>
              </p:ext>
            </p:extLst>
          </p:nvPr>
        </p:nvGraphicFramePr>
        <p:xfrm>
          <a:off x="677863" y="2160588"/>
          <a:ext cx="8596311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1336051260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1111772861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2297884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Пример использования</a:t>
                      </a:r>
                      <a:endParaRPr lang="en-US" dirty="0"/>
                    </a:p>
                    <a:p>
                      <a:r>
                        <a:rPr lang="en-US" dirty="0"/>
                        <a:t>a=5, b=6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(или так)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Что должно появиться на выходе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61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Write(‘YES’);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780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Write(a,’ ‘,b);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Print(</a:t>
                      </a:r>
                      <a:r>
                        <a:rPr lang="en-US" dirty="0" err="1"/>
                        <a:t>a,b</a:t>
                      </a:r>
                      <a:r>
                        <a:rPr lang="en-US" dirty="0"/>
                        <a:t>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707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Write(</a:t>
                      </a:r>
                      <a:r>
                        <a:rPr lang="en-US" dirty="0" err="1"/>
                        <a:t>a,b</a:t>
                      </a:r>
                      <a:r>
                        <a:rPr lang="en-US" dirty="0"/>
                        <a:t>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598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Writeln</a:t>
                      </a:r>
                      <a:r>
                        <a:rPr lang="en-US" dirty="0"/>
                        <a:t>(</a:t>
                      </a:r>
                      <a:r>
                        <a:rPr lang="en-US" dirty="0" err="1"/>
                        <a:t>b,a</a:t>
                      </a:r>
                      <a:r>
                        <a:rPr lang="en-US" dirty="0"/>
                        <a:t>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65</a:t>
                      </a:r>
                    </a:p>
                    <a:p>
                      <a:r>
                        <a:rPr lang="en-US" dirty="0"/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071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a:=7;</a:t>
                      </a:r>
                      <a:r>
                        <a:rPr lang="en-US" baseline="0" dirty="0"/>
                        <a:t> b:=5;</a:t>
                      </a:r>
                      <a:endParaRPr lang="en-US" dirty="0"/>
                    </a:p>
                    <a:p>
                      <a:r>
                        <a:rPr lang="en-US" dirty="0"/>
                        <a:t>Write(b/a);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0.714285714285714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552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a:=7;</a:t>
                      </a:r>
                      <a:r>
                        <a:rPr lang="en-US" baseline="0" dirty="0"/>
                        <a:t> b:=5;</a:t>
                      </a:r>
                      <a:endParaRPr lang="en-US" dirty="0"/>
                    </a:p>
                    <a:p>
                      <a:r>
                        <a:rPr lang="en-US" dirty="0"/>
                        <a:t>Write(b/a:0:2);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06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a:=9;</a:t>
                      </a:r>
                      <a:r>
                        <a:rPr lang="en-US" baseline="0" dirty="0"/>
                        <a:t> b:=5;</a:t>
                      </a:r>
                      <a:endParaRPr lang="en-US" dirty="0"/>
                    </a:p>
                    <a:p>
                      <a:r>
                        <a:rPr lang="en-US" dirty="0"/>
                        <a:t>Write(b/a:0:2);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 формата выводит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0.555555555555556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510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37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337038"/>
            <a:ext cx="8596668" cy="1320800"/>
          </a:xfrm>
        </p:spPr>
        <p:txBody>
          <a:bodyPr/>
          <a:lstStyle/>
          <a:p>
            <a:r>
              <a:rPr lang="ru-RU" dirty="0"/>
              <a:t>Примеры использования операторов вывода: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4790823"/>
              </p:ext>
            </p:extLst>
          </p:nvPr>
        </p:nvGraphicFramePr>
        <p:xfrm>
          <a:off x="351691" y="1657838"/>
          <a:ext cx="10322171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032">
                  <a:extLst>
                    <a:ext uri="{9D8B030D-6E8A-4147-A177-3AD203B41FA5}">
                      <a16:colId xmlns:a16="http://schemas.microsoft.com/office/drawing/2014/main" val="1336051260"/>
                    </a:ext>
                  </a:extLst>
                </a:gridCol>
                <a:gridCol w="3198057">
                  <a:extLst>
                    <a:ext uri="{9D8B030D-6E8A-4147-A177-3AD203B41FA5}">
                      <a16:colId xmlns:a16="http://schemas.microsoft.com/office/drawing/2014/main" val="1111772861"/>
                    </a:ext>
                  </a:extLst>
                </a:gridCol>
                <a:gridCol w="4245082">
                  <a:extLst>
                    <a:ext uri="{9D8B030D-6E8A-4147-A177-3AD203B41FA5}">
                      <a16:colId xmlns:a16="http://schemas.microsoft.com/office/drawing/2014/main" val="2297884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Пример использования</a:t>
                      </a:r>
                      <a:endParaRPr lang="en-US" dirty="0"/>
                    </a:p>
                    <a:p>
                      <a:r>
                        <a:rPr lang="en-US" dirty="0"/>
                        <a:t>a=5, b=6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(или так)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Что должно появиться на выходе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61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Writeln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 * '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', '*');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 раз выводит </a:t>
                      </a:r>
                      <a:r>
                        <a:rPr lang="ru-RU" dirty="0" err="1"/>
                        <a:t>выводит</a:t>
                      </a:r>
                      <a:r>
                        <a:rPr lang="ru-RU" dirty="0"/>
                        <a:t> пробел,</a:t>
                      </a:r>
                      <a:r>
                        <a:rPr lang="ru-RU" baseline="0" dirty="0"/>
                        <a:t> а затем звёздочку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*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780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Writeln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 * '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', 5 * '*');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 раз выводит </a:t>
                      </a:r>
                      <a:r>
                        <a:rPr lang="ru-RU" dirty="0" err="1"/>
                        <a:t>выводит</a:t>
                      </a:r>
                      <a:r>
                        <a:rPr lang="ru-RU" dirty="0"/>
                        <a:t> пробел,</a:t>
                      </a:r>
                      <a:r>
                        <a:rPr lang="ru-RU" baseline="0" dirty="0"/>
                        <a:t> а затем 5 раз звёздочку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707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var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a,b:integer;</a:t>
                      </a:r>
                    </a:p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s:string;</a:t>
                      </a:r>
                    </a:p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Begin</a:t>
                      </a: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s:='hello world';</a:t>
                      </a:r>
                    </a:p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println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*s);</a:t>
                      </a: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Что</a:t>
                      </a:r>
                      <a:r>
                        <a:rPr lang="ru-RU" baseline="0" dirty="0"/>
                        <a:t> выведет программа?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hello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worldhello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worldhello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world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598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3483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</TotalTime>
  <Words>419</Words>
  <Application>Microsoft Office PowerPoint</Application>
  <PresentationFormat>Широкоэкранный</PresentationFormat>
  <Paragraphs>84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Операторы Ввода-вывода. Формат вывода.</vt:lpstr>
      <vt:lpstr>Чтение исходных данных</vt:lpstr>
      <vt:lpstr>Варианты размещения исходных данных и способы их чтения</vt:lpstr>
      <vt:lpstr>Вывод данных</vt:lpstr>
      <vt:lpstr>Примеры использования операторов вывода:</vt:lpstr>
      <vt:lpstr>Примеры использования операторов вывода: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Операторы Ввода-вывода. Формат вывода.</dc:title>
  <dc:creator>Andrey Belsky</dc:creator>
  <cp:lastModifiedBy>Пользователь</cp:lastModifiedBy>
  <cp:revision>8</cp:revision>
  <dcterms:created xsi:type="dcterms:W3CDTF">2024-01-12T15:01:04Z</dcterms:created>
  <dcterms:modified xsi:type="dcterms:W3CDTF">2024-01-15T08:19:20Z</dcterms:modified>
</cp:coreProperties>
</file>