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8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E40FC7FE-9898-462F-BBD9-7D1D7F588B2F}">
          <p14:sldIdLst>
            <p14:sldId id="256"/>
            <p14:sldId id="257"/>
            <p14:sldId id="258"/>
            <p14:sldId id="259"/>
            <p14:sldId id="261"/>
            <p14:sldId id="262"/>
            <p14:sldId id="268"/>
            <p14:sldId id="263"/>
            <p14:sldId id="264"/>
            <p14:sldId id="265"/>
            <p14:sldId id="266"/>
            <p14:sldId id="26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7" autoAdjust="0"/>
    <p:restoredTop sz="91948" autoAdjust="0"/>
  </p:normalViewPr>
  <p:slideViewPr>
    <p:cSldViewPr>
      <p:cViewPr varScale="1">
        <p:scale>
          <a:sx n="64" d="100"/>
          <a:sy n="64" d="100"/>
        </p:scale>
        <p:origin x="-15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9.jpeg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0"/>
            <a:ext cx="8062912" cy="1470025"/>
          </a:xfrm>
        </p:spPr>
        <p:txBody>
          <a:bodyPr/>
          <a:lstStyle/>
          <a:p>
            <a:pPr algn="ctr"/>
            <a:r>
              <a:rPr lang="ru-RU" b="1" dirty="0" smtClean="0">
                <a:effectLst/>
                <a:latin typeface="Arial Black" panose="020B0A04020102020204" pitchFamily="34" charset="0"/>
              </a:rPr>
              <a:t>ФИТНЕС-КЛУБ «ГРАЦИЯ»</a:t>
            </a:r>
            <a:endParaRPr lang="ru-RU" b="1" dirty="0">
              <a:effectLst/>
              <a:latin typeface="Arial Black" panose="020B0A040201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287" y="2132856"/>
            <a:ext cx="7667625" cy="405794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1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7328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24544" y="0"/>
            <a:ext cx="9144000" cy="1399032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Arial Black" panose="020B0A04020102020204" pitchFamily="34" charset="0"/>
              </a:rPr>
              <a:t>Прочие инвестиции составляют: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08520" y="1412776"/>
            <a:ext cx="9144000" cy="4572000"/>
          </a:xfrm>
        </p:spPr>
        <p:txBody>
          <a:bodyPr/>
          <a:lstStyle/>
          <a:p>
            <a:pPr lvl="0">
              <a:buSzPct val="100000"/>
              <a:buFont typeface="Wingdings 2" panose="05020102010507070707" pitchFamily="18" charset="2"/>
              <a:buChar char="P"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Ремонт помещения</a:t>
            </a:r>
          </a:p>
          <a:p>
            <a:pPr lvl="0">
              <a:buSzPct val="100000"/>
              <a:buFont typeface="Wingdings 2" panose="05020102010507070707" pitchFamily="18" charset="2"/>
              <a:buChar char="P"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Мебель	</a:t>
            </a:r>
          </a:p>
          <a:p>
            <a:pPr lvl="0">
              <a:buSzPct val="100000"/>
              <a:buFont typeface="Wingdings 2" panose="05020102010507070707" pitchFamily="18" charset="2"/>
              <a:buChar char="P"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Реклама</a:t>
            </a:r>
          </a:p>
          <a:p>
            <a:pPr lvl="0">
              <a:buSzPct val="100000"/>
              <a:buFont typeface="Wingdings 2" panose="05020102010507070707" pitchFamily="18" charset="2"/>
              <a:buChar char="P"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Расходы на доставку оборудования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684408"/>
            <a:ext cx="4232385" cy="2808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700432"/>
            <a:ext cx="3723051" cy="2792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0985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0807" y="260648"/>
            <a:ext cx="9144000" cy="1268760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effectLst/>
                <a:latin typeface="Arial Black" panose="020B0A04020102020204" pitchFamily="34" charset="0"/>
              </a:rPr>
              <a:t>Ежемесячные затраты фитнес-клуба: 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4572000"/>
          </a:xfrm>
        </p:spPr>
        <p:txBody>
          <a:bodyPr/>
          <a:lstStyle/>
          <a:p>
            <a:pPr lvl="0">
              <a:buSzPct val="100000"/>
              <a:buFont typeface="Wingdings 2" panose="05020102010507070707" pitchFamily="18" charset="2"/>
              <a:buChar char="P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Аренда помещения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SzPct val="100000"/>
              <a:buFont typeface="Wingdings 2" panose="05020102010507070707" pitchFamily="18" charset="2"/>
              <a:buChar char="P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Коммунальные услуги	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SzPct val="100000"/>
              <a:buFont typeface="Wingdings 2" panose="05020102010507070707" pitchFamily="18" charset="2"/>
              <a:buChar char="P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Зарплата директора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SzPct val="100000"/>
              <a:buFont typeface="Wingdings 2" panose="05020102010507070707" pitchFamily="18" charset="2"/>
              <a:buChar char="P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Зарплата тренеров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SzPct val="100000"/>
              <a:buFont typeface="Wingdings 2" panose="05020102010507070707" pitchFamily="18" charset="2"/>
              <a:buChar char="P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Зарплата администратора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SzPct val="100000"/>
              <a:buFont typeface="Wingdings 2" panose="05020102010507070707" pitchFamily="18" charset="2"/>
              <a:buChar char="P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Зарплата уборщицы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SzPct val="100000"/>
              <a:buFont typeface="Wingdings 2" panose="05020102010507070707" pitchFamily="18" charset="2"/>
              <a:buChar char="P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Обслуживание и ремонт оборудования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SzPct val="100000"/>
              <a:buFont typeface="Wingdings 2" panose="05020102010507070707" pitchFamily="18" charset="2"/>
              <a:buChar char="P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Реклама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914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7" y="9925"/>
            <a:ext cx="9144000" cy="1399032"/>
          </a:xfrm>
        </p:spPr>
        <p:txBody>
          <a:bodyPr>
            <a:normAutofit/>
          </a:bodyPr>
          <a:lstStyle/>
          <a:p>
            <a:r>
              <a:rPr lang="ru-RU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Виды риска: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22" y="2286000"/>
            <a:ext cx="9144000" cy="4572000"/>
          </a:xfrm>
        </p:spPr>
        <p:txBody>
          <a:bodyPr/>
          <a:lstStyle/>
          <a:p>
            <a:pPr lvl="0">
              <a:buSzPct val="100000"/>
              <a:buFont typeface="Wingdings 2" panose="05020102010507070707" pitchFamily="18" charset="2"/>
              <a:buChar char="P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Увеличение продолжительности инвестиционной фазы проекта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SzPct val="100000"/>
              <a:buFont typeface="Wingdings 2" panose="05020102010507070707" pitchFamily="18" charset="2"/>
              <a:buChar char="P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Отсутствие запланированного сбыта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SzPct val="100000"/>
              <a:buFont typeface="Wingdings 2" panose="05020102010507070707" pitchFamily="18" charset="2"/>
              <a:buChar char="P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Невыполнение плана продаж	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SzPct val="100000"/>
              <a:buFont typeface="Wingdings 2" panose="05020102010507070707" pitchFamily="18" charset="2"/>
              <a:buChar char="P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Финансовые риски в деятельности компании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934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572000"/>
          </a:xfrm>
        </p:spPr>
        <p:txBody>
          <a:bodyPr>
            <a:normAutofit fontScale="92500" lnSpcReduction="20000"/>
          </a:bodyPr>
          <a:lstStyle/>
          <a:p>
            <a:pPr>
              <a:buSzPct val="100000"/>
              <a:buFont typeface="Wingdings 2" panose="05020102010507070707" pitchFamily="18" charset="2"/>
              <a:buChar char=""/>
            </a:pPr>
            <a:r>
              <a:rPr lang="ru-RU" sz="2600" b="1" u="sng" dirty="0">
                <a:latin typeface="Arial Black" panose="020B0A04020102020204" pitchFamily="34" charset="0"/>
              </a:rPr>
              <a:t>Целевая аудитория</a:t>
            </a:r>
            <a:r>
              <a:rPr lang="ru-RU" sz="2600" b="1" dirty="0">
                <a:latin typeface="Arial Black" panose="020B0A04020102020204" pitchFamily="34" charset="0"/>
              </a:rPr>
              <a:t> — мужчины и женщины 18-55 лет со средним уровнем достатка.</a:t>
            </a:r>
          </a:p>
          <a:p>
            <a:pPr>
              <a:buSzPct val="100000"/>
              <a:buFont typeface="Wingdings 2" panose="05020102010507070707" pitchFamily="18" charset="2"/>
              <a:buChar char=""/>
            </a:pPr>
            <a:r>
              <a:rPr lang="ru-RU" sz="2600" b="1" u="sng" dirty="0">
                <a:latin typeface="Arial Black" panose="020B0A04020102020204" pitchFamily="34" charset="0"/>
              </a:rPr>
              <a:t>Площадь помещения:</a:t>
            </a:r>
            <a:r>
              <a:rPr lang="ru-RU" sz="2600" b="1" dirty="0">
                <a:latin typeface="Arial Black" panose="020B0A04020102020204" pitchFamily="34" charset="0"/>
              </a:rPr>
              <a:t> 150 м2.	</a:t>
            </a:r>
          </a:p>
          <a:p>
            <a:pPr>
              <a:buSzPct val="100000"/>
              <a:buFont typeface="Wingdings 2" panose="05020102010507070707" pitchFamily="18" charset="2"/>
              <a:buChar char=""/>
            </a:pPr>
            <a:r>
              <a:rPr lang="ru-RU" sz="2600" b="1" u="sng" dirty="0">
                <a:latin typeface="Arial Black" panose="020B0A04020102020204" pitchFamily="34" charset="0"/>
              </a:rPr>
              <a:t>Местоположение:</a:t>
            </a:r>
            <a:r>
              <a:rPr lang="ru-RU" sz="2600" b="1" dirty="0">
                <a:latin typeface="Arial Black" panose="020B0A04020102020204" pitchFamily="34" charset="0"/>
              </a:rPr>
              <a:t> центр </a:t>
            </a:r>
            <a:r>
              <a:rPr lang="ru-RU" sz="2600" b="1" dirty="0" err="1">
                <a:latin typeface="Arial Black" panose="020B0A04020102020204" pitchFamily="34" charset="0"/>
              </a:rPr>
              <a:t>агрогородка</a:t>
            </a:r>
            <a:r>
              <a:rPr lang="ru-RU" sz="2600" b="1" dirty="0">
                <a:latin typeface="Arial Black" panose="020B0A04020102020204" pitchFamily="34" charset="0"/>
              </a:rPr>
              <a:t> </a:t>
            </a:r>
            <a:r>
              <a:rPr lang="ru-RU" sz="2600" b="1" dirty="0" err="1">
                <a:latin typeface="Arial Black" panose="020B0A04020102020204" pitchFamily="34" charset="0"/>
              </a:rPr>
              <a:t>Геранёны</a:t>
            </a:r>
            <a:endParaRPr lang="ru-RU" sz="2600" b="1" dirty="0">
              <a:latin typeface="Arial Black" panose="020B0A04020102020204" pitchFamily="34" charset="0"/>
            </a:endParaRPr>
          </a:p>
          <a:p>
            <a:pPr>
              <a:buSzPct val="100000"/>
              <a:buFont typeface="Wingdings 2" panose="05020102010507070707" pitchFamily="18" charset="2"/>
              <a:buChar char=""/>
            </a:pPr>
            <a:r>
              <a:rPr lang="ru-RU" sz="2600" b="1" u="sng" dirty="0">
                <a:latin typeface="Arial Black" panose="020B0A04020102020204" pitchFamily="34" charset="0"/>
              </a:rPr>
              <a:t>Факторы успеха:</a:t>
            </a:r>
            <a:r>
              <a:rPr lang="ru-RU" sz="2600" b="1" dirty="0">
                <a:latin typeface="Arial Black" panose="020B0A04020102020204" pitchFamily="34" charset="0"/>
              </a:rPr>
              <a:t> высококачественное оборудование, высококвалифицированный тренерский состав, приветливость и отзывчивость персонала, качество предоставляемых услуг.</a:t>
            </a:r>
            <a:endParaRPr lang="ru-RU" sz="2600" b="1" u="sng" dirty="0">
              <a:latin typeface="Arial Black" panose="020B0A04020102020204" pitchFamily="34" charset="0"/>
            </a:endParaRPr>
          </a:p>
          <a:p>
            <a:pPr>
              <a:buSzPct val="100000"/>
              <a:buFont typeface="Wingdings 2" panose="05020102010507070707" pitchFamily="18" charset="2"/>
              <a:buChar char=""/>
            </a:pPr>
            <a:r>
              <a:rPr lang="ru-RU" sz="2600" b="1" u="sng" dirty="0">
                <a:latin typeface="Arial Black" panose="020B0A04020102020204" pitchFamily="34" charset="0"/>
              </a:rPr>
              <a:t>Срок </a:t>
            </a:r>
            <a:r>
              <a:rPr lang="ru-RU" sz="2600" b="1" u="sng" dirty="0" smtClean="0">
                <a:latin typeface="Arial Black" panose="020B0A04020102020204" pitchFamily="34" charset="0"/>
              </a:rPr>
              <a:t>окупаемости:</a:t>
            </a:r>
            <a:r>
              <a:rPr lang="ru-RU" sz="2600" b="1" dirty="0" smtClean="0">
                <a:latin typeface="Arial Black" panose="020B0A04020102020204" pitchFamily="34" charset="0"/>
              </a:rPr>
              <a:t> от</a:t>
            </a:r>
            <a:r>
              <a:rPr lang="ru-RU" sz="2600" b="1" dirty="0">
                <a:latin typeface="Arial Black" panose="020B0A04020102020204" pitchFamily="34" charset="0"/>
              </a:rPr>
              <a:t> 7 месяцев.</a:t>
            </a:r>
          </a:p>
          <a:p>
            <a:pPr>
              <a:buSzPct val="100000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097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645024"/>
            <a:ext cx="4437494" cy="2448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29965" y="332656"/>
            <a:ext cx="896448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Мы предоставляем следующие услуги:</a:t>
            </a:r>
          </a:p>
          <a:p>
            <a:endParaRPr lang="ru-RU" sz="3600" dirty="0">
              <a:solidFill>
                <a:schemeClr val="accent2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  <a:p>
            <a:pPr marL="342900" indent="-342900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3600" dirty="0" smtClean="0">
                <a:latin typeface="Arial Black" panose="020B0A04020102020204" pitchFamily="34" charset="0"/>
              </a:rPr>
              <a:t>Групповые </a:t>
            </a:r>
            <a:r>
              <a:rPr lang="ru-RU" sz="3600" dirty="0" smtClean="0">
                <a:latin typeface="Arial Black" panose="020B0A04020102020204" pitchFamily="34" charset="0"/>
              </a:rPr>
              <a:t>занятия.</a:t>
            </a:r>
            <a:endParaRPr lang="ru-RU" sz="3600" dirty="0">
              <a:latin typeface="Arial Black" panose="020B0A04020102020204" pitchFamily="34" charset="0"/>
            </a:endParaRPr>
          </a:p>
          <a:p>
            <a:pPr marL="342900" indent="-342900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3600" dirty="0" smtClean="0">
                <a:latin typeface="Arial Black" panose="020B0A04020102020204" pitchFamily="34" charset="0"/>
              </a:rPr>
              <a:t>Тренажерный </a:t>
            </a:r>
            <a:r>
              <a:rPr lang="ru-RU" sz="3600" dirty="0" smtClean="0">
                <a:latin typeface="Arial Black" panose="020B0A04020102020204" pitchFamily="34" charset="0"/>
              </a:rPr>
              <a:t>зал</a:t>
            </a:r>
            <a:r>
              <a:rPr lang="ru-RU" sz="3600" dirty="0">
                <a:latin typeface="Arial Black" panose="020B0A04020102020204" pitchFamily="34" charset="0"/>
              </a:rPr>
              <a:t>.</a:t>
            </a:r>
            <a:endParaRPr lang="ru-RU" sz="3600" dirty="0" smtClean="0">
              <a:latin typeface="Arial Black" panose="020B0A040201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2081" y="3645024"/>
            <a:ext cx="4080453" cy="2448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4964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21499" cy="139903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 Black" panose="020B0A04020102020204" pitchFamily="34" charset="0"/>
              </a:rPr>
              <a:t>Способы рекламного продвижения:</a:t>
            </a:r>
            <a:endParaRPr lang="ru-RU" sz="3200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1295" y="980728"/>
            <a:ext cx="8229600" cy="4572000"/>
          </a:xfrm>
        </p:spPr>
        <p:txBody>
          <a:bodyPr>
            <a:normAutofit/>
          </a:bodyPr>
          <a:lstStyle/>
          <a:p>
            <a:pPr>
              <a:buSzPct val="100000"/>
              <a:buFont typeface="Wingdings 2" panose="05020102010507070707" pitchFamily="18" charset="2"/>
              <a:buChar char="P"/>
            </a:pPr>
            <a:r>
              <a:rPr lang="ru-RU" sz="3600" dirty="0" smtClean="0"/>
              <a:t>Интернет-реклама, социальные сети;</a:t>
            </a:r>
          </a:p>
          <a:p>
            <a:pPr>
              <a:buSzPct val="100000"/>
              <a:buFont typeface="Wingdings 2" panose="05020102010507070707" pitchFamily="18" charset="2"/>
              <a:buChar char="P"/>
            </a:pPr>
            <a:r>
              <a:rPr lang="ru-RU" sz="3600" dirty="0" smtClean="0"/>
              <a:t>Прямые продажи;</a:t>
            </a:r>
          </a:p>
          <a:p>
            <a:pPr>
              <a:buSzPct val="100000"/>
              <a:buFont typeface="Wingdings 2" panose="05020102010507070707" pitchFamily="18" charset="2"/>
              <a:buChar char="P"/>
            </a:pPr>
            <a:r>
              <a:rPr lang="ru-RU" sz="3600" dirty="0" smtClean="0"/>
              <a:t>«Сарафанное радио».</a:t>
            </a:r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717032"/>
            <a:ext cx="4256220" cy="305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69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99032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Arial Black" panose="020B0A04020102020204" pitchFamily="34" charset="0"/>
              </a:rPr>
              <a:t>Организационная структура фитнес-клуба:</a:t>
            </a:r>
            <a:endParaRPr lang="ru-RU" sz="2800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4572000"/>
          </a:xfrm>
        </p:spPr>
        <p:txBody>
          <a:bodyPr/>
          <a:lstStyle/>
          <a:p>
            <a:pPr marL="64008" indent="0">
              <a:buSzPct val="100000"/>
              <a:buNone/>
            </a:pPr>
            <a:r>
              <a:rPr lang="ru-RU" dirty="0" smtClean="0"/>
              <a:t>       Директор</a:t>
            </a:r>
            <a:r>
              <a:rPr lang="ru-RU" dirty="0"/>
              <a:t>	</a:t>
            </a:r>
            <a:r>
              <a:rPr lang="ru-RU" b="1" dirty="0"/>
              <a:t> </a:t>
            </a:r>
            <a:r>
              <a:rPr lang="ru-RU" b="1" dirty="0" smtClean="0"/>
              <a:t>               </a:t>
            </a:r>
            <a:r>
              <a:rPr lang="ru-RU" dirty="0" smtClean="0"/>
              <a:t>Администратор </a:t>
            </a:r>
            <a:r>
              <a:rPr lang="ru-RU" dirty="0"/>
              <a:t>(1 чел</a:t>
            </a:r>
            <a:r>
              <a:rPr lang="ru-RU" dirty="0" smtClean="0"/>
              <a:t>)</a:t>
            </a:r>
          </a:p>
          <a:p>
            <a:pPr marL="64008" indent="0">
              <a:buSzPct val="100000"/>
              <a:buNone/>
            </a:pPr>
            <a:endParaRPr lang="ru-RU" dirty="0"/>
          </a:p>
          <a:p>
            <a:pPr marL="64008" indent="0">
              <a:buSzPct val="100000"/>
              <a:buNone/>
            </a:pPr>
            <a:endParaRPr lang="ru-RU" dirty="0" smtClean="0"/>
          </a:p>
          <a:p>
            <a:pPr algn="r">
              <a:buSzPct val="100000"/>
              <a:buFont typeface="Wingdings 2" panose="05020102010507070707" pitchFamily="18" charset="2"/>
              <a:buChar char="P"/>
            </a:pPr>
            <a:endParaRPr lang="ru-RU" b="1" dirty="0"/>
          </a:p>
          <a:p>
            <a:pPr marL="64008" indent="0" algn="r">
              <a:buSzPct val="100000"/>
              <a:buNone/>
            </a:pPr>
            <a:endParaRPr lang="ru-RU" b="1" dirty="0"/>
          </a:p>
          <a:p>
            <a:pPr marL="64008" indent="0">
              <a:buSzPct val="100000"/>
              <a:buNone/>
            </a:pPr>
            <a:r>
              <a:rPr lang="ru-RU" dirty="0" smtClean="0"/>
              <a:t>Тренер </a:t>
            </a:r>
            <a:r>
              <a:rPr lang="ru-RU" dirty="0"/>
              <a:t>(2 </a:t>
            </a:r>
            <a:r>
              <a:rPr lang="ru-RU" dirty="0" smtClean="0"/>
              <a:t>чел)</a:t>
            </a:r>
            <a:r>
              <a:rPr lang="ru-RU" b="1" dirty="0"/>
              <a:t> </a:t>
            </a:r>
            <a:r>
              <a:rPr lang="ru-RU" b="1" dirty="0" smtClean="0"/>
              <a:t>                        </a:t>
            </a:r>
            <a:r>
              <a:rPr lang="ru-RU" dirty="0" smtClean="0"/>
              <a:t>Уборщица </a:t>
            </a:r>
            <a:r>
              <a:rPr lang="ru-RU" dirty="0"/>
              <a:t>(1 чел)</a:t>
            </a:r>
            <a:endParaRPr lang="ru-RU" b="1" dirty="0"/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633881"/>
            <a:ext cx="1512168" cy="22654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1713" y="1628800"/>
            <a:ext cx="3398130" cy="22654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625" y="4534845"/>
            <a:ext cx="1952608" cy="20502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8069" y="4534845"/>
            <a:ext cx="1635829" cy="20502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534846"/>
            <a:ext cx="1364340" cy="20502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3903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459432"/>
            <a:ext cx="9144000" cy="139903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Arial Black" panose="020B0A04020102020204" pitchFamily="34" charset="0"/>
              </a:rPr>
              <a:t>Деятельность директора</a:t>
            </a:r>
            <a:endParaRPr lang="ru-RU" sz="2800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56792"/>
            <a:ext cx="9396536" cy="5445224"/>
          </a:xfrm>
        </p:spPr>
        <p:txBody>
          <a:bodyPr>
            <a:noAutofit/>
          </a:bodyPr>
          <a:lstStyle/>
          <a:p>
            <a:pPr marL="64008" indent="0">
              <a:buNone/>
            </a:pPr>
            <a:endParaRPr lang="ru-RU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Внешняя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включает в себя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64008" indent="0">
              <a:buNone/>
            </a:pP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SzPct val="100000"/>
              <a:buFont typeface="Wingdings" panose="05000000000000000000" pitchFamily="2" charset="2"/>
              <a:buChar char="ü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Введение дополнительных направлений  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SzPct val="100000"/>
              <a:buFont typeface="Wingdings" panose="05000000000000000000" pitchFamily="2" charset="2"/>
              <a:buChar char="ü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Поиск тренеров по каждому из направлений, определение системы оплаты труда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SzPct val="100000"/>
              <a:buFont typeface="Wingdings" panose="05000000000000000000" pitchFamily="2" charset="2"/>
              <a:buChar char="ü"/>
            </a:pP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Найм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сотрудников, проведение собеседований	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SzPct val="100000"/>
              <a:buFont typeface="Wingdings" panose="05000000000000000000" pitchFamily="2" charset="2"/>
              <a:buChar char="ü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Определение маркетинговой стратегии	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SzPct val="100000"/>
              <a:buFont typeface="Wingdings" panose="05000000000000000000" pitchFamily="2" charset="2"/>
              <a:buChar char="ü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Поиск возможностей развития клуба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SzPct val="100000"/>
              <a:buFont typeface="Wingdings" panose="05000000000000000000" pitchFamily="2" charset="2"/>
              <a:buChar char="ü"/>
            </a:pP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3131840" y="404664"/>
            <a:ext cx="57606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364088" y="404664"/>
            <a:ext cx="57606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282889" y="980728"/>
            <a:ext cx="16979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Внешняя</a:t>
            </a:r>
            <a:endParaRPr lang="ru-RU" sz="28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76056" y="980728"/>
            <a:ext cx="21531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Внутренняя</a:t>
            </a:r>
            <a:endParaRPr lang="ru-RU" sz="28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55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572000"/>
          </a:xfrm>
        </p:spPr>
        <p:txBody>
          <a:bodyPr>
            <a:normAutofit fontScale="85000" lnSpcReduction="20000"/>
          </a:bodyPr>
          <a:lstStyle/>
          <a:p>
            <a:pPr marL="64008" indent="0">
              <a:buNone/>
            </a:pP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Внутренняя деятельность состоит из:</a:t>
            </a:r>
          </a:p>
          <a:p>
            <a:pPr lvl="0">
              <a:buSzPct val="100000"/>
              <a:buFont typeface="Wingdings" panose="05000000000000000000" pitchFamily="2" charset="2"/>
              <a:buChar char="ü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Разработка правил функционирования спортивного клуба, должностных инструкций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SzPct val="100000"/>
              <a:buFont typeface="Wingdings" panose="05000000000000000000" pitchFamily="2" charset="2"/>
              <a:buChar char="ü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Контроль качества работы, введение штрафов, выдача премий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SzPct val="100000"/>
              <a:buFont typeface="Wingdings" panose="05000000000000000000" pitchFamily="2" charset="2"/>
              <a:buChar char="ü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Распределение бюджета между статьями расходов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SzPct val="100000"/>
              <a:buFont typeface="Wingdings" panose="05000000000000000000" pitchFamily="2" charset="2"/>
              <a:buChar char="ü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Выдача заработной платы сотрудникам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SzPct val="100000"/>
              <a:buFont typeface="Wingdings" panose="05000000000000000000" pitchFamily="2" charset="2"/>
              <a:buChar char="ü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Привлечение дополнительных работников (фотографы, видеографы, ди-джеи и т.д.)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100000"/>
              <a:buFont typeface="Wingdings" panose="05000000000000000000" pitchFamily="2" charset="2"/>
              <a:buChar char="ü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Разработка рекламных материалов, контроль за публикациями.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290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99032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Arial Black" panose="020B0A04020102020204" pitchFamily="34" charset="0"/>
              </a:rPr>
              <a:t>В обязанности администратора входит: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82808"/>
            <a:ext cx="9144000" cy="4572000"/>
          </a:xfrm>
        </p:spPr>
        <p:txBody>
          <a:bodyPr>
            <a:normAutofit fontScale="70000" lnSpcReduction="20000"/>
          </a:bodyPr>
          <a:lstStyle/>
          <a:p>
            <a:pPr lvl="0">
              <a:buSzPct val="100000"/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Открытие зала за полчаса до начала занятия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SzPct val="100000"/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Проверка рабочего состояния оборудования	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SzPct val="100000"/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Проверка состояния помещения (чистота зала, наличие дополнительного оборудования)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SzPct val="100000"/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Предварительная запись клиентов на занятия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SzPct val="100000"/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Ведение клиентской базы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SzPct val="100000"/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Встреча клиентов, ознакомление каждого с правилами спортивного клуба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SzPct val="100000"/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Продажа абонементов и принятие оплаты;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SzPct val="100000"/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Составление графика занятий на каждый месяц с учетом пожеланий клиентов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SzPct val="100000"/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Принятие звонков, консультация по всем услугам клуба и графику работы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SzPct val="100000"/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Поиск новых клиентов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SzPct val="100000"/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Закрытие помещения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083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71400"/>
            <a:ext cx="9144000" cy="1399032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Arial Black" panose="020B0A04020102020204" pitchFamily="34" charset="0"/>
              </a:rPr>
              <a:t>В обязанности тренера входит: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27783" y="1196752"/>
            <a:ext cx="9144000" cy="4572000"/>
          </a:xfrm>
        </p:spPr>
        <p:txBody>
          <a:bodyPr>
            <a:normAutofit fontScale="92500" lnSpcReduction="10000"/>
          </a:bodyPr>
          <a:lstStyle/>
          <a:p>
            <a:pPr lvl="0">
              <a:buSzPct val="100000"/>
              <a:buFont typeface="Wingdings 2" panose="05020102010507070707" pitchFamily="18" charset="2"/>
              <a:buChar char="P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Своевременное начало каждого занятия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SzPct val="100000"/>
              <a:buFont typeface="Wingdings 2" panose="05020102010507070707" pitchFamily="18" charset="2"/>
              <a:buChar char="P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Подробный инструктаж по технике безопасности для новых клиентов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SzPct val="100000"/>
              <a:buFont typeface="Wingdings 2" panose="05020102010507070707" pitchFamily="18" charset="2"/>
              <a:buChar char="P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Поддержание порядка в зале во время проведения занятий	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SzPct val="100000"/>
              <a:buFont typeface="Wingdings 2" panose="05020102010507070707" pitchFamily="18" charset="2"/>
              <a:buChar char="P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Индивидуальный подход к каждому клиенту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SzPct val="100000"/>
              <a:buFont typeface="Wingdings 2" panose="05020102010507070707" pitchFamily="18" charset="2"/>
              <a:buChar char="P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Постоянное самостоятельное повышение квалификации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SzPct val="100000"/>
              <a:buFont typeface="Wingdings 2" panose="05020102010507070707" pitchFamily="18" charset="2"/>
              <a:buChar char="P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Совершенствование репутации и расширение базы постоянных клиентов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100000"/>
              <a:buFont typeface="Wingdings 2" panose="05020102010507070707" pitchFamily="18" charset="2"/>
              <a:buChar char="P"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78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104</TotalTime>
  <Words>98</Words>
  <Application>Microsoft Office PowerPoint</Application>
  <PresentationFormat>Экран (4:3)</PresentationFormat>
  <Paragraphs>78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Яркая</vt:lpstr>
      <vt:lpstr>ФИТНЕС-КЛУБ «ГРАЦИЯ»</vt:lpstr>
      <vt:lpstr>Презентация PowerPoint</vt:lpstr>
      <vt:lpstr>Презентация PowerPoint</vt:lpstr>
      <vt:lpstr>Способы рекламного продвижения:</vt:lpstr>
      <vt:lpstr>Организационная структура фитнес-клуба:</vt:lpstr>
      <vt:lpstr>Деятельность директора</vt:lpstr>
      <vt:lpstr>Презентация PowerPoint</vt:lpstr>
      <vt:lpstr>В обязанности администратора входит:</vt:lpstr>
      <vt:lpstr>В обязанности тренера входит:</vt:lpstr>
      <vt:lpstr>Прочие инвестиции составляют:</vt:lpstr>
      <vt:lpstr>Ежемесячные затраты фитнес-клуба:  </vt:lpstr>
      <vt:lpstr>Виды риска: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ФИТНЕС-КЛУБ «ГРАЦИЯ»</dc:title>
  <dc:creator>ilyadrab</dc:creator>
  <cp:lastModifiedBy>ilyadrab</cp:lastModifiedBy>
  <cp:revision>13</cp:revision>
  <dcterms:created xsi:type="dcterms:W3CDTF">2016-12-10T11:35:54Z</dcterms:created>
  <dcterms:modified xsi:type="dcterms:W3CDTF">2016-12-11T16:11:10Z</dcterms:modified>
</cp:coreProperties>
</file>