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0FC7FE-9898-462F-BBD9-7D1D7F588B2F}">
          <p14:sldIdLst>
            <p14:sldId id="256"/>
            <p14:sldId id="257"/>
            <p14:sldId id="258"/>
            <p14:sldId id="259"/>
            <p14:sldId id="261"/>
            <p14:sldId id="262"/>
            <p14:sldId id="268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1948" autoAdjust="0"/>
  </p:normalViewPr>
  <p:slideViewPr>
    <p:cSldViewPr>
      <p:cViewPr varScale="1">
        <p:scale>
          <a:sx n="64" d="100"/>
          <a:sy n="64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062912" cy="1470025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  <a:latin typeface="Arial Black" panose="020B0A04020102020204" pitchFamily="34" charset="0"/>
              </a:rPr>
              <a:t>ФИТНЕС-КЛУБ «ГРАЦИЯ»</a:t>
            </a:r>
            <a:endParaRPr lang="ru-RU" b="1" dirty="0">
              <a:effectLst/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7" y="2132856"/>
            <a:ext cx="7667625" cy="40579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3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Прочие инвестиции составляют: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412776"/>
            <a:ext cx="9144000" cy="4572000"/>
          </a:xfrm>
        </p:spPr>
        <p:txBody>
          <a:bodyPr/>
          <a:lstStyle/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Ремонт помещения</a:t>
            </a: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Мебель	</a:t>
            </a: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доставку оборудования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84408"/>
            <a:ext cx="4232385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00432"/>
            <a:ext cx="3723051" cy="27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98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807" y="260648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effectLst/>
                <a:latin typeface="Arial Black" panose="020B0A04020102020204" pitchFamily="34" charset="0"/>
              </a:rPr>
              <a:t>Ежемесячные затраты фитнес-клуба: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72000"/>
          </a:xfrm>
        </p:spPr>
        <p:txBody>
          <a:bodyPr/>
          <a:lstStyle/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Аренда помещения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Коммунальные услуги	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Зарплата директора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Зарплата тренеров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Зарплата администратора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Зарплата уборщицы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Обслуживание и ремонт оборудования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" y="9925"/>
            <a:ext cx="9144000" cy="139903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риска: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2" y="2286000"/>
            <a:ext cx="9144000" cy="4572000"/>
          </a:xfrm>
        </p:spPr>
        <p:txBody>
          <a:bodyPr/>
          <a:lstStyle/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продолжительности инвестиционной фазы проекта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запланированного сбыта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Невыполнение плана продаж	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Финансовые риски в деятельности компании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4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ru-RU" sz="2600" b="1" u="sng" dirty="0">
                <a:latin typeface="Arial Black" panose="020B0A04020102020204" pitchFamily="34" charset="0"/>
              </a:rPr>
              <a:t>Целевая аудитория</a:t>
            </a:r>
            <a:r>
              <a:rPr lang="ru-RU" sz="2600" b="1" dirty="0">
                <a:latin typeface="Arial Black" panose="020B0A04020102020204" pitchFamily="34" charset="0"/>
              </a:rPr>
              <a:t> — мужчины и женщины 18-55 лет со средним уровнем достатка.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ru-RU" sz="2600" b="1" u="sng" dirty="0">
                <a:latin typeface="Arial Black" panose="020B0A04020102020204" pitchFamily="34" charset="0"/>
              </a:rPr>
              <a:t>Площадь помещения:</a:t>
            </a:r>
            <a:r>
              <a:rPr lang="ru-RU" sz="2600" b="1" dirty="0">
                <a:latin typeface="Arial Black" panose="020B0A04020102020204" pitchFamily="34" charset="0"/>
              </a:rPr>
              <a:t> 150 м2.	</a:t>
            </a: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ru-RU" sz="2600" b="1" u="sng" dirty="0">
                <a:latin typeface="Arial Black" panose="020B0A04020102020204" pitchFamily="34" charset="0"/>
              </a:rPr>
              <a:t>Местоположение:</a:t>
            </a:r>
            <a:r>
              <a:rPr lang="ru-RU" sz="2600" b="1" dirty="0">
                <a:latin typeface="Arial Black" panose="020B0A04020102020204" pitchFamily="34" charset="0"/>
              </a:rPr>
              <a:t> центр </a:t>
            </a:r>
            <a:r>
              <a:rPr lang="ru-RU" sz="2600" b="1" dirty="0" err="1">
                <a:latin typeface="Arial Black" panose="020B0A04020102020204" pitchFamily="34" charset="0"/>
              </a:rPr>
              <a:t>агрогородка</a:t>
            </a:r>
            <a:r>
              <a:rPr lang="ru-RU" sz="2600" b="1" dirty="0">
                <a:latin typeface="Arial Black" panose="020B0A04020102020204" pitchFamily="34" charset="0"/>
              </a:rPr>
              <a:t> </a:t>
            </a:r>
            <a:r>
              <a:rPr lang="ru-RU" sz="2600" b="1" dirty="0" err="1">
                <a:latin typeface="Arial Black" panose="020B0A04020102020204" pitchFamily="34" charset="0"/>
              </a:rPr>
              <a:t>Геранёны</a:t>
            </a:r>
            <a:endParaRPr lang="ru-RU" sz="2600" b="1" dirty="0">
              <a:latin typeface="Arial Black" panose="020B0A04020102020204" pitchFamily="34" charset="0"/>
            </a:endParaRP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ru-RU" sz="2600" b="1" u="sng" dirty="0">
                <a:latin typeface="Arial Black" panose="020B0A04020102020204" pitchFamily="34" charset="0"/>
              </a:rPr>
              <a:t>Факторы успеха:</a:t>
            </a:r>
            <a:r>
              <a:rPr lang="ru-RU" sz="2600" b="1" dirty="0">
                <a:latin typeface="Arial Black" panose="020B0A04020102020204" pitchFamily="34" charset="0"/>
              </a:rPr>
              <a:t> высококачественное оборудование, высококвалифицированный тренерский состав, приветливость и отзывчивость персонала, качество предоставляемых услуг.</a:t>
            </a:r>
            <a:endParaRPr lang="ru-RU" sz="2600" b="1" u="sng" dirty="0">
              <a:latin typeface="Arial Black" panose="020B0A04020102020204" pitchFamily="34" charset="0"/>
            </a:endParaRPr>
          </a:p>
          <a:p>
            <a:pPr>
              <a:buSzPct val="100000"/>
              <a:buFont typeface="Wingdings 2" panose="05020102010507070707" pitchFamily="18" charset="2"/>
              <a:buChar char=""/>
            </a:pPr>
            <a:r>
              <a:rPr lang="ru-RU" sz="2600" b="1" u="sng" dirty="0">
                <a:latin typeface="Arial Black" panose="020B0A04020102020204" pitchFamily="34" charset="0"/>
              </a:rPr>
              <a:t>Срок </a:t>
            </a:r>
            <a:r>
              <a:rPr lang="ru-RU" sz="2600" b="1" u="sng" dirty="0" smtClean="0">
                <a:latin typeface="Arial Black" panose="020B0A04020102020204" pitchFamily="34" charset="0"/>
              </a:rPr>
              <a:t>окупаемости:</a:t>
            </a:r>
            <a:r>
              <a:rPr lang="ru-RU" sz="2600" b="1" dirty="0" smtClean="0">
                <a:latin typeface="Arial Black" panose="020B0A04020102020204" pitchFamily="34" charset="0"/>
              </a:rPr>
              <a:t> от</a:t>
            </a:r>
            <a:r>
              <a:rPr lang="ru-RU" sz="2600" b="1" dirty="0">
                <a:latin typeface="Arial Black" panose="020B0A04020102020204" pitchFamily="34" charset="0"/>
              </a:rPr>
              <a:t> 7 месяцев.</a:t>
            </a:r>
          </a:p>
          <a:p>
            <a:pPr>
              <a:buSzPct val="100000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9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443749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9965" y="332656"/>
            <a:ext cx="89644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Мы предоставляем следующие услуги:</a:t>
            </a:r>
          </a:p>
          <a:p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Arial Black" panose="020B0A04020102020204" pitchFamily="34" charset="0"/>
              </a:rPr>
              <a:t>Групповые </a:t>
            </a:r>
            <a:r>
              <a:rPr lang="ru-RU" sz="3600" dirty="0" smtClean="0">
                <a:latin typeface="Arial Black" panose="020B0A04020102020204" pitchFamily="34" charset="0"/>
              </a:rPr>
              <a:t>занятия.</a:t>
            </a:r>
            <a:endParaRPr lang="ru-RU" sz="3600" dirty="0">
              <a:latin typeface="Arial Black" panose="020B0A04020102020204" pitchFamily="34" charset="0"/>
            </a:endParaRP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Arial Black" panose="020B0A04020102020204" pitchFamily="34" charset="0"/>
              </a:rPr>
              <a:t>Тренажерный </a:t>
            </a:r>
            <a:r>
              <a:rPr lang="ru-RU" sz="3600" dirty="0" smtClean="0">
                <a:latin typeface="Arial Black" panose="020B0A04020102020204" pitchFamily="34" charset="0"/>
              </a:rPr>
              <a:t>зал</a:t>
            </a:r>
            <a:r>
              <a:rPr lang="ru-RU" sz="3600" dirty="0">
                <a:latin typeface="Arial Black" panose="020B0A04020102020204" pitchFamily="34" charset="0"/>
              </a:rPr>
              <a:t>.</a:t>
            </a:r>
            <a:endParaRPr lang="ru-RU" sz="3600" dirty="0" smtClean="0"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81" y="3645024"/>
            <a:ext cx="408045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96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21499" cy="1399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Способы рекламного продвижения: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95" y="980728"/>
            <a:ext cx="8229600" cy="4572000"/>
          </a:xfrm>
        </p:spPr>
        <p:txBody>
          <a:bodyPr>
            <a:normAutofit/>
          </a:bodyPr>
          <a:lstStyle/>
          <a:p>
            <a:pPr>
              <a:buSzPct val="100000"/>
              <a:buFont typeface="Wingdings 2" panose="05020102010507070707" pitchFamily="18" charset="2"/>
              <a:buChar char="P"/>
            </a:pPr>
            <a:r>
              <a:rPr lang="ru-RU" sz="3600" dirty="0" smtClean="0"/>
              <a:t>Интернет-реклама, социальные сети;</a:t>
            </a:r>
          </a:p>
          <a:p>
            <a:pPr>
              <a:buSzPct val="100000"/>
              <a:buFont typeface="Wingdings 2" panose="05020102010507070707" pitchFamily="18" charset="2"/>
              <a:buChar char="P"/>
            </a:pPr>
            <a:r>
              <a:rPr lang="ru-RU" sz="3600" dirty="0" smtClean="0"/>
              <a:t>Прямые продажи;</a:t>
            </a:r>
          </a:p>
          <a:p>
            <a:pPr>
              <a:buSzPct val="100000"/>
              <a:buFont typeface="Wingdings 2" panose="05020102010507070707" pitchFamily="18" charset="2"/>
              <a:buChar char="P"/>
            </a:pPr>
            <a:r>
              <a:rPr lang="ru-RU" sz="3600" dirty="0" smtClean="0"/>
              <a:t>«Сарафанное радио».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425622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Организационная структура фитнес-клуба: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72000"/>
          </a:xfrm>
        </p:spPr>
        <p:txBody>
          <a:bodyPr/>
          <a:lstStyle/>
          <a:p>
            <a:pPr marL="64008" indent="0">
              <a:buSzPct val="100000"/>
              <a:buNone/>
            </a:pPr>
            <a:r>
              <a:rPr lang="ru-RU" dirty="0" smtClean="0"/>
              <a:t>       Директор</a:t>
            </a:r>
            <a:r>
              <a:rPr lang="ru-RU" dirty="0"/>
              <a:t>	</a:t>
            </a:r>
            <a:r>
              <a:rPr lang="ru-RU" b="1" dirty="0"/>
              <a:t> </a:t>
            </a:r>
            <a:r>
              <a:rPr lang="ru-RU" b="1" dirty="0" smtClean="0"/>
              <a:t>               </a:t>
            </a:r>
            <a:r>
              <a:rPr lang="ru-RU" dirty="0" smtClean="0"/>
              <a:t>Администратор </a:t>
            </a:r>
            <a:r>
              <a:rPr lang="ru-RU" dirty="0"/>
              <a:t>(1 чел</a:t>
            </a:r>
            <a:r>
              <a:rPr lang="ru-RU" dirty="0" smtClean="0"/>
              <a:t>)</a:t>
            </a:r>
          </a:p>
          <a:p>
            <a:pPr marL="64008" indent="0">
              <a:buSzPct val="100000"/>
              <a:buNone/>
            </a:pPr>
            <a:endParaRPr lang="ru-RU" dirty="0"/>
          </a:p>
          <a:p>
            <a:pPr marL="64008" indent="0">
              <a:buSzPct val="100000"/>
              <a:buNone/>
            </a:pPr>
            <a:endParaRPr lang="ru-RU" dirty="0" smtClean="0"/>
          </a:p>
          <a:p>
            <a:pPr algn="r">
              <a:buSzPct val="100000"/>
              <a:buFont typeface="Wingdings 2" panose="05020102010507070707" pitchFamily="18" charset="2"/>
              <a:buChar char="P"/>
            </a:pPr>
            <a:endParaRPr lang="ru-RU" b="1" dirty="0"/>
          </a:p>
          <a:p>
            <a:pPr marL="64008" indent="0" algn="r">
              <a:buSzPct val="100000"/>
              <a:buNone/>
            </a:pPr>
            <a:endParaRPr lang="ru-RU" b="1" dirty="0"/>
          </a:p>
          <a:p>
            <a:pPr marL="64008" indent="0">
              <a:buSzPct val="100000"/>
              <a:buNone/>
            </a:pPr>
            <a:r>
              <a:rPr lang="ru-RU" dirty="0" smtClean="0"/>
              <a:t>Тренер </a:t>
            </a:r>
            <a:r>
              <a:rPr lang="ru-RU" dirty="0"/>
              <a:t>(2 </a:t>
            </a:r>
            <a:r>
              <a:rPr lang="ru-RU" dirty="0" smtClean="0"/>
              <a:t>чел)</a:t>
            </a:r>
            <a:r>
              <a:rPr lang="ru-RU" b="1" dirty="0"/>
              <a:t> </a:t>
            </a:r>
            <a:r>
              <a:rPr lang="ru-RU" b="1" dirty="0" smtClean="0"/>
              <a:t>                        </a:t>
            </a:r>
            <a:r>
              <a:rPr lang="ru-RU" dirty="0" smtClean="0"/>
              <a:t>Уборщица </a:t>
            </a:r>
            <a:r>
              <a:rPr lang="ru-RU" dirty="0"/>
              <a:t>(1 чел)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33881"/>
            <a:ext cx="1512168" cy="2265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713" y="1628800"/>
            <a:ext cx="3398130" cy="2265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5" y="4534845"/>
            <a:ext cx="1952608" cy="205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069" y="4534845"/>
            <a:ext cx="1635829" cy="205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34846"/>
            <a:ext cx="1364340" cy="205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90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Деятельность директора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396536" cy="5445224"/>
          </a:xfrm>
        </p:spPr>
        <p:txBody>
          <a:bodyPr>
            <a:noAutofit/>
          </a:bodyPr>
          <a:lstStyle/>
          <a:p>
            <a:pPr marL="64008" indent="0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Внешняя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включает в себя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4008" indent="0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Введение дополнительных направлений 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Поиск тренеров по каждому из направлений, определение системы оплаты труда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Найм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сотрудников, проведение собеседований	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маркетинговой стратегии	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Поиск возможностей развития клуба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31840" y="40466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64088" y="40466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2889" y="980728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Внешняя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980728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Внутренняя</a:t>
            </a:r>
            <a:endParaRPr lang="ru-RU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Внутренняя деятельность состоит из:</a:t>
            </a: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правил функционирования спортивного клуба, должностных инструкций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Контроль качества работы, введение штрафов, выдача премий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Распределение бюджета между статьями расходов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Выдача заработной платы сотрудникам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Привлечение дополнительных работников (фотографы, видеографы, ди-джеи и т.д.)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Font typeface="Wingdings" panose="05000000000000000000" pitchFamily="2" charset="2"/>
              <a:buChar char="ü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рекламных материалов, контроль за публикациями.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9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В обязанности администратора входит: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 fontScale="70000" lnSpcReduction="20000"/>
          </a:bodyPr>
          <a:lstStyle/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Открытие зала за полчаса до начала занятия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Проверка рабочего состояния оборудования	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Проверка состояния помещения (чистота зала, наличие дополнительного оборудования)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Предварительная запись клиентов на занятия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Ведение клиентской базы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Встреча клиентов, ознакомление каждого с правилами спортивного клуба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Продажа абонементов и принятие оплаты;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Составление графика занятий на каждый месяц с учетом пожеланий клиентов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Принятие звонков, консультация по всем услугам клуба и графику работы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Поиск новых клиентов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Закрытие помещения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8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99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anose="020B0A04020102020204" pitchFamily="34" charset="0"/>
              </a:rPr>
              <a:t>В обязанности тренера входит: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783" y="1196752"/>
            <a:ext cx="9144000" cy="4572000"/>
          </a:xfrm>
        </p:spPr>
        <p:txBody>
          <a:bodyPr>
            <a:normAutofit fontScale="92500" lnSpcReduction="10000"/>
          </a:bodyPr>
          <a:lstStyle/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Своевременное начало каждого занятия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Подробный инструктаж по технике безопасности для новых клиентов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Поддержание порядка в зале во время проведения занятий	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подход к каждому клиенту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Постоянное самостоятельное повышение квалификации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100000"/>
              <a:buFont typeface="Wingdings 2" panose="05020102010507070707" pitchFamily="18" charset="2"/>
              <a:buChar char="P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репутации и расширение базы постоянных клиентов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  <a:buFont typeface="Wingdings 2" panose="05020102010507070707" pitchFamily="18" charset="2"/>
              <a:buChar char="P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98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ФИТНЕС-КЛУБ «ГРАЦИЯ»</vt:lpstr>
      <vt:lpstr>Презентация PowerPoint</vt:lpstr>
      <vt:lpstr>Презентация PowerPoint</vt:lpstr>
      <vt:lpstr>Способы рекламного продвижения:</vt:lpstr>
      <vt:lpstr>Организационная структура фитнес-клуба:</vt:lpstr>
      <vt:lpstr>Деятельность директора</vt:lpstr>
      <vt:lpstr>Презентация PowerPoint</vt:lpstr>
      <vt:lpstr>В обязанности администратора входит:</vt:lpstr>
      <vt:lpstr>В обязанности тренера входит:</vt:lpstr>
      <vt:lpstr>Прочие инвестиции составляют:</vt:lpstr>
      <vt:lpstr>Ежемесячные затраты фитнес-клуба:  </vt:lpstr>
      <vt:lpstr>Виды риска: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ФИТНЕС-КЛУБ «ГРАЦИЯ»</dc:title>
  <dc:creator>ilyadrab</dc:creator>
  <cp:lastModifiedBy>ilyadrab</cp:lastModifiedBy>
  <cp:revision>13</cp:revision>
  <dcterms:created xsi:type="dcterms:W3CDTF">2016-12-10T11:35:54Z</dcterms:created>
  <dcterms:modified xsi:type="dcterms:W3CDTF">2016-12-11T16:11:10Z</dcterms:modified>
</cp:coreProperties>
</file>