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2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7" r:id="rId14"/>
    <p:sldId id="269" r:id="rId15"/>
    <p:sldId id="270" r:id="rId1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50503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-798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A8776-E87B-4672-9184-C01A82E1B42A}" type="datetimeFigureOut">
              <a:rPr lang="ru-RU" smtClean="0"/>
              <a:pPr/>
              <a:t>02.06.2020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13E77-BA64-4923-B4E9-F811BFBCE928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8553612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A8776-E87B-4672-9184-C01A82E1B42A}" type="datetimeFigureOut">
              <a:rPr lang="ru-RU" smtClean="0"/>
              <a:pPr/>
              <a:t>02.06.2020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13E77-BA64-4923-B4E9-F811BFBCE92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124225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A8776-E87B-4672-9184-C01A82E1B42A}" type="datetimeFigureOut">
              <a:rPr lang="ru-RU" smtClean="0"/>
              <a:pPr/>
              <a:t>02.06.2020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13E77-BA64-4923-B4E9-F811BFBCE92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9183936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A8776-E87B-4672-9184-C01A82E1B42A}" type="datetimeFigureOut">
              <a:rPr lang="ru-RU" smtClean="0"/>
              <a:pPr/>
              <a:t>02.06.2020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13E77-BA64-4923-B4E9-F811BFBCE92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5296137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A8776-E87B-4672-9184-C01A82E1B42A}" type="datetimeFigureOut">
              <a:rPr lang="ru-RU" smtClean="0"/>
              <a:pPr/>
              <a:t>02.06.2020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13E77-BA64-4923-B4E9-F811BFBCE928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576941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A8776-E87B-4672-9184-C01A82E1B42A}" type="datetimeFigureOut">
              <a:rPr lang="ru-RU" smtClean="0"/>
              <a:pPr/>
              <a:t>02.06.2020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13E77-BA64-4923-B4E9-F811BFBCE92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570623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A8776-E87B-4672-9184-C01A82E1B42A}" type="datetimeFigureOut">
              <a:rPr lang="ru-RU" smtClean="0"/>
              <a:pPr/>
              <a:t>02.06.2020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13E77-BA64-4923-B4E9-F811BFBCE92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5315291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A8776-E87B-4672-9184-C01A82E1B42A}" type="datetimeFigureOut">
              <a:rPr lang="ru-RU" smtClean="0"/>
              <a:pPr/>
              <a:t>02.06.2020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13E77-BA64-4923-B4E9-F811BFBCE92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1091272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A8776-E87B-4672-9184-C01A82E1B42A}" type="datetimeFigureOut">
              <a:rPr lang="ru-RU" smtClean="0"/>
              <a:pPr/>
              <a:t>02.06.2020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13E77-BA64-4923-B4E9-F811BFBCE92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556674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E2DA8776-E87B-4672-9184-C01A82E1B42A}" type="datetimeFigureOut">
              <a:rPr lang="ru-RU" smtClean="0"/>
              <a:pPr/>
              <a:t>02.06.2020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5713E77-BA64-4923-B4E9-F811BFBCE92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7736532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A8776-E87B-4672-9184-C01A82E1B42A}" type="datetimeFigureOut">
              <a:rPr lang="ru-RU" smtClean="0"/>
              <a:pPr/>
              <a:t>02.06.2020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13E77-BA64-4923-B4E9-F811BFBCE92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4240434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E2DA8776-E87B-4672-9184-C01A82E1B42A}" type="datetimeFigureOut">
              <a:rPr lang="ru-RU" smtClean="0"/>
              <a:pPr/>
              <a:t>02.06.2020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85713E77-BA64-4923-B4E9-F811BFBCE928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90389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29" r:id="rId1"/>
    <p:sldLayoutId id="2147484030" r:id="rId2"/>
    <p:sldLayoutId id="2147484031" r:id="rId3"/>
    <p:sldLayoutId id="2147484032" r:id="rId4"/>
    <p:sldLayoutId id="2147484033" r:id="rId5"/>
    <p:sldLayoutId id="2147484034" r:id="rId6"/>
    <p:sldLayoutId id="2147484035" r:id="rId7"/>
    <p:sldLayoutId id="2147484036" r:id="rId8"/>
    <p:sldLayoutId id="2147484037" r:id="rId9"/>
    <p:sldLayoutId id="2147484038" r:id="rId10"/>
    <p:sldLayoutId id="214748403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988024" y="1460310"/>
            <a:ext cx="8222776" cy="2315201"/>
          </a:xfrm>
        </p:spPr>
        <p:txBody>
          <a:bodyPr>
            <a:noAutofit/>
          </a:bodyPr>
          <a:lstStyle/>
          <a:p>
            <a:pPr algn="ctr"/>
            <a:r>
              <a:rPr lang="ru-RU" altLang="ru-RU" sz="2800" dirty="0">
                <a:solidFill>
                  <a:srgbClr val="05050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Детская экологическая лаборатория</a:t>
            </a:r>
            <a:br>
              <a:rPr lang="ru-RU" altLang="ru-RU" sz="2800" dirty="0">
                <a:solidFill>
                  <a:srgbClr val="05050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2800" dirty="0">
                <a:solidFill>
                  <a:srgbClr val="05050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«Юные экспериментаторы»</a:t>
            </a:r>
            <a:br>
              <a:rPr lang="ru-RU" altLang="ru-RU" sz="2800" dirty="0">
                <a:solidFill>
                  <a:srgbClr val="05050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2800" dirty="0">
                <a:solidFill>
                  <a:srgbClr val="05050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Раздел программы: Физические и химические явления</a:t>
            </a:r>
            <a:br>
              <a:rPr lang="ru-RU" altLang="ru-RU" sz="2800" dirty="0">
                <a:solidFill>
                  <a:srgbClr val="05050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2800" dirty="0" smtClean="0">
                <a:solidFill>
                  <a:srgbClr val="05050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Тема занятия</a:t>
            </a:r>
            <a:r>
              <a:rPr lang="ru-RU" alt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altLang="ru-RU" sz="3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Химические явления</a:t>
            </a:r>
            <a:endParaRPr lang="ru-RU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2910868" y="196526"/>
            <a:ext cx="672786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alt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Государственное учреждение образования</a:t>
            </a:r>
          </a:p>
          <a:p>
            <a:pPr algn="ctr"/>
            <a:r>
              <a:rPr lang="ru-RU" alt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«Лидский районный экологический центр детей и молодёжи»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7930591" y="5622878"/>
            <a:ext cx="394903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/>
            <a:r>
              <a:rPr lang="ru-RU" alt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Ленцевич Ольга Станиславовна,</a:t>
            </a:r>
          </a:p>
          <a:p>
            <a:pPr algn="just"/>
            <a:r>
              <a:rPr lang="ru-RU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alt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едагог дополнительного образования</a:t>
            </a: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2132" y="4392964"/>
            <a:ext cx="2951784" cy="196293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0480502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784" y="354842"/>
            <a:ext cx="11614245" cy="5950423"/>
          </a:xfrm>
        </p:spPr>
        <p:txBody>
          <a:bodyPr numCol="2">
            <a:noAutofit/>
          </a:bodyPr>
          <a:lstStyle/>
          <a:p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проведения опыта понадобится:</a:t>
            </a:r>
            <a:endParaRPr lang="ru-RU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Бумага;</a:t>
            </a:r>
            <a:endParaRPr lang="ru-RU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Пустая банка.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Яичная скорлупа.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Блюдце.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Уксус.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Чайная ложка.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Сахар.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Крышка 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детской </a:t>
            </a: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смеси.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Спиртовая лампа.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Зажимы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Сомните листок бумаги, положите его в банку, сожгите и отложите банку в </a:t>
            </a: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сторону. </a:t>
            </a:r>
          </a:p>
          <a:p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Затем поломайте 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скорлупу на мелкие части и положите их на </a:t>
            </a: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блюдце. Добавьте 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них чайную ложку </a:t>
            </a: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уксуса.  </a:t>
            </a:r>
          </a:p>
          <a:p>
            <a:pPr marL="0" indent="0">
              <a:buNone/>
            </a:pP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Положите 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чайную ложку сахара на крышку. Сожгите сахар, используя спиртовую лампу. Используйте зажимы, чтобы удерживать крышку над лампой.</a:t>
            </a:r>
          </a:p>
          <a:p>
            <a:pPr marL="0" indent="0">
              <a:buNone/>
            </a:pPr>
            <a:r>
              <a:rPr lang="ru-RU" sz="18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Внимание! Опыт должны проводить взрослые! </a:t>
            </a:r>
          </a:p>
          <a:p>
            <a:pPr marL="0" indent="0">
              <a:buNone/>
            </a:pPr>
            <a:r>
              <a:rPr lang="ru-RU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Результат: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Когда 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 смяли бумагу, она претерпела физические изменения.  Она изменилась в размере и форме, но все еще осталась бумагой. При сгорании, бумага образует пепел, водяной пар и дым, то есть бумага образовала новые продукты. Когда Вы поломали яичную скорлупу, она изменилась по размеру и форме. Однако, кода уксус, вид кислоты, был добавлен в осколки скорлупы, появились пузырьки. Образование пузырьков показало, что углекислый газ был выпущен в воздух. Углекислый газ - новое вещество, образовался в результате воздействия кислоты, такой как уксус. Жженый сахар имеет внешний вид черного угля и отчетливый запах. Эти характеристики показывают, что при сжигании сахар потерял свои первоначальные свойства. Жженый сахар выпустил водяной пар и сформировал новое вещество, названное углеродом. </a:t>
            </a:r>
          </a:p>
        </p:txBody>
      </p:sp>
    </p:spTree>
    <p:extLst>
      <p:ext uri="{BB962C8B-B14F-4D97-AF65-F5344CB8AC3E}">
        <p14:creationId xmlns="" xmlns:p14="http://schemas.microsoft.com/office/powerpoint/2010/main" val="27247793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82890" y="286603"/>
            <a:ext cx="9872790" cy="832513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«Что же это такое?»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5534" y="874311"/>
            <a:ext cx="11955439" cy="5731206"/>
          </a:xfrm>
        </p:spPr>
        <p:txBody>
          <a:bodyPr>
            <a:normAutofit lnSpcReduction="10000"/>
          </a:bodyPr>
          <a:lstStyle/>
          <a:p>
            <a:r>
              <a:rPr lang="ru-RU" sz="19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Вам понадобится: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1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1/4 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стакана (50 мл) кукурузного </a:t>
            </a:r>
            <a:r>
              <a:rPr lang="ru-RU" sz="1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крахмала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1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Чистый 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пластиковый </a:t>
            </a:r>
            <a:r>
              <a:rPr lang="ru-RU" sz="1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стаканчик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1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1/4 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стакана (50 мл ) водопроводной </a:t>
            </a:r>
            <a:r>
              <a:rPr lang="ru-RU" sz="1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воды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1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Ложка</a:t>
            </a:r>
          </a:p>
          <a:p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Положи в стаканчик </a:t>
            </a:r>
            <a:r>
              <a:rPr lang="ru-RU" sz="1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крахмал, понемногу 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добавь </a:t>
            </a:r>
            <a:r>
              <a:rPr lang="ru-RU" sz="1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воду. Разотри 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смесь ложкой. </a:t>
            </a:r>
            <a:r>
              <a:rPr lang="ru-RU" sz="1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Смесь 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должна быть очень </a:t>
            </a:r>
            <a:r>
              <a:rPr lang="ru-RU" sz="1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густой. Вылей 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примерно столовую ложку (15 мл) белой жидкости на </a:t>
            </a:r>
            <a:r>
              <a:rPr lang="ru-RU" sz="1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ладонь. 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Жидкость будет очень легко выливаться из </a:t>
            </a:r>
            <a:r>
              <a:rPr lang="ru-RU" sz="1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чашки. Затем дотронься до 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жидкости на своей ладони пальцем другой руки и </a:t>
            </a:r>
            <a:r>
              <a:rPr lang="ru-RU" sz="1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убери палец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19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Объяснение опыта: Вещества 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могут быть твёрдыми, жидкими, или газообразными. При этом твёрдые вещества, жидкости и газы могут весьма интересным способом смешиваться между собой. Когда одно вещество расходится и становится невидимым в другом, получается раствор. Однако смесь крахмала с водой – это не раствор. Это немного другой тип смеси, который называется коллоид. Коллоид – это такая смесь, в которой мельчайшие частички двух веществ равномерно перемешаны между собой. В данном случае частицы крахмала равномерно размешиваются с водой.</a:t>
            </a:r>
          </a:p>
          <a:p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Коллоиды под давлением могут менять своё состояние. В этом опыте смесь, помещённая в чашку, выглядит как жидкость. Но когда твой помощник дотрагивается до неё, он оказывает на смесь давление. От этого частички крахмала соединяются друг с другом и смесь становится твёрдой. Когда давление ослабевает, смесь возвращается в первоначальное, жидкое состояние.</a:t>
            </a:r>
          </a:p>
          <a:p>
            <a:endParaRPr lang="ru-RU" dirty="0"/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0060" y="1119116"/>
            <a:ext cx="3473824" cy="177165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500722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51128" y="286604"/>
            <a:ext cx="9804552" cy="791570"/>
          </a:xfrm>
        </p:spPr>
        <p:txBody>
          <a:bodyPr/>
          <a:lstStyle/>
          <a:p>
            <a:pPr algn="ctr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«Добывание крахмала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41194" y="1078174"/>
            <a:ext cx="11655188" cy="5540990"/>
          </a:xfrm>
        </p:spPr>
        <p:txBody>
          <a:bodyPr>
            <a:normAutofit fontScale="85000" lnSpcReduction="20000"/>
          </a:bodyPr>
          <a:lstStyle/>
          <a:p>
            <a:r>
              <a:rPr lang="ru-RU" sz="2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выполнения опыта понадобится:</a:t>
            </a:r>
          </a:p>
          <a:p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ru-RU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крупных </a:t>
            </a:r>
            <a:r>
              <a:rPr lang="ru-RU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картофелин; овощечистка; тёрка; 2 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глубоких </a:t>
            </a:r>
            <a:r>
              <a:rPr lang="ru-RU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тарелки; вода; сито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Очистите картофель от кожуры.</a:t>
            </a:r>
          </a:p>
          <a:p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Натрите картофель в тарелку.</a:t>
            </a:r>
          </a:p>
          <a:p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Заполните тарелку водой, чтобы весь тёртый картофель был погружен в воду.</a:t>
            </a:r>
          </a:p>
          <a:p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Выжмите картофель в воде в течение нескольких минут.</a:t>
            </a:r>
          </a:p>
          <a:p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Оставьте его на 30 минут, а после окончания времени повторите четвертый шаг.</a:t>
            </a:r>
          </a:p>
          <a:p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Возьмите сито, вторую тарелку поставьте рядом с первой и пропустите воду с тертым картофелем через сито, чтобы мутная вода оказалась на второй тарелке.</a:t>
            </a:r>
          </a:p>
          <a:p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Поместите миску с водой в теплое место и дождитесь, когда она высохнет. Что произошло?</a:t>
            </a:r>
          </a:p>
          <a:p>
            <a:r>
              <a:rPr lang="ru-RU" sz="2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Результат:</a:t>
            </a:r>
            <a:endParaRPr lang="ru-RU" sz="2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Мутная вода, которая окажется во второй тарелке, представляет собой </a:t>
            </a:r>
            <a:r>
              <a:rPr lang="ru-RU" sz="2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вещество,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состоящие из двух или более элементов. После того, как вода высохнет, Вы получите белый порошок. Этот порошок назвали «</a:t>
            </a:r>
            <a:r>
              <a:rPr lang="ru-RU" sz="2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Крахмал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». </a:t>
            </a:r>
            <a:r>
              <a:rPr lang="ru-RU" sz="2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Крахмал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присутствует практически во всех растениях, он помогает сохранить энергию. Когда Вы едите картошку, Ваше тело изменяет </a:t>
            </a:r>
            <a:r>
              <a:rPr lang="ru-RU" sz="2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крахмал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в сахар для энергии. Процесс начинается, когда химикаты в Вашей слюне ломают </a:t>
            </a:r>
            <a:r>
              <a:rPr lang="ru-RU" sz="2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крахмал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00855" y="1392072"/>
            <a:ext cx="2912335" cy="214056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9826835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3958" y="286604"/>
            <a:ext cx="9681722" cy="68238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«Кислоты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или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основания?»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8364" y="968992"/>
            <a:ext cx="9089409" cy="5308978"/>
          </a:xfrm>
        </p:spPr>
        <p:txBody>
          <a:bodyPr numCol="1">
            <a:normAutofit lnSpcReduction="10000"/>
          </a:bodyPr>
          <a:lstStyle/>
          <a:p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выполнения опыта 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понадобится: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Листья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краснокочанной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капусты; вода; миска; дуршлаги; уксус; лимонный сок; сода; моющее средство; стеклянные банки; пипетка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Размельчите капустные листья на маленькие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части. Поместите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кусочки капусты в миску и залейте их кипяченой водой. Подождите около 30 минут, пока листья не пропитаются водой. Вода должна стать темно-багрянистого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цвета. Отделите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охлажденный «сок капусты» от  ее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листьев. Выстройте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линию банки.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Вылейте каждый химикат (уксус, лимонный сок, сода и моющее средство) в каждую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колбу. Настало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время проверить, является ли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ваш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химикат кислотой или основой. Возьмите пипетку и разлейте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понемногу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«капустного сока» в каждую колбу. Что происходит с каждой смесью капусты и химикатом? Если Ваша смесь становится розовой, то химикат является кислотой. Если смесь становится синей или зеленый, то химикат является основанием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 это 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произошло?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Химикаты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являются либо 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кислотами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либо 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основаниями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Капустный сок действует как 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кислотный/основной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индикатор. Когда индикатор добавлен к различным химикатам, цвет изменяется, чтобы указать, кто является 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кислотой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а кто 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основанием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Оставшийся сок Вы можете оставить для последующих экспериментов в качестве недорогого индикатора кислоты/основания.</a:t>
            </a:r>
          </a:p>
          <a:p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40216" y="4895064"/>
            <a:ext cx="2951784" cy="196293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209683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1103" y="968991"/>
            <a:ext cx="6393408" cy="4795056"/>
          </a:xfrm>
        </p:spPr>
      </p:pic>
    </p:spTree>
    <p:extLst>
      <p:ext uri="{BB962C8B-B14F-4D97-AF65-F5344CB8AC3E}">
        <p14:creationId xmlns="" xmlns:p14="http://schemas.microsoft.com/office/powerpoint/2010/main" val="11412224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11179" y="1542197"/>
            <a:ext cx="10058400" cy="1450757"/>
          </a:xfrm>
        </p:spPr>
        <p:txBody>
          <a:bodyPr>
            <a:normAutofit/>
          </a:bodyPr>
          <a:lstStyle/>
          <a:p>
            <a:pPr algn="ctr"/>
            <a:r>
              <a:rPr lang="ru-RU" sz="6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  <a:endParaRPr lang="ru-RU" sz="60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715782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Цель: ознакомление </a:t>
            </a:r>
            <a:r>
              <a:rPr lang="ru-RU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химическими реакциями </a:t>
            </a:r>
            <a:r>
              <a:rPr lang="ru-RU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веществами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67620" y="1761326"/>
            <a:ext cx="10058400" cy="40233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Задачи: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сформировать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знания о правильном обращении с химическими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веществами;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сформировать начальные умения проводить опыты и эксперименты, осуществлять наблюдение, анализировать полученные данные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делать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выводы.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1862441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Объект 9"/>
          <p:cNvSpPr>
            <a:spLocks noGrp="1"/>
          </p:cNvSpPr>
          <p:nvPr>
            <p:ph idx="1"/>
          </p:nvPr>
        </p:nvSpPr>
        <p:spPr>
          <a:xfrm>
            <a:off x="1097280" y="791570"/>
            <a:ext cx="10058400" cy="5159410"/>
          </a:xfrm>
        </p:spPr>
        <p:txBody>
          <a:bodyPr/>
          <a:lstStyle/>
          <a:p>
            <a:r>
              <a:rPr lang="ru-RU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Химия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– наука, изучающая </a:t>
            </a:r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вещества</a:t>
            </a:r>
            <a: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или 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материю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то есть всё, что обладает массой и протяжённостью в пространстве. Все вещества состоят из мельчайших частиц, называемых атомами, а атомы, связываясь друг с другом, образуют 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молекулы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Вещество может находиться в трёх состояниях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твёрдом, жидком и газообразном. В твёрдом веществе частицы (атомы и молекулы) упакованы очень плотно. Они не могут перемещаться, а лишь слегка вибрируют на месте, поэтому изменить форму твёрдого предмета непросто.</a:t>
            </a:r>
          </a:p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жидкости частицы притягиваются друг к другу, но могут перемещаться и относительно друг друга. Жидкость обладает постоянным объёмом (размерами пространства, которое занимает вещество), но легко меняет форму.</a:t>
            </a:r>
          </a:p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газах же частицы находятся так далеко друг от друга, что с лёгкостью совершают разнообразные перемещения. Поэтому газы, например, воздух, не имеют определённой формы и объёма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2904" y="3834515"/>
            <a:ext cx="2292824" cy="229282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6018613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91821" y="777922"/>
            <a:ext cx="10063859" cy="5091172"/>
          </a:xfrm>
        </p:spPr>
        <p:txBody>
          <a:bodyPr>
            <a:normAutofit/>
          </a:bodyPr>
          <a:lstStyle/>
          <a:p>
            <a:r>
              <a:rPr lang="ru-RU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Большинство </a:t>
            </a:r>
            <a:r>
              <a:rPr lang="ru-RU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веществ существуют во всех трёх состояниях.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Например, вода может быть твёрдым льдом, жидкой водой и водяным паром. Все формы материи могут демонстрировать удивительные свойства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Рассмотрим  некоторые опыты.</a:t>
            </a:r>
          </a:p>
          <a:p>
            <a:r>
              <a:rPr lang="ru-RU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Внимание! Все опыты проводить только в присутствии взрослых и с соблюдением техники безопасности!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8866" y="3424451"/>
            <a:ext cx="2292824" cy="229282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1978637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4650" y="232013"/>
            <a:ext cx="10037473" cy="723330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«Чудо-лимон»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45660" y="955343"/>
            <a:ext cx="11532358" cy="5500048"/>
          </a:xfrm>
        </p:spPr>
        <p:txBody>
          <a:bodyPr>
            <a:normAutofit lnSpcReduction="10000"/>
          </a:bodyPr>
          <a:lstStyle/>
          <a:p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Много людей используют </a:t>
            </a:r>
            <a:r>
              <a:rPr lang="ru-RU" sz="2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лимонный сок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чтобы очистить предметы домашнего обихода, которые не приятно пахнут или выглядят грязными. Как Вы думаете, у лимонного сока действительно есть такие свойства</a:t>
            </a:r>
            <a:r>
              <a:rPr lang="ru-RU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r>
              <a:rPr lang="ru-RU" sz="2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выполнения опыта понадобится:</a:t>
            </a:r>
            <a:endParaRPr lang="ru-RU" sz="2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r>
              <a:rPr lang="ru-RU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лимона</a:t>
            </a:r>
            <a:endParaRPr lang="ru-RU" sz="2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ru-RU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ржавых </a:t>
            </a:r>
            <a:r>
              <a:rPr lang="ru-RU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монеты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стакана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Раковина 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металлическим </a:t>
            </a:r>
            <a:r>
              <a:rPr lang="ru-RU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штекером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Жирная кастрюля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1/8 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мерный </a:t>
            </a:r>
            <a:r>
              <a:rPr lang="ru-RU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стакан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Ситечко</a:t>
            </a:r>
            <a:endParaRPr lang="ru-RU" sz="2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ru-RU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Кисточка</a:t>
            </a:r>
            <a:endParaRPr lang="ru-RU" sz="2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ru-RU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Тряпочка</a:t>
            </a:r>
            <a:endParaRPr lang="ru-RU" sz="2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8018" y="2600752"/>
            <a:ext cx="3810000" cy="28575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871633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616" y="614149"/>
            <a:ext cx="11109278" cy="5636525"/>
          </a:xfrm>
        </p:spPr>
        <p:txBody>
          <a:bodyPr>
            <a:normAutofit fontScale="92500" lnSpcReduction="20000"/>
          </a:bodyPr>
          <a:lstStyle/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Начинаем эксперимент: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Выжмите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лимонов сок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а затем пропустите сок через ситечко, чтобы убедиться, что там нет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мякоти (у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ас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должно быть пол стакана лимонного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сока).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Разлейте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лимонный сок на 4 части 1/8 каждого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стакана. Теперь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поместите в каждый стакан по монетке и отложите их.</a:t>
            </a:r>
          </a:p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Опустите кисточку в оставшийся стакан с лимонным соком, немного подержите ее там, а затем достаньте ее и нарисуйте какие-либо узоры на Вашей ванне.</a:t>
            </a:r>
          </a:p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Налейте воды из крана в стакан с лимонным соком, где нет монеты, а затем вылейте его в жирную кастрюлю.</a:t>
            </a:r>
          </a:p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Подождите 10 минут.</a:t>
            </a:r>
          </a:p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После того, как время прошло, используйте ткань, чтобы протереть каждый из материалов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Результат:</a:t>
            </a:r>
          </a:p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Лимонный сок удалит ржавчину с монет и мыльный налет с ванны, но с жиром, к сожалению, он не справится.</a:t>
            </a:r>
          </a:p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 это произошло?</a:t>
            </a:r>
          </a:p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Лимонный сок хорошо удаляет щелочные типы налетов. Поэтому он так хорошо справился с ржавчиной и мыльным налетом. Но при удалении жира с кастрюли лимонный сок не эффективный, а поэтому он не удалил жирный налет. Исходя из этого, Вам нужно выбирать привольного помощника при удалении каких-либо налетов, ведь одному по силам жир, а другой эффективно борется с ржавчиной.</a:t>
            </a:r>
          </a:p>
          <a:p>
            <a:endParaRPr lang="ru-RU" dirty="0">
              <a:solidFill>
                <a:schemeClr val="tx1"/>
              </a:solidFill>
            </a:endParaRPr>
          </a:p>
          <a:p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392412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69242" y="136477"/>
            <a:ext cx="9886438" cy="70968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«Полупрозрачное яйцо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7421" y="846161"/>
            <a:ext cx="11764369" cy="5813945"/>
          </a:xfrm>
        </p:spPr>
        <p:txBody>
          <a:bodyPr>
            <a:noAutofit/>
          </a:bodyPr>
          <a:lstStyle/>
          <a:p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проведения опыта 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понадобится: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Одно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или несколько сырых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яиц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Большая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стеклянная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банка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Уксус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Поместите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сырое яйцо в  стеклянную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банку. Налейте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уксус в банку, пока яйцо полностью не погрузится в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него. Найдите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место для банки, где ее никто не потревожит и оставьте ее на 24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часа. После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того как 24 часа пройдут, посмотрите на яйцо. Что Вы видите? </a:t>
            </a:r>
            <a:endPara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Слейте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старый уксус из банки в раковину. Будьте очень осторожны, чтобы не уронить яйцо. После того, как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слили уксус, налейте новый уксус так, чтобы яйцо полностью погрузилось в него.</a:t>
            </a:r>
          </a:p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Еще разок поставьте банку в безопасное место на 48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часов. Когда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48 часов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истекли. Очень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осторожно вылейте старый уксус из банки в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раковину. Осторожно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достаньте яйцо и промойте его под не очень холодной проточной водой.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Яичная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скорлупа должна полностью раствориться, делая яйцо прозрачным! Все что осталось от яйца - это мембраны. Запишите результаты в тетрадь.</a:t>
            </a:r>
          </a:p>
          <a:p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Почему так происходит?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Яичная скорлупа сделана из карбоната кальция. Когда яйцо подвергается продолжительному воздействию уксуса, уксус вступает в реакцию с карбонатом кальцием оболочки, разбивая его в кальций и углекислый газ, разрушая оболочку.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34248" y="491319"/>
            <a:ext cx="2707542" cy="203742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1527273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805218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«Яблочная мумия»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194155" y="1091822"/>
            <a:ext cx="8997845" cy="5199796"/>
          </a:xfrm>
        </p:spPr>
        <p:txBody>
          <a:bodyPr>
            <a:normAutofit fontScale="92500" lnSpcReduction="20000"/>
          </a:bodyPr>
          <a:lstStyle/>
          <a:p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выполнения опыта 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понадобится: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Одно яблоко.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Полиэтиленовый пакет.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¼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чашка соли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½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чашка углекислого натрия (порошкообразный отбеливатель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½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чашка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соды.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Одно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мороженное на палочке.</a:t>
            </a:r>
          </a:p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полиэтиленовом пакете смешать соль, соду и углекислый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натрий. Вырежете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лицо у яблока и поместите туда мороженное. Подойдите к этому с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фантазией. Когда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 закончите с лицом, вставьте в яблоко палочку от мороженого, она послужит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ручкой. Поместите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яблоко в пакет со смесью и убедитесь, что оно полностью покрылось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смесью. Оставьте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пакет открытым в теплом сухом месте и смотрите, что происходит  с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яблоком.</a:t>
            </a:r>
          </a:p>
          <a:p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Яблоко не предназначено к употреблению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</a:p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Порошковая смесь высасывает всю влагу из яблока, что не дает размножаться болезнетворным бактериям. Без воды и бактерий яблоко не может распасться. Таким образом, оно просто усыхает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1456" t="2500"/>
          <a:stretch/>
        </p:blipFill>
        <p:spPr>
          <a:xfrm>
            <a:off x="177421" y="1992574"/>
            <a:ext cx="2742520" cy="212905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2274140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51128" y="286603"/>
            <a:ext cx="9804552" cy="750627"/>
          </a:xfrm>
        </p:spPr>
        <p:txBody>
          <a:bodyPr/>
          <a:lstStyle/>
          <a:p>
            <a:pPr algn="ctr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«Химическая метаморфоза»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97280" y="1809971"/>
            <a:ext cx="10058400" cy="4094885"/>
          </a:xfrm>
        </p:spPr>
        <p:txBody>
          <a:bodyPr/>
          <a:lstStyle/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Все материалы, найденные в окружающей среде, терпят определенные изменения. Они делятся на химические и физические изменения. Физические изменения происходят, когда материал подвергается изменению размера и формы, без изменения состава. Химическое изменение включает трансформацию материала в новое вещество. Добавление химикатов, таких как кислоты и поглощение высокой температуры является факторами, необходимыми для химической реакции, чтобы произойти. Присутствие пузырей, изменение в цвете и выделение высокой температуры указывает на химическую реакцию.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8791" y="3857414"/>
            <a:ext cx="3810000" cy="253365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104858635"/>
      </p:ext>
    </p:extLst>
  </p:cSld>
  <p:clrMapOvr>
    <a:masterClrMapping/>
  </p:clrMapOvr>
</p:sld>
</file>

<file path=ppt/theme/theme1.xml><?xml version="1.0" encoding="utf-8"?>
<a:theme xmlns:a="http://schemas.openxmlformats.org/drawingml/2006/main" name="Ретро">
  <a:themeElements>
    <a:clrScheme name="Ретро">
      <a:dk1>
        <a:srgbClr val="000000"/>
      </a:dk1>
      <a:lt1>
        <a:srgbClr val="FFFFFF"/>
      </a:lt1>
      <a:dk2>
        <a:srgbClr val="46464A"/>
      </a:dk2>
      <a:lt2>
        <a:srgbClr val="D1D9E1"/>
      </a:lt2>
      <a:accent1>
        <a:srgbClr val="6F6F74"/>
      </a:accent1>
      <a:accent2>
        <a:srgbClr val="A7B789"/>
      </a:accent2>
      <a:accent3>
        <a:srgbClr val="BEAE98"/>
      </a:accent3>
      <a:accent4>
        <a:srgbClr val="92A9B9"/>
      </a:accent4>
      <a:accent5>
        <a:srgbClr val="9C8265"/>
      </a:accent5>
      <a:accent6>
        <a:srgbClr val="8D6974"/>
      </a:accent6>
      <a:hlink>
        <a:srgbClr val="67AABF"/>
      </a:hlink>
      <a:folHlink>
        <a:srgbClr val="B1B5AB"/>
      </a:folHlink>
    </a:clrScheme>
    <a:fontScheme name="Ретро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Retrospect" id="{5F128B03-DCCA-4EEB-AB3B-CF2899314A46}" vid="{BAB94BD4-5D6D-4148-AB57-A4CCF1FD4E0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142</TotalTime>
  <Words>1005</Words>
  <Application>Microsoft Office PowerPoint</Application>
  <PresentationFormat>Произвольный</PresentationFormat>
  <Paragraphs>102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Ретро</vt:lpstr>
      <vt:lpstr>Детская экологическая лаборатория «Юные экспериментаторы» Раздел программы: Физические и химические явления Тема занятия: Химические явления</vt:lpstr>
      <vt:lpstr>Цель: ознакомление с химическими реакциями и веществами.</vt:lpstr>
      <vt:lpstr>Слайд 3</vt:lpstr>
      <vt:lpstr>Слайд 4</vt:lpstr>
      <vt:lpstr>«Чудо-лимон»</vt:lpstr>
      <vt:lpstr>Слайд 6</vt:lpstr>
      <vt:lpstr>«Полупрозрачное яйцо»</vt:lpstr>
      <vt:lpstr>«Яблочная мумия»</vt:lpstr>
      <vt:lpstr>«Химическая метаморфоза»</vt:lpstr>
      <vt:lpstr>Слайд 10</vt:lpstr>
      <vt:lpstr>«Что же это такое?»</vt:lpstr>
      <vt:lpstr>«Добывание крахмала»</vt:lpstr>
      <vt:lpstr>«Кислоты или основания?»</vt:lpstr>
      <vt:lpstr>Слайд 14</vt:lpstr>
      <vt:lpstr>Спасибо за внимание!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Детская экологическая лаборатория «Юные экспериментаторы» Раздел программы: Физические и химические явления Тема: Химические явления</dc:title>
  <dc:creator>Admin</dc:creator>
  <cp:lastModifiedBy>Zver</cp:lastModifiedBy>
  <cp:revision>17</cp:revision>
  <dcterms:created xsi:type="dcterms:W3CDTF">2020-05-30T08:17:25Z</dcterms:created>
  <dcterms:modified xsi:type="dcterms:W3CDTF">2020-06-02T11:51:45Z</dcterms:modified>
</cp:coreProperties>
</file>