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3" r:id="rId3"/>
    <p:sldId id="258" r:id="rId4"/>
    <p:sldId id="274" r:id="rId5"/>
    <p:sldId id="285" r:id="rId6"/>
    <p:sldId id="279" r:id="rId7"/>
    <p:sldId id="275" r:id="rId8"/>
    <p:sldId id="260" r:id="rId9"/>
    <p:sldId id="261" r:id="rId10"/>
    <p:sldId id="278" r:id="rId11"/>
    <p:sldId id="269" r:id="rId12"/>
    <p:sldId id="281" r:id="rId13"/>
    <p:sldId id="286" r:id="rId14"/>
    <p:sldId id="282" r:id="rId15"/>
    <p:sldId id="271" r:id="rId16"/>
    <p:sldId id="264" r:id="rId17"/>
    <p:sldId id="287" r:id="rId18"/>
    <p:sldId id="288" r:id="rId19"/>
    <p:sldId id="289" r:id="rId20"/>
    <p:sldId id="268" r:id="rId21"/>
    <p:sldId id="292" r:id="rId22"/>
    <p:sldId id="294" r:id="rId23"/>
    <p:sldId id="272" r:id="rId24"/>
    <p:sldId id="293" r:id="rId25"/>
    <p:sldId id="295" r:id="rId26"/>
    <p:sldId id="296" r:id="rId27"/>
    <p:sldId id="298" r:id="rId28"/>
    <p:sldId id="299" r:id="rId29"/>
    <p:sldId id="300" r:id="rId30"/>
    <p:sldId id="297" r:id="rId31"/>
    <p:sldId id="301" r:id="rId32"/>
    <p:sldId id="302" r:id="rId33"/>
    <p:sldId id="303" r:id="rId34"/>
    <p:sldId id="304" r:id="rId35"/>
    <p:sldId id="305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CC"/>
    <a:srgbClr val="6666FF"/>
    <a:srgbClr val="FF9999"/>
    <a:srgbClr val="99FFCC"/>
    <a:srgbClr val="CCFF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3" autoAdjust="0"/>
    <p:restoredTop sz="94590" autoAdjust="0"/>
  </p:normalViewPr>
  <p:slideViewPr>
    <p:cSldViewPr>
      <p:cViewPr>
        <p:scale>
          <a:sx n="92" d="100"/>
          <a:sy n="92" d="100"/>
        </p:scale>
        <p:origin x="-133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45B19-718F-4EC4-8007-D0F269E0220B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5B77AE-9054-4D09-B028-69940FFFEA27}">
      <dgm:prSet phldrT="[Текст]" custT="1"/>
      <dgm:spPr>
        <a:solidFill>
          <a:srgbClr val="99FFCC"/>
        </a:solidFill>
      </dgm:spPr>
      <dgm:t>
        <a:bodyPr/>
        <a:lstStyle/>
        <a:p>
          <a:pPr algn="ctr"/>
          <a:r>
            <a:rPr lang="ru-RU" sz="1600" b="1" dirty="0" smtClean="0"/>
            <a:t>ЭКОЛОГИЯ</a:t>
          </a:r>
          <a:endParaRPr lang="ru-RU" sz="1600" b="1" dirty="0"/>
        </a:p>
      </dgm:t>
    </dgm:pt>
    <dgm:pt modelId="{E29FD168-F6BC-4B6E-AE40-60257C042094}" type="parTrans" cxnId="{0BCC8DDF-5C87-495C-8359-56C8DA4B8659}">
      <dgm:prSet/>
      <dgm:spPr/>
      <dgm:t>
        <a:bodyPr/>
        <a:lstStyle/>
        <a:p>
          <a:endParaRPr lang="ru-RU" sz="1200"/>
        </a:p>
      </dgm:t>
    </dgm:pt>
    <dgm:pt modelId="{999C0DEB-18F9-4278-97BD-F9491D693681}" type="sibTrans" cxnId="{0BCC8DDF-5C87-495C-8359-56C8DA4B8659}">
      <dgm:prSet/>
      <dgm:spPr/>
      <dgm:t>
        <a:bodyPr/>
        <a:lstStyle/>
        <a:p>
          <a:endParaRPr lang="ru-RU" sz="1200"/>
        </a:p>
      </dgm:t>
    </dgm:pt>
    <dgm:pt modelId="{B0099E9A-B889-40C6-B522-618AB6EF0781}">
      <dgm:prSet phldrT="[Текст]" custT="1"/>
      <dgm:spPr/>
      <dgm:t>
        <a:bodyPr/>
        <a:lstStyle/>
        <a:p>
          <a:pPr algn="l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</a:t>
          </a:r>
          <a:r>
            <a:rPr lang="ru-RU" sz="1400" dirty="0" smtClean="0">
              <a:effectLst/>
              <a:latin typeface="Times New Roman" pitchFamily="18" charset="0"/>
              <a:ea typeface="Calibri"/>
              <a:cs typeface="Times New Roman" pitchFamily="18" charset="0"/>
            </a:rPr>
            <a:t>социальная экология (экология урбанизированных территорий, экологический менеджмент, медицинская экология, сельскохозяйственная экология, экология культуры, рекреационная экология)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CD6B9F2-DF4C-425B-9DC6-F8DDE63C711E}" type="parTrans" cxnId="{7794A77A-8EB1-4817-9A08-CC3C4AB3B76C}">
      <dgm:prSet/>
      <dgm:spPr/>
      <dgm:t>
        <a:bodyPr/>
        <a:lstStyle/>
        <a:p>
          <a:endParaRPr lang="ru-RU" sz="1200"/>
        </a:p>
      </dgm:t>
    </dgm:pt>
    <dgm:pt modelId="{E4CA6771-5E12-4BA5-AAAE-E11CED2A24CC}" type="sibTrans" cxnId="{7794A77A-8EB1-4817-9A08-CC3C4AB3B76C}">
      <dgm:prSet/>
      <dgm:spPr/>
      <dgm:t>
        <a:bodyPr/>
        <a:lstStyle/>
        <a:p>
          <a:endParaRPr lang="ru-RU" sz="1200"/>
        </a:p>
      </dgm:t>
    </dgm:pt>
    <dgm:pt modelId="{AC1B57CD-59A2-4B34-8BA4-B7DB00855298}">
      <dgm:prSet phldrT="[Текст]" custT="1"/>
      <dgm:spPr/>
      <dgm:t>
        <a:bodyPr/>
        <a:lstStyle/>
        <a:p>
          <a:pPr algn="just"/>
          <a:r>
            <a:rPr lang="ru-RU" sz="1400" dirty="0" err="1" smtClean="0">
              <a:effectLst/>
              <a:latin typeface="Times New Roman"/>
              <a:ea typeface="Calibri"/>
              <a:cs typeface="Times New Roman"/>
            </a:rPr>
            <a:t>биоэкология</a:t>
          </a:r>
          <a:r>
            <a:rPr lang="ru-RU" sz="1400" dirty="0" smtClean="0">
              <a:effectLst/>
              <a:latin typeface="Times New Roman"/>
              <a:ea typeface="Calibri"/>
              <a:cs typeface="Times New Roman"/>
            </a:rPr>
            <a:t> (экология видов, экология грибов, экология растений, экология животных, экология поведения (этология), молекулярная экология и др.);</a:t>
          </a:r>
          <a:endParaRPr lang="ru-RU" sz="1400" dirty="0"/>
        </a:p>
      </dgm:t>
    </dgm:pt>
    <dgm:pt modelId="{A44D63C6-FDAB-4AD8-9AFD-250055356656}" type="parTrans" cxnId="{0610AFE5-EE8C-4468-B5E2-3B14DAA3A515}">
      <dgm:prSet/>
      <dgm:spPr/>
      <dgm:t>
        <a:bodyPr/>
        <a:lstStyle/>
        <a:p>
          <a:endParaRPr lang="ru-RU" sz="1200"/>
        </a:p>
      </dgm:t>
    </dgm:pt>
    <dgm:pt modelId="{A0F331C7-D770-4CA6-A8F4-F7791DCFF451}" type="sibTrans" cxnId="{0610AFE5-EE8C-4468-B5E2-3B14DAA3A515}">
      <dgm:prSet/>
      <dgm:spPr/>
      <dgm:t>
        <a:bodyPr/>
        <a:lstStyle/>
        <a:p>
          <a:endParaRPr lang="ru-RU" sz="1200"/>
        </a:p>
      </dgm:t>
    </dgm:pt>
    <dgm:pt modelId="{C912050E-CE04-4941-BF71-2CB5492EBAD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экология человека (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этноэкология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экология народонаселения,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археоэкология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и др.);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889D07E-4973-4F15-BFA3-E5804D971687}" type="parTrans" cxnId="{E4A7134E-4F87-48AC-83AE-2A0310C17FD8}">
      <dgm:prSet/>
      <dgm:spPr/>
      <dgm:t>
        <a:bodyPr/>
        <a:lstStyle/>
        <a:p>
          <a:endParaRPr lang="ru-RU" sz="1200"/>
        </a:p>
      </dgm:t>
    </dgm:pt>
    <dgm:pt modelId="{D0B4F711-871A-4FF9-9BB6-FD1905363067}" type="sibTrans" cxnId="{E4A7134E-4F87-48AC-83AE-2A0310C17FD8}">
      <dgm:prSet/>
      <dgm:spPr/>
      <dgm:t>
        <a:bodyPr/>
        <a:lstStyle/>
        <a:p>
          <a:endParaRPr lang="ru-RU" sz="1200"/>
        </a:p>
      </dgm:t>
    </dgm:pt>
    <dgm:pt modelId="{12C50739-08B2-4285-A2AC-54002C00918C}">
      <dgm:prSet phldrT="[Текст]" custT="1"/>
      <dgm:spPr>
        <a:solidFill>
          <a:srgbClr val="FFC000"/>
        </a:solidFill>
      </dgm:spPr>
      <dgm:t>
        <a:bodyPr/>
        <a:lstStyle/>
        <a:p>
          <a:pPr algn="ctr"/>
          <a:r>
            <a:rPr lang="ru-RU" sz="1600" b="1" dirty="0" smtClean="0"/>
            <a:t>БИОЛОГИЯ</a:t>
          </a:r>
          <a:endParaRPr lang="ru-RU" sz="1600" b="1" dirty="0"/>
        </a:p>
      </dgm:t>
    </dgm:pt>
    <dgm:pt modelId="{D9048C4C-E775-4664-90EF-313F221F2757}" type="parTrans" cxnId="{7721A582-82CB-4877-A6D7-78BD0EEC4082}">
      <dgm:prSet/>
      <dgm:spPr/>
      <dgm:t>
        <a:bodyPr/>
        <a:lstStyle/>
        <a:p>
          <a:endParaRPr lang="ru-RU" sz="1200"/>
        </a:p>
      </dgm:t>
    </dgm:pt>
    <dgm:pt modelId="{A4ACD527-D655-4DFE-B52B-7C98D23B6ED0}" type="sibTrans" cxnId="{7721A582-82CB-4877-A6D7-78BD0EEC4082}">
      <dgm:prSet/>
      <dgm:spPr/>
      <dgm:t>
        <a:bodyPr/>
        <a:lstStyle/>
        <a:p>
          <a:endParaRPr lang="ru-RU" sz="1200"/>
        </a:p>
      </dgm:t>
    </dgm:pt>
    <dgm:pt modelId="{889D485E-9D66-4D1F-B57B-2CB22E8DF9CC}">
      <dgm:prSet phldrT="[Текст]" custT="1"/>
      <dgm:spPr/>
      <dgm:t>
        <a:bodyPr/>
        <a:lstStyle/>
        <a:p>
          <a:pPr algn="l"/>
          <a:endParaRPr lang="ru-RU" sz="1200" dirty="0" smtClean="0"/>
        </a:p>
        <a:p>
          <a:pPr algn="l"/>
          <a:endParaRPr lang="ru-RU" sz="1200" dirty="0" smtClean="0"/>
        </a:p>
        <a:p>
          <a:pPr algn="l"/>
          <a:endParaRPr lang="ru-RU" sz="1200" dirty="0" smtClean="0"/>
        </a:p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ботаника, зоология, физиология (человека, животных, растений), энтомология, гидробиология, генетика, селекция, микробиология, микология, космическая биология, ботаника, орнитология, анатомия, растениеводство, животноводство, цветоводство, садоводство, агробиология и др.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0A2D799-EB2B-4915-903C-4CF0269F18D0}" type="parTrans" cxnId="{ABA119E4-C2F9-495B-904F-A763C0C41943}">
      <dgm:prSet/>
      <dgm:spPr/>
      <dgm:t>
        <a:bodyPr/>
        <a:lstStyle/>
        <a:p>
          <a:endParaRPr lang="ru-RU" sz="1200"/>
        </a:p>
      </dgm:t>
    </dgm:pt>
    <dgm:pt modelId="{7F8EE54A-B90F-41F1-B382-591C7F1B78F4}" type="sibTrans" cxnId="{ABA119E4-C2F9-495B-904F-A763C0C41943}">
      <dgm:prSet/>
      <dgm:spPr/>
      <dgm:t>
        <a:bodyPr/>
        <a:lstStyle/>
        <a:p>
          <a:endParaRPr lang="ru-RU" sz="1200"/>
        </a:p>
      </dgm:t>
    </dgm:pt>
    <dgm:pt modelId="{69D54C03-AA0E-4BB8-9FE7-27FBC55809B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экология экосистем (глобальная экология, экология сообществ, экология биосферы и др.);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FAB12EC-69D2-4B0E-B7C4-3573E011772E}" type="parTrans" cxnId="{048ADCA7-DDAD-40D6-B30A-70613AAC1B34}">
      <dgm:prSet/>
      <dgm:spPr/>
      <dgm:t>
        <a:bodyPr/>
        <a:lstStyle/>
        <a:p>
          <a:endParaRPr lang="ru-RU" sz="1200"/>
        </a:p>
      </dgm:t>
    </dgm:pt>
    <dgm:pt modelId="{09724171-4538-429C-9584-EBB5839365D7}" type="sibTrans" cxnId="{048ADCA7-DDAD-40D6-B30A-70613AAC1B34}">
      <dgm:prSet/>
      <dgm:spPr/>
      <dgm:t>
        <a:bodyPr/>
        <a:lstStyle/>
        <a:p>
          <a:endParaRPr lang="ru-RU" sz="1200"/>
        </a:p>
      </dgm:t>
    </dgm:pt>
    <dgm:pt modelId="{95CAD85A-10AA-4802-88CB-925405426ECE}">
      <dgm:prSet phldrT="[Текст]" custT="1"/>
      <dgm:spPr/>
      <dgm:t>
        <a:bodyPr/>
        <a:lstStyle/>
        <a:p>
          <a:endParaRPr lang="ru-RU" sz="1200" dirty="0" smtClean="0"/>
        </a:p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экология и охрана окружающей среды (природопользование, лесоводство, дендрология, энергия и среда обитания, </a:t>
          </a:r>
          <a:r>
            <a:rPr lang="ru-RU" sz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энергоэффективность</a:t>
          </a: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экология ландшафтов, экология творчества средствами природы, экология информационных технологий).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DE8448-CAC3-4387-B35A-5E436210F77B}" type="parTrans" cxnId="{F41CCB12-82BC-44C3-BED0-BB18D3226A73}">
      <dgm:prSet/>
      <dgm:spPr/>
      <dgm:t>
        <a:bodyPr/>
        <a:lstStyle/>
        <a:p>
          <a:endParaRPr lang="ru-RU" sz="1200"/>
        </a:p>
      </dgm:t>
    </dgm:pt>
    <dgm:pt modelId="{E2ED709A-4CC3-489B-BF58-7AC27BD548DD}" type="sibTrans" cxnId="{F41CCB12-82BC-44C3-BED0-BB18D3226A73}">
      <dgm:prSet/>
      <dgm:spPr/>
      <dgm:t>
        <a:bodyPr/>
        <a:lstStyle/>
        <a:p>
          <a:endParaRPr lang="ru-RU" sz="1200"/>
        </a:p>
      </dgm:t>
    </dgm:pt>
    <dgm:pt modelId="{D6AFDB58-B142-46EF-B9D3-8DBA2B736850}" type="pres">
      <dgm:prSet presAssocID="{D3A45B19-718F-4EC4-8007-D0F269E0220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4489BCB-13AC-469D-8950-FDA4020D0675}" type="pres">
      <dgm:prSet presAssocID="{F15B77AE-9054-4D09-B028-69940FFFEA27}" presName="root" presStyleCnt="0">
        <dgm:presLayoutVars>
          <dgm:chMax/>
          <dgm:chPref/>
        </dgm:presLayoutVars>
      </dgm:prSet>
      <dgm:spPr/>
    </dgm:pt>
    <dgm:pt modelId="{F9F238D9-FB08-438C-8DE5-59E70AEE974B}" type="pres">
      <dgm:prSet presAssocID="{F15B77AE-9054-4D09-B028-69940FFFEA27}" presName="rootComposite" presStyleCnt="0">
        <dgm:presLayoutVars/>
      </dgm:prSet>
      <dgm:spPr/>
    </dgm:pt>
    <dgm:pt modelId="{049B597E-0E71-42E9-B4BD-07AA84392603}" type="pres">
      <dgm:prSet presAssocID="{F15B77AE-9054-4D09-B028-69940FFFEA27}" presName="ParentAccent" presStyleLbl="alignNode1" presStyleIdx="0" presStyleCnt="2" custFlipVert="1" custScaleY="33553" custLinFactNeighborX="-102" custLinFactNeighborY="-30136"/>
      <dgm:spPr/>
    </dgm:pt>
    <dgm:pt modelId="{148EA9E3-79AA-4396-857D-61024E36F321}" type="pres">
      <dgm:prSet presAssocID="{F15B77AE-9054-4D09-B028-69940FFFEA27}" presName="ParentSmallAccent" presStyleLbl="fgAcc1" presStyleIdx="0" presStyleCnt="2" custLinFactNeighborX="-1383" custLinFactNeighborY="-81802"/>
      <dgm:spPr>
        <a:solidFill>
          <a:srgbClr val="CCFFCC">
            <a:alpha val="90000"/>
          </a:srgbClr>
        </a:solidFill>
      </dgm:spPr>
    </dgm:pt>
    <dgm:pt modelId="{087AF534-D411-4CA8-8DC2-9811EF6858A2}" type="pres">
      <dgm:prSet presAssocID="{F15B77AE-9054-4D09-B028-69940FFFEA27}" presName="Parent" presStyleLbl="revTx" presStyleIdx="0" presStyleCnt="8" custLinFactNeighborX="-102" custLinFactNeighborY="-1849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B5853-9AF9-4F8F-AF62-F4F3186D782E}" type="pres">
      <dgm:prSet presAssocID="{F15B77AE-9054-4D09-B028-69940FFFEA27}" presName="childShape" presStyleCnt="0">
        <dgm:presLayoutVars>
          <dgm:chMax val="0"/>
          <dgm:chPref val="0"/>
        </dgm:presLayoutVars>
      </dgm:prSet>
      <dgm:spPr/>
    </dgm:pt>
    <dgm:pt modelId="{466185EF-2DC4-482F-BF83-ECED98E7859E}" type="pres">
      <dgm:prSet presAssocID="{B0099E9A-B889-40C6-B522-618AB6EF0781}" presName="childComposite" presStyleCnt="0">
        <dgm:presLayoutVars>
          <dgm:chMax val="0"/>
          <dgm:chPref val="0"/>
        </dgm:presLayoutVars>
      </dgm:prSet>
      <dgm:spPr/>
    </dgm:pt>
    <dgm:pt modelId="{0B5D895C-8475-4A82-99CE-0932A4E8C476}" type="pres">
      <dgm:prSet presAssocID="{B0099E9A-B889-40C6-B522-618AB6EF0781}" presName="ChildAccent" presStyleLbl="solidFgAcc1" presStyleIdx="0" presStyleCnt="6" custLinFactY="-100000" custLinFactNeighborX="-1383" custLinFactNeighborY="-119167"/>
      <dgm:spPr>
        <a:solidFill>
          <a:srgbClr val="CCFFCC"/>
        </a:solidFill>
      </dgm:spPr>
    </dgm:pt>
    <dgm:pt modelId="{7C757030-AB2A-46F7-9DD4-EB8659B6459F}" type="pres">
      <dgm:prSet presAssocID="{B0099E9A-B889-40C6-B522-618AB6EF0781}" presName="Child" presStyleLbl="revTx" presStyleIdx="1" presStyleCnt="8" custScaleX="106928" custScaleY="154809" custLinFactNeighborX="6265" custLinFactNeighborY="-494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D8240-031F-42D8-9EE2-F0D80C7EAD59}" type="pres">
      <dgm:prSet presAssocID="{AC1B57CD-59A2-4B34-8BA4-B7DB00855298}" presName="childComposite" presStyleCnt="0">
        <dgm:presLayoutVars>
          <dgm:chMax val="0"/>
          <dgm:chPref val="0"/>
        </dgm:presLayoutVars>
      </dgm:prSet>
      <dgm:spPr/>
    </dgm:pt>
    <dgm:pt modelId="{2E7DE9A1-C592-4544-847F-B359AD4FC8C0}" type="pres">
      <dgm:prSet presAssocID="{AC1B57CD-59A2-4B34-8BA4-B7DB00855298}" presName="ChildAccent" presStyleLbl="solidFgAcc1" presStyleIdx="1" presStyleCnt="6" custLinFactY="-43701" custLinFactNeighborX="-45236" custLinFactNeighborY="-100000"/>
      <dgm:spPr>
        <a:solidFill>
          <a:srgbClr val="CCFFCC"/>
        </a:solidFill>
      </dgm:spPr>
    </dgm:pt>
    <dgm:pt modelId="{ED249A6F-54F7-4DFC-BA5B-9E1ED2B43F04}" type="pres">
      <dgm:prSet presAssocID="{AC1B57CD-59A2-4B34-8BA4-B7DB00855298}" presName="Child" presStyleLbl="revTx" presStyleIdx="2" presStyleCnt="8" custLinFactNeighborX="-593" custLinFactNeighborY="-216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FB0E3-08F6-4B74-B9BB-7A12018FE953}" type="pres">
      <dgm:prSet presAssocID="{C912050E-CE04-4941-BF71-2CB5492EBAD5}" presName="childComposite" presStyleCnt="0">
        <dgm:presLayoutVars>
          <dgm:chMax val="0"/>
          <dgm:chPref val="0"/>
        </dgm:presLayoutVars>
      </dgm:prSet>
      <dgm:spPr/>
    </dgm:pt>
    <dgm:pt modelId="{CC47F9B9-92C4-410E-A00B-05C53773CD54}" type="pres">
      <dgm:prSet presAssocID="{C912050E-CE04-4941-BF71-2CB5492EBAD5}" presName="ChildAccent" presStyleLbl="solidFgAcc1" presStyleIdx="2" presStyleCnt="6" custLinFactNeighborX="-45236" custLinFactNeighborY="-57562"/>
      <dgm:spPr>
        <a:solidFill>
          <a:srgbClr val="CCFFCC"/>
        </a:solidFill>
      </dgm:spPr>
    </dgm:pt>
    <dgm:pt modelId="{495EAEF1-ACF2-460C-9F65-C27C3A125902}" type="pres">
      <dgm:prSet presAssocID="{C912050E-CE04-4941-BF71-2CB5492EBAD5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E8A08-76D6-46BD-A9DC-EC980411D87D}" type="pres">
      <dgm:prSet presAssocID="{69D54C03-AA0E-4BB8-9FE7-27FBC55809B4}" presName="childComposite" presStyleCnt="0">
        <dgm:presLayoutVars>
          <dgm:chMax val="0"/>
          <dgm:chPref val="0"/>
        </dgm:presLayoutVars>
      </dgm:prSet>
      <dgm:spPr/>
    </dgm:pt>
    <dgm:pt modelId="{F53F33D1-F80F-4DD5-AD45-A0B7122C709A}" type="pres">
      <dgm:prSet presAssocID="{69D54C03-AA0E-4BB8-9FE7-27FBC55809B4}" presName="ChildAccent" presStyleLbl="solidFgAcc1" presStyleIdx="3" presStyleCnt="6" custLinFactNeighborX="-45236" custLinFactNeighborY="-51233"/>
      <dgm:spPr>
        <a:solidFill>
          <a:srgbClr val="CCFFCC"/>
        </a:solidFill>
      </dgm:spPr>
    </dgm:pt>
    <dgm:pt modelId="{9CE45040-B18B-423B-A9EC-81201A4A1745}" type="pres">
      <dgm:prSet presAssocID="{69D54C03-AA0E-4BB8-9FE7-27FBC55809B4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FF063-1BF5-41E6-B030-E1976E8505BC}" type="pres">
      <dgm:prSet presAssocID="{95CAD85A-10AA-4802-88CB-925405426ECE}" presName="childComposite" presStyleCnt="0">
        <dgm:presLayoutVars>
          <dgm:chMax val="0"/>
          <dgm:chPref val="0"/>
        </dgm:presLayoutVars>
      </dgm:prSet>
      <dgm:spPr/>
    </dgm:pt>
    <dgm:pt modelId="{3AA5593E-6A06-4A2C-A63E-96CE6017B1FE}" type="pres">
      <dgm:prSet presAssocID="{95CAD85A-10AA-4802-88CB-925405426ECE}" presName="ChildAccent" presStyleLbl="solidFgAcc1" presStyleIdx="4" presStyleCnt="6" custLinFactNeighborX="-45236" custLinFactNeighborY="-71507"/>
      <dgm:spPr>
        <a:solidFill>
          <a:srgbClr val="CCFFCC"/>
        </a:solidFill>
      </dgm:spPr>
    </dgm:pt>
    <dgm:pt modelId="{E2FDC293-8077-4C5C-9E05-73BFEF1FA700}" type="pres">
      <dgm:prSet presAssocID="{95CAD85A-10AA-4802-88CB-925405426ECE}" presName="Child" presStyleLbl="revTx" presStyleIdx="5" presStyleCnt="8" custLinFactNeighborX="1508" custLinFactNeighborY="705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34851-9C35-40E2-AE60-171E551AD46A}" type="pres">
      <dgm:prSet presAssocID="{12C50739-08B2-4285-A2AC-54002C00918C}" presName="root" presStyleCnt="0">
        <dgm:presLayoutVars>
          <dgm:chMax/>
          <dgm:chPref/>
        </dgm:presLayoutVars>
      </dgm:prSet>
      <dgm:spPr/>
    </dgm:pt>
    <dgm:pt modelId="{F7508149-B7EE-423D-929D-7120BC186539}" type="pres">
      <dgm:prSet presAssocID="{12C50739-08B2-4285-A2AC-54002C00918C}" presName="rootComposite" presStyleCnt="0">
        <dgm:presLayoutVars/>
      </dgm:prSet>
      <dgm:spPr/>
    </dgm:pt>
    <dgm:pt modelId="{E6DD2979-11D5-46C9-B96F-1D81EEFF744D}" type="pres">
      <dgm:prSet presAssocID="{12C50739-08B2-4285-A2AC-54002C00918C}" presName="ParentAccent" presStyleLbl="alignNode1" presStyleIdx="1" presStyleCnt="2" custFlipVert="1" custScaleY="60602" custLinFactNeighborX="-835" custLinFactNeighborY="-33223"/>
      <dgm:spPr/>
    </dgm:pt>
    <dgm:pt modelId="{BF21D19B-E526-4B0A-8E66-954785EF4047}" type="pres">
      <dgm:prSet presAssocID="{12C50739-08B2-4285-A2AC-54002C00918C}" presName="ParentSmallAccent" presStyleLbl="fgAcc1" presStyleIdx="1" presStyleCnt="2" custLinFactNeighborX="15233" custLinFactNeighborY="-55199"/>
      <dgm:spPr>
        <a:solidFill>
          <a:srgbClr val="FFC000">
            <a:alpha val="90000"/>
          </a:srgbClr>
        </a:solidFill>
      </dgm:spPr>
      <dgm:t>
        <a:bodyPr/>
        <a:lstStyle/>
        <a:p>
          <a:endParaRPr lang="ru-RU"/>
        </a:p>
      </dgm:t>
    </dgm:pt>
    <dgm:pt modelId="{E2861440-C5F0-4DBD-B084-8272F42743C8}" type="pres">
      <dgm:prSet presAssocID="{12C50739-08B2-4285-A2AC-54002C00918C}" presName="Parent" presStyleLbl="revTx" presStyleIdx="6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1549F-3046-4EC4-9A9F-19FB7CAC38C7}" type="pres">
      <dgm:prSet presAssocID="{12C50739-08B2-4285-A2AC-54002C00918C}" presName="childShape" presStyleCnt="0">
        <dgm:presLayoutVars>
          <dgm:chMax val="0"/>
          <dgm:chPref val="0"/>
        </dgm:presLayoutVars>
      </dgm:prSet>
      <dgm:spPr/>
    </dgm:pt>
    <dgm:pt modelId="{58491714-5A4F-4C80-9256-B3E4DF5923B5}" type="pres">
      <dgm:prSet presAssocID="{889D485E-9D66-4D1F-B57B-2CB22E8DF9CC}" presName="childComposite" presStyleCnt="0">
        <dgm:presLayoutVars>
          <dgm:chMax val="0"/>
          <dgm:chPref val="0"/>
        </dgm:presLayoutVars>
      </dgm:prSet>
      <dgm:spPr/>
    </dgm:pt>
    <dgm:pt modelId="{577392C9-6C4C-4B50-8C56-2382D7BE4D3E}" type="pres">
      <dgm:prSet presAssocID="{889D485E-9D66-4D1F-B57B-2CB22E8DF9CC}" presName="ChildAccent" presStyleLbl="solidFgAcc1" presStyleIdx="5" presStyleCnt="6"/>
      <dgm:spPr>
        <a:solidFill>
          <a:srgbClr val="FFC000"/>
        </a:solidFill>
      </dgm:spPr>
      <dgm:t>
        <a:bodyPr/>
        <a:lstStyle/>
        <a:p>
          <a:endParaRPr lang="ru-RU"/>
        </a:p>
      </dgm:t>
    </dgm:pt>
    <dgm:pt modelId="{117B7A7C-22BE-4DA2-81FB-76FC1657393A}" type="pres">
      <dgm:prSet presAssocID="{889D485E-9D66-4D1F-B57B-2CB22E8DF9CC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3FF3A0-4949-4548-B0B7-71171EA652EB}" type="presOf" srcId="{95CAD85A-10AA-4802-88CB-925405426ECE}" destId="{E2FDC293-8077-4C5C-9E05-73BFEF1FA700}" srcOrd="0" destOrd="0" presId="urn:microsoft.com/office/officeart/2008/layout/SquareAccentList"/>
    <dgm:cxn modelId="{0BCC8DDF-5C87-495C-8359-56C8DA4B8659}" srcId="{D3A45B19-718F-4EC4-8007-D0F269E0220B}" destId="{F15B77AE-9054-4D09-B028-69940FFFEA27}" srcOrd="0" destOrd="0" parTransId="{E29FD168-F6BC-4B6E-AE40-60257C042094}" sibTransId="{999C0DEB-18F9-4278-97BD-F9491D693681}"/>
    <dgm:cxn modelId="{7B9C4ECD-94B0-42EB-98AA-0B134697A477}" type="presOf" srcId="{69D54C03-AA0E-4BB8-9FE7-27FBC55809B4}" destId="{9CE45040-B18B-423B-A9EC-81201A4A1745}" srcOrd="0" destOrd="0" presId="urn:microsoft.com/office/officeart/2008/layout/SquareAccentList"/>
    <dgm:cxn modelId="{CB556E9C-06AC-41DC-ADA7-F12AC3341CDC}" type="presOf" srcId="{889D485E-9D66-4D1F-B57B-2CB22E8DF9CC}" destId="{117B7A7C-22BE-4DA2-81FB-76FC1657393A}" srcOrd="0" destOrd="0" presId="urn:microsoft.com/office/officeart/2008/layout/SquareAccentList"/>
    <dgm:cxn modelId="{7794A77A-8EB1-4817-9A08-CC3C4AB3B76C}" srcId="{F15B77AE-9054-4D09-B028-69940FFFEA27}" destId="{B0099E9A-B889-40C6-B522-618AB6EF0781}" srcOrd="0" destOrd="0" parTransId="{FCD6B9F2-DF4C-425B-9DC6-F8DDE63C711E}" sibTransId="{E4CA6771-5E12-4BA5-AAAE-E11CED2A24CC}"/>
    <dgm:cxn modelId="{C2C786A3-0D1D-419E-A652-A8DC6DD87126}" type="presOf" srcId="{B0099E9A-B889-40C6-B522-618AB6EF0781}" destId="{7C757030-AB2A-46F7-9DD4-EB8659B6459F}" srcOrd="0" destOrd="0" presId="urn:microsoft.com/office/officeart/2008/layout/SquareAccentList"/>
    <dgm:cxn modelId="{7721A582-82CB-4877-A6D7-78BD0EEC4082}" srcId="{D3A45B19-718F-4EC4-8007-D0F269E0220B}" destId="{12C50739-08B2-4285-A2AC-54002C00918C}" srcOrd="1" destOrd="0" parTransId="{D9048C4C-E775-4664-90EF-313F221F2757}" sibTransId="{A4ACD527-D655-4DFE-B52B-7C98D23B6ED0}"/>
    <dgm:cxn modelId="{C37DB43F-AD53-499E-B207-D135B88742EC}" type="presOf" srcId="{C912050E-CE04-4941-BF71-2CB5492EBAD5}" destId="{495EAEF1-ACF2-460C-9F65-C27C3A125902}" srcOrd="0" destOrd="0" presId="urn:microsoft.com/office/officeart/2008/layout/SquareAccentList"/>
    <dgm:cxn modelId="{CFF90D46-BFAC-47CC-A8FD-CC9A791A620D}" type="presOf" srcId="{F15B77AE-9054-4D09-B028-69940FFFEA27}" destId="{087AF534-D411-4CA8-8DC2-9811EF6858A2}" srcOrd="0" destOrd="0" presId="urn:microsoft.com/office/officeart/2008/layout/SquareAccentList"/>
    <dgm:cxn modelId="{048ADCA7-DDAD-40D6-B30A-70613AAC1B34}" srcId="{F15B77AE-9054-4D09-B028-69940FFFEA27}" destId="{69D54C03-AA0E-4BB8-9FE7-27FBC55809B4}" srcOrd="3" destOrd="0" parTransId="{AFAB12EC-69D2-4B0E-B7C4-3573E011772E}" sibTransId="{09724171-4538-429C-9584-EBB5839365D7}"/>
    <dgm:cxn modelId="{F41CCB12-82BC-44C3-BED0-BB18D3226A73}" srcId="{F15B77AE-9054-4D09-B028-69940FFFEA27}" destId="{95CAD85A-10AA-4802-88CB-925405426ECE}" srcOrd="4" destOrd="0" parTransId="{D7DE8448-CAC3-4387-B35A-5E436210F77B}" sibTransId="{E2ED709A-4CC3-489B-BF58-7AC27BD548DD}"/>
    <dgm:cxn modelId="{0610AFE5-EE8C-4468-B5E2-3B14DAA3A515}" srcId="{F15B77AE-9054-4D09-B028-69940FFFEA27}" destId="{AC1B57CD-59A2-4B34-8BA4-B7DB00855298}" srcOrd="1" destOrd="0" parTransId="{A44D63C6-FDAB-4AD8-9AFD-250055356656}" sibTransId="{A0F331C7-D770-4CA6-A8F4-F7791DCFF451}"/>
    <dgm:cxn modelId="{8F4AFC13-DEC3-4370-ADB9-4F06BB1C1AEC}" type="presOf" srcId="{AC1B57CD-59A2-4B34-8BA4-B7DB00855298}" destId="{ED249A6F-54F7-4DFC-BA5B-9E1ED2B43F04}" srcOrd="0" destOrd="0" presId="urn:microsoft.com/office/officeart/2008/layout/SquareAccentList"/>
    <dgm:cxn modelId="{ABA119E4-C2F9-495B-904F-A763C0C41943}" srcId="{12C50739-08B2-4285-A2AC-54002C00918C}" destId="{889D485E-9D66-4D1F-B57B-2CB22E8DF9CC}" srcOrd="0" destOrd="0" parTransId="{A0A2D799-EB2B-4915-903C-4CF0269F18D0}" sibTransId="{7F8EE54A-B90F-41F1-B382-591C7F1B78F4}"/>
    <dgm:cxn modelId="{E4A7134E-4F87-48AC-83AE-2A0310C17FD8}" srcId="{F15B77AE-9054-4D09-B028-69940FFFEA27}" destId="{C912050E-CE04-4941-BF71-2CB5492EBAD5}" srcOrd="2" destOrd="0" parTransId="{A889D07E-4973-4F15-BFA3-E5804D971687}" sibTransId="{D0B4F711-871A-4FF9-9BB6-FD1905363067}"/>
    <dgm:cxn modelId="{AFC6B090-C02F-4222-8AD0-C1841CCC6DBE}" type="presOf" srcId="{12C50739-08B2-4285-A2AC-54002C00918C}" destId="{E2861440-C5F0-4DBD-B084-8272F42743C8}" srcOrd="0" destOrd="0" presId="urn:microsoft.com/office/officeart/2008/layout/SquareAccentList"/>
    <dgm:cxn modelId="{743B6B86-6ADA-4051-81CC-5073CCFBEEBE}" type="presOf" srcId="{D3A45B19-718F-4EC4-8007-D0F269E0220B}" destId="{D6AFDB58-B142-46EF-B9D3-8DBA2B736850}" srcOrd="0" destOrd="0" presId="urn:microsoft.com/office/officeart/2008/layout/SquareAccentList"/>
    <dgm:cxn modelId="{FC68C7B4-5FB9-45C8-BF92-B0E2F095F120}" type="presParOf" srcId="{D6AFDB58-B142-46EF-B9D3-8DBA2B736850}" destId="{94489BCB-13AC-469D-8950-FDA4020D0675}" srcOrd="0" destOrd="0" presId="urn:microsoft.com/office/officeart/2008/layout/SquareAccentList"/>
    <dgm:cxn modelId="{F777B8B1-8E6B-4A62-AF5C-93DB34DD7263}" type="presParOf" srcId="{94489BCB-13AC-469D-8950-FDA4020D0675}" destId="{F9F238D9-FB08-438C-8DE5-59E70AEE974B}" srcOrd="0" destOrd="0" presId="urn:microsoft.com/office/officeart/2008/layout/SquareAccentList"/>
    <dgm:cxn modelId="{8A94C3CE-B729-4BBC-BBB0-171890BF5BAB}" type="presParOf" srcId="{F9F238D9-FB08-438C-8DE5-59E70AEE974B}" destId="{049B597E-0E71-42E9-B4BD-07AA84392603}" srcOrd="0" destOrd="0" presId="urn:microsoft.com/office/officeart/2008/layout/SquareAccentList"/>
    <dgm:cxn modelId="{2AF3B16A-EE31-4012-A26D-C35A2A3F442E}" type="presParOf" srcId="{F9F238D9-FB08-438C-8DE5-59E70AEE974B}" destId="{148EA9E3-79AA-4396-857D-61024E36F321}" srcOrd="1" destOrd="0" presId="urn:microsoft.com/office/officeart/2008/layout/SquareAccentList"/>
    <dgm:cxn modelId="{E5D37DF7-4688-48DC-AB79-D0948E780D25}" type="presParOf" srcId="{F9F238D9-FB08-438C-8DE5-59E70AEE974B}" destId="{087AF534-D411-4CA8-8DC2-9811EF6858A2}" srcOrd="2" destOrd="0" presId="urn:microsoft.com/office/officeart/2008/layout/SquareAccentList"/>
    <dgm:cxn modelId="{BD3ABDB6-58D0-45FF-80E9-195D05299AFF}" type="presParOf" srcId="{94489BCB-13AC-469D-8950-FDA4020D0675}" destId="{ACBB5853-9AF9-4F8F-AF62-F4F3186D782E}" srcOrd="1" destOrd="0" presId="urn:microsoft.com/office/officeart/2008/layout/SquareAccentList"/>
    <dgm:cxn modelId="{62CD0253-D1E8-4513-8A0F-0265B0A2A7AC}" type="presParOf" srcId="{ACBB5853-9AF9-4F8F-AF62-F4F3186D782E}" destId="{466185EF-2DC4-482F-BF83-ECED98E7859E}" srcOrd="0" destOrd="0" presId="urn:microsoft.com/office/officeart/2008/layout/SquareAccentList"/>
    <dgm:cxn modelId="{A4D3E1A8-4CF6-45EF-A647-E3F7E34CDBB9}" type="presParOf" srcId="{466185EF-2DC4-482F-BF83-ECED98E7859E}" destId="{0B5D895C-8475-4A82-99CE-0932A4E8C476}" srcOrd="0" destOrd="0" presId="urn:microsoft.com/office/officeart/2008/layout/SquareAccentList"/>
    <dgm:cxn modelId="{30724A84-F532-49AB-940C-1BB3127EDB18}" type="presParOf" srcId="{466185EF-2DC4-482F-BF83-ECED98E7859E}" destId="{7C757030-AB2A-46F7-9DD4-EB8659B6459F}" srcOrd="1" destOrd="0" presId="urn:microsoft.com/office/officeart/2008/layout/SquareAccentList"/>
    <dgm:cxn modelId="{1AB786AE-C609-4B13-BCC1-510250F32AC3}" type="presParOf" srcId="{ACBB5853-9AF9-4F8F-AF62-F4F3186D782E}" destId="{AFCD8240-031F-42D8-9EE2-F0D80C7EAD59}" srcOrd="1" destOrd="0" presId="urn:microsoft.com/office/officeart/2008/layout/SquareAccentList"/>
    <dgm:cxn modelId="{7901EE4F-0665-4921-9715-9D8169780D72}" type="presParOf" srcId="{AFCD8240-031F-42D8-9EE2-F0D80C7EAD59}" destId="{2E7DE9A1-C592-4544-847F-B359AD4FC8C0}" srcOrd="0" destOrd="0" presId="urn:microsoft.com/office/officeart/2008/layout/SquareAccentList"/>
    <dgm:cxn modelId="{F97E64E3-A153-4200-B322-8A519E2C8734}" type="presParOf" srcId="{AFCD8240-031F-42D8-9EE2-F0D80C7EAD59}" destId="{ED249A6F-54F7-4DFC-BA5B-9E1ED2B43F04}" srcOrd="1" destOrd="0" presId="urn:microsoft.com/office/officeart/2008/layout/SquareAccentList"/>
    <dgm:cxn modelId="{7B61C82A-9993-4999-A05C-CBC8895ED9BA}" type="presParOf" srcId="{ACBB5853-9AF9-4F8F-AF62-F4F3186D782E}" destId="{150FB0E3-08F6-4B74-B9BB-7A12018FE953}" srcOrd="2" destOrd="0" presId="urn:microsoft.com/office/officeart/2008/layout/SquareAccentList"/>
    <dgm:cxn modelId="{70ED554D-DD8C-42D6-92B3-6DAF9D981F6F}" type="presParOf" srcId="{150FB0E3-08F6-4B74-B9BB-7A12018FE953}" destId="{CC47F9B9-92C4-410E-A00B-05C53773CD54}" srcOrd="0" destOrd="0" presId="urn:microsoft.com/office/officeart/2008/layout/SquareAccentList"/>
    <dgm:cxn modelId="{333E416A-B6E7-4902-9577-3438C6E4DE70}" type="presParOf" srcId="{150FB0E3-08F6-4B74-B9BB-7A12018FE953}" destId="{495EAEF1-ACF2-460C-9F65-C27C3A125902}" srcOrd="1" destOrd="0" presId="urn:microsoft.com/office/officeart/2008/layout/SquareAccentList"/>
    <dgm:cxn modelId="{2B5E5D87-8D94-4DCF-8F00-A7F1E69BCC31}" type="presParOf" srcId="{ACBB5853-9AF9-4F8F-AF62-F4F3186D782E}" destId="{06EE8A08-76D6-46BD-A9DC-EC980411D87D}" srcOrd="3" destOrd="0" presId="urn:microsoft.com/office/officeart/2008/layout/SquareAccentList"/>
    <dgm:cxn modelId="{ECD38288-CCD0-4783-BC06-0DC3904A5A34}" type="presParOf" srcId="{06EE8A08-76D6-46BD-A9DC-EC980411D87D}" destId="{F53F33D1-F80F-4DD5-AD45-A0B7122C709A}" srcOrd="0" destOrd="0" presId="urn:microsoft.com/office/officeart/2008/layout/SquareAccentList"/>
    <dgm:cxn modelId="{C1C72C1C-FD9D-48B9-86EE-2C8E7A633AE0}" type="presParOf" srcId="{06EE8A08-76D6-46BD-A9DC-EC980411D87D}" destId="{9CE45040-B18B-423B-A9EC-81201A4A1745}" srcOrd="1" destOrd="0" presId="urn:microsoft.com/office/officeart/2008/layout/SquareAccentList"/>
    <dgm:cxn modelId="{1B63137C-849F-4740-AA85-A1FA2594B54A}" type="presParOf" srcId="{ACBB5853-9AF9-4F8F-AF62-F4F3186D782E}" destId="{58FFF063-1BF5-41E6-B030-E1976E8505BC}" srcOrd="4" destOrd="0" presId="urn:microsoft.com/office/officeart/2008/layout/SquareAccentList"/>
    <dgm:cxn modelId="{E496A697-BB54-4CDF-BEBB-31E577252D40}" type="presParOf" srcId="{58FFF063-1BF5-41E6-B030-E1976E8505BC}" destId="{3AA5593E-6A06-4A2C-A63E-96CE6017B1FE}" srcOrd="0" destOrd="0" presId="urn:microsoft.com/office/officeart/2008/layout/SquareAccentList"/>
    <dgm:cxn modelId="{77C76B1E-5138-438B-9E37-822C368BEF6C}" type="presParOf" srcId="{58FFF063-1BF5-41E6-B030-E1976E8505BC}" destId="{E2FDC293-8077-4C5C-9E05-73BFEF1FA700}" srcOrd="1" destOrd="0" presId="urn:microsoft.com/office/officeart/2008/layout/SquareAccentList"/>
    <dgm:cxn modelId="{1071B453-C8BA-4CF1-9861-B707F2FB02DE}" type="presParOf" srcId="{D6AFDB58-B142-46EF-B9D3-8DBA2B736850}" destId="{FEE34851-9C35-40E2-AE60-171E551AD46A}" srcOrd="1" destOrd="0" presId="urn:microsoft.com/office/officeart/2008/layout/SquareAccentList"/>
    <dgm:cxn modelId="{91B10805-A067-4AEC-B74E-5D1CE4FFDC26}" type="presParOf" srcId="{FEE34851-9C35-40E2-AE60-171E551AD46A}" destId="{F7508149-B7EE-423D-929D-7120BC186539}" srcOrd="0" destOrd="0" presId="urn:microsoft.com/office/officeart/2008/layout/SquareAccentList"/>
    <dgm:cxn modelId="{FE3F2B20-D8F3-452F-99FF-5E7E0F977192}" type="presParOf" srcId="{F7508149-B7EE-423D-929D-7120BC186539}" destId="{E6DD2979-11D5-46C9-B96F-1D81EEFF744D}" srcOrd="0" destOrd="0" presId="urn:microsoft.com/office/officeart/2008/layout/SquareAccentList"/>
    <dgm:cxn modelId="{CB96C532-C3E1-4354-8265-51DF620529DC}" type="presParOf" srcId="{F7508149-B7EE-423D-929D-7120BC186539}" destId="{BF21D19B-E526-4B0A-8E66-954785EF4047}" srcOrd="1" destOrd="0" presId="urn:microsoft.com/office/officeart/2008/layout/SquareAccentList"/>
    <dgm:cxn modelId="{964AF361-A05E-4C6B-B9FB-DED836D15D1D}" type="presParOf" srcId="{F7508149-B7EE-423D-929D-7120BC186539}" destId="{E2861440-C5F0-4DBD-B084-8272F42743C8}" srcOrd="2" destOrd="0" presId="urn:microsoft.com/office/officeart/2008/layout/SquareAccentList"/>
    <dgm:cxn modelId="{5129FCDD-CBD9-46D3-A35C-CF1AB8338740}" type="presParOf" srcId="{FEE34851-9C35-40E2-AE60-171E551AD46A}" destId="{D881549F-3046-4EC4-9A9F-19FB7CAC38C7}" srcOrd="1" destOrd="0" presId="urn:microsoft.com/office/officeart/2008/layout/SquareAccentList"/>
    <dgm:cxn modelId="{C5378ABC-2CA0-4FD4-8C18-98C3C5515E2C}" type="presParOf" srcId="{D881549F-3046-4EC4-9A9F-19FB7CAC38C7}" destId="{58491714-5A4F-4C80-9256-B3E4DF5923B5}" srcOrd="0" destOrd="0" presId="urn:microsoft.com/office/officeart/2008/layout/SquareAccentList"/>
    <dgm:cxn modelId="{6E25170F-7EF7-4CB1-A396-94BE2DE27CDC}" type="presParOf" srcId="{58491714-5A4F-4C80-9256-B3E4DF5923B5}" destId="{577392C9-6C4C-4B50-8C56-2382D7BE4D3E}" srcOrd="0" destOrd="0" presId="urn:microsoft.com/office/officeart/2008/layout/SquareAccentList"/>
    <dgm:cxn modelId="{4524DF7B-2055-4F1D-8C48-0A1555EE9845}" type="presParOf" srcId="{58491714-5A4F-4C80-9256-B3E4DF5923B5}" destId="{117B7A7C-22BE-4DA2-81FB-76FC1657393A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C2B7A8-C7F8-4BC8-878B-FBD6EE19A8F5}" type="doc">
      <dgm:prSet loTypeId="urn:microsoft.com/office/officeart/2005/8/layout/b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3060EFF-2E22-453D-92D9-C2C90F1C0DB5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Знакомство с типовой программой по профилю и существующих программ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данного направления</a:t>
          </a:r>
          <a:endParaRPr lang="ru-RU" sz="140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A8CEFEC-5D95-4D06-AFB1-F2597EB0FCA6}" type="parTrans" cxnId="{BC6525C6-7D1A-4E64-AFB6-C015F79C5C77}">
      <dgm:prSet/>
      <dgm:spPr/>
      <dgm:t>
        <a:bodyPr/>
        <a:lstStyle/>
        <a:p>
          <a:endParaRPr lang="ru-RU"/>
        </a:p>
      </dgm:t>
    </dgm:pt>
    <dgm:pt modelId="{BD2CE04D-5B56-4D71-9D68-3D3A6AA2AE06}" type="sibTrans" cxnId="{BC6525C6-7D1A-4E64-AFB6-C015F79C5C77}">
      <dgm:prSet/>
      <dgm:spPr/>
      <dgm:t>
        <a:bodyPr/>
        <a:lstStyle/>
        <a:p>
          <a:endParaRPr lang="ru-RU">
            <a:solidFill>
              <a:srgbClr val="92D050"/>
            </a:solidFill>
          </a:endParaRPr>
        </a:p>
      </dgm:t>
    </dgm:pt>
    <dgm:pt modelId="{2276D191-4B45-43B6-8420-A0685AABAE3F}">
      <dgm:prSet phldrT="[Текст]" custT="1"/>
      <dgm:spPr/>
      <dgm:t>
        <a:bodyPr/>
        <a:lstStyle/>
        <a:p>
          <a:r>
            <a:rPr lang="ru-RU" sz="1600" i="0" dirty="0" smtClean="0">
              <a:latin typeface="Times New Roman" pitchFamily="18" charset="0"/>
              <a:cs typeface="Times New Roman" pitchFamily="18" charset="0"/>
            </a:rPr>
            <a:t>2. Разработка концепции </a:t>
          </a:r>
          <a:r>
            <a:rPr lang="ru-RU" sz="1600" i="0" dirty="0" smtClean="0">
              <a:latin typeface="Times New Roman" pitchFamily="18" charset="0"/>
              <a:cs typeface="Times New Roman" pitchFamily="18" charset="0"/>
            </a:rPr>
            <a:t>программы (суть, идея, актуальность, новизна…)</a:t>
          </a:r>
          <a:endParaRPr lang="ru-RU" sz="1600" i="0" dirty="0">
            <a:latin typeface="Times New Roman" pitchFamily="18" charset="0"/>
            <a:cs typeface="Times New Roman" pitchFamily="18" charset="0"/>
          </a:endParaRPr>
        </a:p>
      </dgm:t>
    </dgm:pt>
    <dgm:pt modelId="{5A2E0282-C4B3-46DB-98AE-BD92CE7429B0}" type="parTrans" cxnId="{F8C3FBA4-84B7-4C25-87BF-D34DB69C0B3C}">
      <dgm:prSet/>
      <dgm:spPr/>
      <dgm:t>
        <a:bodyPr/>
        <a:lstStyle/>
        <a:p>
          <a:endParaRPr lang="ru-RU"/>
        </a:p>
      </dgm:t>
    </dgm:pt>
    <dgm:pt modelId="{040D352E-2082-4A5F-B9F2-53B6ED790E54}" type="sibTrans" cxnId="{F8C3FBA4-84B7-4C25-87BF-D34DB69C0B3C}">
      <dgm:prSet/>
      <dgm:spPr/>
      <dgm:t>
        <a:bodyPr/>
        <a:lstStyle/>
        <a:p>
          <a:endParaRPr lang="ru-RU"/>
        </a:p>
      </dgm:t>
    </dgm:pt>
    <dgm:pt modelId="{6EF2DB61-41E1-4E8B-BA0E-2C71B78D5EBD}">
      <dgm:prSet phldrT="[Текст]" custT="1"/>
      <dgm:spPr/>
      <dgm:t>
        <a:bodyPr/>
        <a:lstStyle/>
        <a:p>
          <a:r>
            <a:rPr lang="ru-RU" sz="1600" i="0" dirty="0" smtClean="0">
              <a:latin typeface="Times New Roman" pitchFamily="18" charset="0"/>
              <a:cs typeface="Times New Roman" pitchFamily="18" charset="0"/>
            </a:rPr>
            <a:t>3. Работа над содержанием программы</a:t>
          </a:r>
          <a:endParaRPr lang="ru-RU" sz="1600" i="0" dirty="0">
            <a:latin typeface="Times New Roman" pitchFamily="18" charset="0"/>
            <a:cs typeface="Times New Roman" pitchFamily="18" charset="0"/>
          </a:endParaRPr>
        </a:p>
      </dgm:t>
    </dgm:pt>
    <dgm:pt modelId="{6657A7AB-3A99-4458-8A1D-0D911FCD4090}" type="parTrans" cxnId="{2DF37944-8D6D-40FD-A258-405E2F37C269}">
      <dgm:prSet/>
      <dgm:spPr/>
      <dgm:t>
        <a:bodyPr/>
        <a:lstStyle/>
        <a:p>
          <a:endParaRPr lang="ru-RU"/>
        </a:p>
      </dgm:t>
    </dgm:pt>
    <dgm:pt modelId="{886EB6AF-0006-40D1-84F7-4241665BA0D4}" type="sibTrans" cxnId="{2DF37944-8D6D-40FD-A258-405E2F37C269}">
      <dgm:prSet/>
      <dgm:spPr/>
      <dgm:t>
        <a:bodyPr/>
        <a:lstStyle/>
        <a:p>
          <a:endParaRPr lang="ru-RU"/>
        </a:p>
      </dgm:t>
    </dgm:pt>
    <dgm:pt modelId="{7B2BE48B-83AE-4EFC-B84D-91529A28D8D1}">
      <dgm:prSet phldrT="[Текст]" custT="1"/>
      <dgm:spPr/>
      <dgm:t>
        <a:bodyPr/>
        <a:lstStyle/>
        <a:p>
          <a:r>
            <a:rPr lang="ru-RU" sz="1600" b="0" i="0" dirty="0" smtClean="0">
              <a:effectLst/>
              <a:latin typeface="Times New Roman" pitchFamily="18" charset="0"/>
              <a:cs typeface="Times New Roman" pitchFamily="18" charset="0"/>
            </a:rPr>
            <a:t>4. Определение средств, методов и форм обучения</a:t>
          </a:r>
          <a:endParaRPr lang="ru-RU" sz="1600" i="0" dirty="0">
            <a:latin typeface="Times New Roman" pitchFamily="18" charset="0"/>
            <a:cs typeface="Times New Roman" pitchFamily="18" charset="0"/>
          </a:endParaRPr>
        </a:p>
      </dgm:t>
    </dgm:pt>
    <dgm:pt modelId="{0A70094F-B32D-4CCA-8E37-47B829711458}" type="parTrans" cxnId="{D3250363-5C80-4EF7-8797-827153BE4359}">
      <dgm:prSet/>
      <dgm:spPr/>
      <dgm:t>
        <a:bodyPr/>
        <a:lstStyle/>
        <a:p>
          <a:endParaRPr lang="ru-RU"/>
        </a:p>
      </dgm:t>
    </dgm:pt>
    <dgm:pt modelId="{222A2667-7489-481C-8B68-934663B8530D}" type="sibTrans" cxnId="{D3250363-5C80-4EF7-8797-827153BE4359}">
      <dgm:prSet/>
      <dgm:spPr/>
      <dgm:t>
        <a:bodyPr/>
        <a:lstStyle/>
        <a:p>
          <a:endParaRPr lang="ru-RU"/>
        </a:p>
      </dgm:t>
    </dgm:pt>
    <dgm:pt modelId="{A9881D12-EB50-41D2-9D62-1E446F77BB61}">
      <dgm:prSet phldrT="[Текст]" custT="1"/>
      <dgm:spPr/>
      <dgm:t>
        <a:bodyPr/>
        <a:lstStyle/>
        <a:p>
          <a:r>
            <a:rPr lang="ru-RU" sz="1600" b="0" i="0" dirty="0" smtClean="0">
              <a:effectLst/>
              <a:latin typeface="Times New Roman" pitchFamily="18" charset="0"/>
              <a:cs typeface="Times New Roman" pitchFamily="18" charset="0"/>
            </a:rPr>
            <a:t>5. Определение знаний, умений и навыков, которыми должны овладеть обучающиеся</a:t>
          </a:r>
          <a:endParaRPr lang="ru-RU" sz="1600" i="0" dirty="0">
            <a:latin typeface="Times New Roman" pitchFamily="18" charset="0"/>
            <a:cs typeface="Times New Roman" pitchFamily="18" charset="0"/>
          </a:endParaRPr>
        </a:p>
      </dgm:t>
    </dgm:pt>
    <dgm:pt modelId="{3ACAAA3C-E0BB-409B-AC17-53AEDF8E7F37}" type="parTrans" cxnId="{36159ABC-7F7C-4093-A4D5-9F7D27D795DB}">
      <dgm:prSet/>
      <dgm:spPr/>
      <dgm:t>
        <a:bodyPr/>
        <a:lstStyle/>
        <a:p>
          <a:endParaRPr lang="ru-RU"/>
        </a:p>
      </dgm:t>
    </dgm:pt>
    <dgm:pt modelId="{B7EF254F-4D31-4946-9187-821AE6809291}" type="sibTrans" cxnId="{36159ABC-7F7C-4093-A4D5-9F7D27D795DB}">
      <dgm:prSet/>
      <dgm:spPr/>
      <dgm:t>
        <a:bodyPr/>
        <a:lstStyle/>
        <a:p>
          <a:endParaRPr lang="ru-RU"/>
        </a:p>
      </dgm:t>
    </dgm:pt>
    <dgm:pt modelId="{136CB6C5-F489-46DF-8FD6-EB70C5E8F6E3}">
      <dgm:prSet phldrT="[Текст]" custT="1"/>
      <dgm:spPr/>
      <dgm:t>
        <a:bodyPr/>
        <a:lstStyle/>
        <a:p>
          <a:r>
            <a:rPr lang="ru-RU" sz="1600" b="0" i="0" dirty="0" smtClean="0">
              <a:effectLst/>
              <a:latin typeface="Times New Roman" pitchFamily="18" charset="0"/>
              <a:cs typeface="Times New Roman" pitchFamily="18" charset="0"/>
            </a:rPr>
            <a:t>6. Составление списка необходимой литературы</a:t>
          </a:r>
          <a:endParaRPr lang="ru-RU" sz="1600" i="0" dirty="0">
            <a:latin typeface="Times New Roman" pitchFamily="18" charset="0"/>
            <a:cs typeface="Times New Roman" pitchFamily="18" charset="0"/>
          </a:endParaRPr>
        </a:p>
      </dgm:t>
    </dgm:pt>
    <dgm:pt modelId="{0F411062-BA48-4BBD-BF6F-F3A8530CCF33}" type="parTrans" cxnId="{C2746A4F-4EE4-427A-9FFE-D20489DA1275}">
      <dgm:prSet/>
      <dgm:spPr/>
      <dgm:t>
        <a:bodyPr/>
        <a:lstStyle/>
        <a:p>
          <a:endParaRPr lang="ru-RU"/>
        </a:p>
      </dgm:t>
    </dgm:pt>
    <dgm:pt modelId="{49EA9040-4A93-4E7B-BD12-651271976146}" type="sibTrans" cxnId="{C2746A4F-4EE4-427A-9FFE-D20489DA1275}">
      <dgm:prSet/>
      <dgm:spPr/>
      <dgm:t>
        <a:bodyPr/>
        <a:lstStyle/>
        <a:p>
          <a:endParaRPr lang="ru-RU"/>
        </a:p>
      </dgm:t>
    </dgm:pt>
    <dgm:pt modelId="{62065E2F-BD88-4FDB-846E-99C867EED769}">
      <dgm:prSet custT="1"/>
      <dgm:spPr/>
      <dgm:t>
        <a:bodyPr/>
        <a:lstStyle/>
        <a:p>
          <a:r>
            <a:rPr lang="ru-RU" sz="1600" b="0" i="0" dirty="0" smtClean="0">
              <a:effectLst/>
              <a:latin typeface="Times New Roman" pitchFamily="18" charset="0"/>
              <a:cs typeface="Times New Roman" pitchFamily="18" charset="0"/>
            </a:rPr>
            <a:t>7. Рассмотрение на педагогическом совете, утверждение </a:t>
          </a:r>
          <a:r>
            <a:rPr lang="ru-RU" sz="1600" b="0" i="0" dirty="0" smtClean="0">
              <a:effectLst/>
              <a:latin typeface="Times New Roman" pitchFamily="18" charset="0"/>
              <a:cs typeface="Times New Roman" pitchFamily="18" charset="0"/>
            </a:rPr>
            <a:t>директором, согласование с учредителем (управлением образования )</a:t>
          </a:r>
          <a:endParaRPr lang="ru-RU" sz="1600" b="0" i="0" dirty="0" smtClean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1B86A07-63A0-4A1E-83F7-61576FCF3577}" type="sibTrans" cxnId="{D6CB1523-E029-4F88-8F65-23883ED7F4FB}">
      <dgm:prSet/>
      <dgm:spPr/>
      <dgm:t>
        <a:bodyPr/>
        <a:lstStyle/>
        <a:p>
          <a:endParaRPr lang="ru-RU"/>
        </a:p>
      </dgm:t>
    </dgm:pt>
    <dgm:pt modelId="{C2F38D1E-AA04-4BA5-B033-ADF29A0F657F}" type="parTrans" cxnId="{D6CB1523-E029-4F88-8F65-23883ED7F4FB}">
      <dgm:prSet/>
      <dgm:spPr/>
      <dgm:t>
        <a:bodyPr/>
        <a:lstStyle/>
        <a:p>
          <a:endParaRPr lang="ru-RU"/>
        </a:p>
      </dgm:t>
    </dgm:pt>
    <dgm:pt modelId="{6F5CD540-D650-4E0E-9D87-D28CD8A71678}" type="pres">
      <dgm:prSet presAssocID="{71C2B7A8-C7F8-4BC8-878B-FBD6EE19A8F5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0E98F11-4DFB-4D86-9015-C60E3EC3CF2A}" type="pres">
      <dgm:prSet presAssocID="{83060EFF-2E22-453D-92D9-C2C90F1C0DB5}" presName="compNode" presStyleCnt="0"/>
      <dgm:spPr/>
    </dgm:pt>
    <dgm:pt modelId="{F0C56F75-2468-4301-BF75-DEC15212F004}" type="pres">
      <dgm:prSet presAssocID="{83060EFF-2E22-453D-92D9-C2C90F1C0DB5}" presName="dummyConnPt" presStyleCnt="0"/>
      <dgm:spPr/>
    </dgm:pt>
    <dgm:pt modelId="{2B8C580F-6CCD-42C8-9335-243107F5D5BA}" type="pres">
      <dgm:prSet presAssocID="{83060EFF-2E22-453D-92D9-C2C90F1C0DB5}" presName="node" presStyleLbl="node1" presStyleIdx="0" presStyleCnt="7" custScaleX="126170" custLinFactNeighborX="26242" custLinFactNeighborY="-10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9A8EF-D7D9-4891-9ADB-F97B87B2913D}" type="pres">
      <dgm:prSet presAssocID="{BD2CE04D-5B56-4D71-9D68-3D3A6AA2AE06}" presName="sibTrans" presStyleLbl="bgSibTrans2D1" presStyleIdx="0" presStyleCnt="6" custAng="21334920" custScaleX="99660" custScaleY="136110" custLinFactNeighborX="27066" custLinFactNeighborY="-6087"/>
      <dgm:spPr/>
      <dgm:t>
        <a:bodyPr/>
        <a:lstStyle/>
        <a:p>
          <a:endParaRPr lang="ru-RU"/>
        </a:p>
      </dgm:t>
    </dgm:pt>
    <dgm:pt modelId="{73F95B81-1917-44EF-970E-69485D50ED99}" type="pres">
      <dgm:prSet presAssocID="{2276D191-4B45-43B6-8420-A0685AABAE3F}" presName="compNode" presStyleCnt="0"/>
      <dgm:spPr/>
    </dgm:pt>
    <dgm:pt modelId="{78F1104E-E356-403F-9AF2-E04D7AE4435E}" type="pres">
      <dgm:prSet presAssocID="{2276D191-4B45-43B6-8420-A0685AABAE3F}" presName="dummyConnPt" presStyleCnt="0"/>
      <dgm:spPr/>
    </dgm:pt>
    <dgm:pt modelId="{7EA7C0C3-8D61-4C5C-A536-564FC2139B78}" type="pres">
      <dgm:prSet presAssocID="{2276D191-4B45-43B6-8420-A0685AABAE3F}" presName="node" presStyleLbl="node1" presStyleIdx="1" presStyleCnt="7" custScaleX="126169" custLinFactNeighborX="22488" custLinFactNeighborY="-4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A8914-DB8B-4417-9D22-28EFD9AF8FBC}" type="pres">
      <dgm:prSet presAssocID="{040D352E-2082-4A5F-B9F2-53B6ED790E54}" presName="sibTrans" presStyleLbl="bgSibTrans2D1" presStyleIdx="1" presStyleCnt="6" custLinFactNeighborX="32107" custLinFactNeighborY="30550"/>
      <dgm:spPr/>
      <dgm:t>
        <a:bodyPr/>
        <a:lstStyle/>
        <a:p>
          <a:endParaRPr lang="ru-RU"/>
        </a:p>
      </dgm:t>
    </dgm:pt>
    <dgm:pt modelId="{68BBF5DA-6512-4FCE-A049-F9333E899646}" type="pres">
      <dgm:prSet presAssocID="{6EF2DB61-41E1-4E8B-BA0E-2C71B78D5EBD}" presName="compNode" presStyleCnt="0"/>
      <dgm:spPr/>
    </dgm:pt>
    <dgm:pt modelId="{DC925BA7-337F-4900-969C-AD7F4C9DCF35}" type="pres">
      <dgm:prSet presAssocID="{6EF2DB61-41E1-4E8B-BA0E-2C71B78D5EBD}" presName="dummyConnPt" presStyleCnt="0"/>
      <dgm:spPr/>
    </dgm:pt>
    <dgm:pt modelId="{B2E7F227-4C39-4FB4-B520-A048F0D25206}" type="pres">
      <dgm:prSet presAssocID="{6EF2DB61-41E1-4E8B-BA0E-2C71B78D5EBD}" presName="node" presStyleLbl="node1" presStyleIdx="2" presStyleCnt="7" custScaleX="126169" custLinFactNeighborX="26242" custLinFactNeighborY="-4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F9457-00DC-43AC-8B29-A04DCCC195B0}" type="pres">
      <dgm:prSet presAssocID="{886EB6AF-0006-40D1-84F7-4241665BA0D4}" presName="sibTrans" presStyleLbl="bgSibTrans2D1" presStyleIdx="2" presStyleCnt="6"/>
      <dgm:spPr/>
      <dgm:t>
        <a:bodyPr/>
        <a:lstStyle/>
        <a:p>
          <a:endParaRPr lang="ru-RU"/>
        </a:p>
      </dgm:t>
    </dgm:pt>
    <dgm:pt modelId="{71283D5B-B061-4D24-9A24-616800E4FE52}" type="pres">
      <dgm:prSet presAssocID="{7B2BE48B-83AE-4EFC-B84D-91529A28D8D1}" presName="compNode" presStyleCnt="0"/>
      <dgm:spPr/>
    </dgm:pt>
    <dgm:pt modelId="{CFE08062-AA50-4351-A343-9160E2BEEA17}" type="pres">
      <dgm:prSet presAssocID="{7B2BE48B-83AE-4EFC-B84D-91529A28D8D1}" presName="dummyConnPt" presStyleCnt="0"/>
      <dgm:spPr/>
    </dgm:pt>
    <dgm:pt modelId="{81AFF352-AE4A-4945-834A-C3DE6C62E6AF}" type="pres">
      <dgm:prSet presAssocID="{7B2BE48B-83AE-4EFC-B84D-91529A28D8D1}" presName="node" presStyleLbl="node1" presStyleIdx="3" presStyleCnt="7" custScaleX="122814" custLinFactNeighborX="6523" custLinFactNeighborY="-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AD14F-11F9-42D2-A97C-DF05CF6C1CF2}" type="pres">
      <dgm:prSet presAssocID="{222A2667-7489-481C-8B68-934663B8530D}" presName="sibTrans" presStyleLbl="bgSibTrans2D1" presStyleIdx="3" presStyleCnt="6"/>
      <dgm:spPr/>
      <dgm:t>
        <a:bodyPr/>
        <a:lstStyle/>
        <a:p>
          <a:endParaRPr lang="ru-RU"/>
        </a:p>
      </dgm:t>
    </dgm:pt>
    <dgm:pt modelId="{39D03F78-C030-4916-9BC5-3A8824F2DC77}" type="pres">
      <dgm:prSet presAssocID="{A9881D12-EB50-41D2-9D62-1E446F77BB61}" presName="compNode" presStyleCnt="0"/>
      <dgm:spPr/>
    </dgm:pt>
    <dgm:pt modelId="{9E2106B8-F10C-4CAA-AAA1-1EC9AA1A2175}" type="pres">
      <dgm:prSet presAssocID="{A9881D12-EB50-41D2-9D62-1E446F77BB61}" presName="dummyConnPt" presStyleCnt="0"/>
      <dgm:spPr/>
    </dgm:pt>
    <dgm:pt modelId="{992FD80F-C420-4FB6-9AB2-26E68DEF49DC}" type="pres">
      <dgm:prSet presAssocID="{A9881D12-EB50-41D2-9D62-1E446F77BB61}" presName="node" presStyleLbl="node1" presStyleIdx="4" presStyleCnt="7" custScaleX="140503" custLinFactX="66577" custLinFactY="24815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94C99-7467-4D6A-A8DA-05A9091932FC}" type="pres">
      <dgm:prSet presAssocID="{B7EF254F-4D31-4946-9187-821AE6809291}" presName="sibTrans" presStyleLbl="bgSibTrans2D1" presStyleIdx="4" presStyleCnt="6"/>
      <dgm:spPr/>
      <dgm:t>
        <a:bodyPr/>
        <a:lstStyle/>
        <a:p>
          <a:endParaRPr lang="ru-RU"/>
        </a:p>
      </dgm:t>
    </dgm:pt>
    <dgm:pt modelId="{26B90D80-5756-48BB-992F-9BB41168927C}" type="pres">
      <dgm:prSet presAssocID="{136CB6C5-F489-46DF-8FD6-EB70C5E8F6E3}" presName="compNode" presStyleCnt="0"/>
      <dgm:spPr/>
    </dgm:pt>
    <dgm:pt modelId="{2DB376C2-6115-4FBB-B0AB-E74DFEFC9478}" type="pres">
      <dgm:prSet presAssocID="{136CB6C5-F489-46DF-8FD6-EB70C5E8F6E3}" presName="dummyConnPt" presStyleCnt="0"/>
      <dgm:spPr/>
    </dgm:pt>
    <dgm:pt modelId="{69B9F6BA-268B-4B89-A0B6-CAC84AF47A2D}" type="pres">
      <dgm:prSet presAssocID="{136CB6C5-F489-46DF-8FD6-EB70C5E8F6E3}" presName="node" presStyleLbl="node1" presStyleIdx="5" presStyleCnt="7" custScaleX="141439" custLinFactX="67045" custLinFactY="23807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E8EB7-14B7-4FA9-BB56-158A8C372176}" type="pres">
      <dgm:prSet presAssocID="{49EA9040-4A93-4E7B-BD12-651271976146}" presName="sibTrans" presStyleLbl="bgSibTrans2D1" presStyleIdx="5" presStyleCnt="6" custAng="209054" custScaleY="99823" custLinFactNeighborX="-2773" custLinFactNeighborY="13051"/>
      <dgm:spPr/>
      <dgm:t>
        <a:bodyPr/>
        <a:lstStyle/>
        <a:p>
          <a:endParaRPr lang="ru-RU"/>
        </a:p>
      </dgm:t>
    </dgm:pt>
    <dgm:pt modelId="{FAC995FA-0947-42AD-9568-D3D7B51EF63E}" type="pres">
      <dgm:prSet presAssocID="{62065E2F-BD88-4FDB-846E-99C867EED769}" presName="compNode" presStyleCnt="0"/>
      <dgm:spPr/>
    </dgm:pt>
    <dgm:pt modelId="{743B8DF5-A412-48E5-91B7-5FD4D594F554}" type="pres">
      <dgm:prSet presAssocID="{62065E2F-BD88-4FDB-846E-99C867EED769}" presName="dummyConnPt" presStyleCnt="0"/>
      <dgm:spPr/>
    </dgm:pt>
    <dgm:pt modelId="{C182257F-F64B-4092-A4C2-61FD6C5B88FC}" type="pres">
      <dgm:prSet presAssocID="{62065E2F-BD88-4FDB-846E-99C867EED769}" presName="node" presStyleLbl="node1" presStyleIdx="6" presStyleCnt="7" custScaleX="139757" custScaleY="152015" custLinFactNeighborX="-7394" custLinFactNeighborY="-41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6525C6-7D1A-4E64-AFB6-C015F79C5C77}" srcId="{71C2B7A8-C7F8-4BC8-878B-FBD6EE19A8F5}" destId="{83060EFF-2E22-453D-92D9-C2C90F1C0DB5}" srcOrd="0" destOrd="0" parTransId="{8A8CEFEC-5D95-4D06-AFB1-F2597EB0FCA6}" sibTransId="{BD2CE04D-5B56-4D71-9D68-3D3A6AA2AE06}"/>
    <dgm:cxn modelId="{B8E96888-0003-41CF-9259-80681230B29F}" type="presOf" srcId="{A9881D12-EB50-41D2-9D62-1E446F77BB61}" destId="{992FD80F-C420-4FB6-9AB2-26E68DEF49DC}" srcOrd="0" destOrd="0" presId="urn:microsoft.com/office/officeart/2005/8/layout/bProcess4"/>
    <dgm:cxn modelId="{536CF754-5C91-44D8-8E77-412BA8A5619D}" type="presOf" srcId="{B7EF254F-4D31-4946-9187-821AE6809291}" destId="{05894C99-7467-4D6A-A8DA-05A9091932FC}" srcOrd="0" destOrd="0" presId="urn:microsoft.com/office/officeart/2005/8/layout/bProcess4"/>
    <dgm:cxn modelId="{D3250363-5C80-4EF7-8797-827153BE4359}" srcId="{71C2B7A8-C7F8-4BC8-878B-FBD6EE19A8F5}" destId="{7B2BE48B-83AE-4EFC-B84D-91529A28D8D1}" srcOrd="3" destOrd="0" parTransId="{0A70094F-B32D-4CCA-8E37-47B829711458}" sibTransId="{222A2667-7489-481C-8B68-934663B8530D}"/>
    <dgm:cxn modelId="{F8C3FBA4-84B7-4C25-87BF-D34DB69C0B3C}" srcId="{71C2B7A8-C7F8-4BC8-878B-FBD6EE19A8F5}" destId="{2276D191-4B45-43B6-8420-A0685AABAE3F}" srcOrd="1" destOrd="0" parTransId="{5A2E0282-C4B3-46DB-98AE-BD92CE7429B0}" sibTransId="{040D352E-2082-4A5F-B9F2-53B6ED790E54}"/>
    <dgm:cxn modelId="{0092FA70-9A4E-48E6-BBA3-FE646DFAABB7}" type="presOf" srcId="{222A2667-7489-481C-8B68-934663B8530D}" destId="{F44AD14F-11F9-42D2-A97C-DF05CF6C1CF2}" srcOrd="0" destOrd="0" presId="urn:microsoft.com/office/officeart/2005/8/layout/bProcess4"/>
    <dgm:cxn modelId="{E60A664C-EF3F-49DA-9D56-9345A80CB41E}" type="presOf" srcId="{136CB6C5-F489-46DF-8FD6-EB70C5E8F6E3}" destId="{69B9F6BA-268B-4B89-A0B6-CAC84AF47A2D}" srcOrd="0" destOrd="0" presId="urn:microsoft.com/office/officeart/2005/8/layout/bProcess4"/>
    <dgm:cxn modelId="{2DF37944-8D6D-40FD-A258-405E2F37C269}" srcId="{71C2B7A8-C7F8-4BC8-878B-FBD6EE19A8F5}" destId="{6EF2DB61-41E1-4E8B-BA0E-2C71B78D5EBD}" srcOrd="2" destOrd="0" parTransId="{6657A7AB-3A99-4458-8A1D-0D911FCD4090}" sibTransId="{886EB6AF-0006-40D1-84F7-4241665BA0D4}"/>
    <dgm:cxn modelId="{E658C0FA-A320-4703-82C7-D61FD83DCBA3}" type="presOf" srcId="{2276D191-4B45-43B6-8420-A0685AABAE3F}" destId="{7EA7C0C3-8D61-4C5C-A536-564FC2139B78}" srcOrd="0" destOrd="0" presId="urn:microsoft.com/office/officeart/2005/8/layout/bProcess4"/>
    <dgm:cxn modelId="{D4C85253-2AAA-4D58-B8DE-CED378C6D9B3}" type="presOf" srcId="{71C2B7A8-C7F8-4BC8-878B-FBD6EE19A8F5}" destId="{6F5CD540-D650-4E0E-9D87-D28CD8A71678}" srcOrd="0" destOrd="0" presId="urn:microsoft.com/office/officeart/2005/8/layout/bProcess4"/>
    <dgm:cxn modelId="{2AEA0485-9C94-4ECF-9603-D98AC4982159}" type="presOf" srcId="{886EB6AF-0006-40D1-84F7-4241665BA0D4}" destId="{3ABF9457-00DC-43AC-8B29-A04DCCC195B0}" srcOrd="0" destOrd="0" presId="urn:microsoft.com/office/officeart/2005/8/layout/bProcess4"/>
    <dgm:cxn modelId="{308F15FB-903B-4BBA-B2EE-C1181B0FA023}" type="presOf" srcId="{49EA9040-4A93-4E7B-BD12-651271976146}" destId="{BFDE8EB7-14B7-4FA9-BB56-158A8C372176}" srcOrd="0" destOrd="0" presId="urn:microsoft.com/office/officeart/2005/8/layout/bProcess4"/>
    <dgm:cxn modelId="{15EB1460-8AA0-474A-B9E1-383FE2960DFB}" type="presOf" srcId="{62065E2F-BD88-4FDB-846E-99C867EED769}" destId="{C182257F-F64B-4092-A4C2-61FD6C5B88FC}" srcOrd="0" destOrd="0" presId="urn:microsoft.com/office/officeart/2005/8/layout/bProcess4"/>
    <dgm:cxn modelId="{D6CB1523-E029-4F88-8F65-23883ED7F4FB}" srcId="{71C2B7A8-C7F8-4BC8-878B-FBD6EE19A8F5}" destId="{62065E2F-BD88-4FDB-846E-99C867EED769}" srcOrd="6" destOrd="0" parTransId="{C2F38D1E-AA04-4BA5-B033-ADF29A0F657F}" sibTransId="{A1B86A07-63A0-4A1E-83F7-61576FCF3577}"/>
    <dgm:cxn modelId="{C2746A4F-4EE4-427A-9FFE-D20489DA1275}" srcId="{71C2B7A8-C7F8-4BC8-878B-FBD6EE19A8F5}" destId="{136CB6C5-F489-46DF-8FD6-EB70C5E8F6E3}" srcOrd="5" destOrd="0" parTransId="{0F411062-BA48-4BBD-BF6F-F3A8530CCF33}" sibTransId="{49EA9040-4A93-4E7B-BD12-651271976146}"/>
    <dgm:cxn modelId="{4FE66442-025B-49F4-8C60-0A1EAC200004}" type="presOf" srcId="{BD2CE04D-5B56-4D71-9D68-3D3A6AA2AE06}" destId="{1B49A8EF-D7D9-4891-9ADB-F97B87B2913D}" srcOrd="0" destOrd="0" presId="urn:microsoft.com/office/officeart/2005/8/layout/bProcess4"/>
    <dgm:cxn modelId="{BB91AEFA-6DA9-449E-9BFF-3E516C57BA18}" type="presOf" srcId="{6EF2DB61-41E1-4E8B-BA0E-2C71B78D5EBD}" destId="{B2E7F227-4C39-4FB4-B520-A048F0D25206}" srcOrd="0" destOrd="0" presId="urn:microsoft.com/office/officeart/2005/8/layout/bProcess4"/>
    <dgm:cxn modelId="{5DA5F332-4AF4-4901-8EAB-AADCD76AB26E}" type="presOf" srcId="{83060EFF-2E22-453D-92D9-C2C90F1C0DB5}" destId="{2B8C580F-6CCD-42C8-9335-243107F5D5BA}" srcOrd="0" destOrd="0" presId="urn:microsoft.com/office/officeart/2005/8/layout/bProcess4"/>
    <dgm:cxn modelId="{C9CAC19E-D7A4-4995-AA6B-7630793D345F}" type="presOf" srcId="{040D352E-2082-4A5F-B9F2-53B6ED790E54}" destId="{1A6A8914-DB8B-4417-9D22-28EFD9AF8FBC}" srcOrd="0" destOrd="0" presId="urn:microsoft.com/office/officeart/2005/8/layout/bProcess4"/>
    <dgm:cxn modelId="{FBFF6730-912C-4302-8361-38596F6334A6}" type="presOf" srcId="{7B2BE48B-83AE-4EFC-B84D-91529A28D8D1}" destId="{81AFF352-AE4A-4945-834A-C3DE6C62E6AF}" srcOrd="0" destOrd="0" presId="urn:microsoft.com/office/officeart/2005/8/layout/bProcess4"/>
    <dgm:cxn modelId="{36159ABC-7F7C-4093-A4D5-9F7D27D795DB}" srcId="{71C2B7A8-C7F8-4BC8-878B-FBD6EE19A8F5}" destId="{A9881D12-EB50-41D2-9D62-1E446F77BB61}" srcOrd="4" destOrd="0" parTransId="{3ACAAA3C-E0BB-409B-AC17-53AEDF8E7F37}" sibTransId="{B7EF254F-4D31-4946-9187-821AE6809291}"/>
    <dgm:cxn modelId="{26027C20-3506-42E9-A863-AAF5549AF7CA}" type="presParOf" srcId="{6F5CD540-D650-4E0E-9D87-D28CD8A71678}" destId="{A0E98F11-4DFB-4D86-9015-C60E3EC3CF2A}" srcOrd="0" destOrd="0" presId="urn:microsoft.com/office/officeart/2005/8/layout/bProcess4"/>
    <dgm:cxn modelId="{0DD80B9F-EFC9-4658-A812-CCD825F29BED}" type="presParOf" srcId="{A0E98F11-4DFB-4D86-9015-C60E3EC3CF2A}" destId="{F0C56F75-2468-4301-BF75-DEC15212F004}" srcOrd="0" destOrd="0" presId="urn:microsoft.com/office/officeart/2005/8/layout/bProcess4"/>
    <dgm:cxn modelId="{B4D847FF-B48C-44F3-8911-76E53FFF8C8C}" type="presParOf" srcId="{A0E98F11-4DFB-4D86-9015-C60E3EC3CF2A}" destId="{2B8C580F-6CCD-42C8-9335-243107F5D5BA}" srcOrd="1" destOrd="0" presId="urn:microsoft.com/office/officeart/2005/8/layout/bProcess4"/>
    <dgm:cxn modelId="{B9EC099F-83D6-4A49-8102-C7C8DBF07F36}" type="presParOf" srcId="{6F5CD540-D650-4E0E-9D87-D28CD8A71678}" destId="{1B49A8EF-D7D9-4891-9ADB-F97B87B2913D}" srcOrd="1" destOrd="0" presId="urn:microsoft.com/office/officeart/2005/8/layout/bProcess4"/>
    <dgm:cxn modelId="{A9671DD9-64EA-4832-90FF-FBA68086B03B}" type="presParOf" srcId="{6F5CD540-D650-4E0E-9D87-D28CD8A71678}" destId="{73F95B81-1917-44EF-970E-69485D50ED99}" srcOrd="2" destOrd="0" presId="urn:microsoft.com/office/officeart/2005/8/layout/bProcess4"/>
    <dgm:cxn modelId="{DBDC4134-BFA3-484E-A84B-52253D853B39}" type="presParOf" srcId="{73F95B81-1917-44EF-970E-69485D50ED99}" destId="{78F1104E-E356-403F-9AF2-E04D7AE4435E}" srcOrd="0" destOrd="0" presId="urn:microsoft.com/office/officeart/2005/8/layout/bProcess4"/>
    <dgm:cxn modelId="{862D6668-8802-423A-8AF7-B11962A69C05}" type="presParOf" srcId="{73F95B81-1917-44EF-970E-69485D50ED99}" destId="{7EA7C0C3-8D61-4C5C-A536-564FC2139B78}" srcOrd="1" destOrd="0" presId="urn:microsoft.com/office/officeart/2005/8/layout/bProcess4"/>
    <dgm:cxn modelId="{6EC3C15A-187B-485B-B51C-17ADD5AA841A}" type="presParOf" srcId="{6F5CD540-D650-4E0E-9D87-D28CD8A71678}" destId="{1A6A8914-DB8B-4417-9D22-28EFD9AF8FBC}" srcOrd="3" destOrd="0" presId="urn:microsoft.com/office/officeart/2005/8/layout/bProcess4"/>
    <dgm:cxn modelId="{1883878A-7542-4F5B-AD63-DCFCC6F46FF9}" type="presParOf" srcId="{6F5CD540-D650-4E0E-9D87-D28CD8A71678}" destId="{68BBF5DA-6512-4FCE-A049-F9333E899646}" srcOrd="4" destOrd="0" presId="urn:microsoft.com/office/officeart/2005/8/layout/bProcess4"/>
    <dgm:cxn modelId="{6360EED6-EB31-483E-84B7-85D0F0A4104D}" type="presParOf" srcId="{68BBF5DA-6512-4FCE-A049-F9333E899646}" destId="{DC925BA7-337F-4900-969C-AD7F4C9DCF35}" srcOrd="0" destOrd="0" presId="urn:microsoft.com/office/officeart/2005/8/layout/bProcess4"/>
    <dgm:cxn modelId="{1AA98CA0-4C6C-4AAF-B0B5-58E649717833}" type="presParOf" srcId="{68BBF5DA-6512-4FCE-A049-F9333E899646}" destId="{B2E7F227-4C39-4FB4-B520-A048F0D25206}" srcOrd="1" destOrd="0" presId="urn:microsoft.com/office/officeart/2005/8/layout/bProcess4"/>
    <dgm:cxn modelId="{33D2E67B-0B71-435A-9419-31A2D2E47CE3}" type="presParOf" srcId="{6F5CD540-D650-4E0E-9D87-D28CD8A71678}" destId="{3ABF9457-00DC-43AC-8B29-A04DCCC195B0}" srcOrd="5" destOrd="0" presId="urn:microsoft.com/office/officeart/2005/8/layout/bProcess4"/>
    <dgm:cxn modelId="{36BC28BC-1534-49A5-8F1B-07314E2E504B}" type="presParOf" srcId="{6F5CD540-D650-4E0E-9D87-D28CD8A71678}" destId="{71283D5B-B061-4D24-9A24-616800E4FE52}" srcOrd="6" destOrd="0" presId="urn:microsoft.com/office/officeart/2005/8/layout/bProcess4"/>
    <dgm:cxn modelId="{F197F1E7-FF22-43C7-9130-6B9AB0623F18}" type="presParOf" srcId="{71283D5B-B061-4D24-9A24-616800E4FE52}" destId="{CFE08062-AA50-4351-A343-9160E2BEEA17}" srcOrd="0" destOrd="0" presId="urn:microsoft.com/office/officeart/2005/8/layout/bProcess4"/>
    <dgm:cxn modelId="{74223EED-21AA-4E6D-B000-158699A803C4}" type="presParOf" srcId="{71283D5B-B061-4D24-9A24-616800E4FE52}" destId="{81AFF352-AE4A-4945-834A-C3DE6C62E6AF}" srcOrd="1" destOrd="0" presId="urn:microsoft.com/office/officeart/2005/8/layout/bProcess4"/>
    <dgm:cxn modelId="{4F399E78-148F-4B15-9636-3D39365865DC}" type="presParOf" srcId="{6F5CD540-D650-4E0E-9D87-D28CD8A71678}" destId="{F44AD14F-11F9-42D2-A97C-DF05CF6C1CF2}" srcOrd="7" destOrd="0" presId="urn:microsoft.com/office/officeart/2005/8/layout/bProcess4"/>
    <dgm:cxn modelId="{F8F783EC-CB68-4EA0-94EB-7C0EC9A76110}" type="presParOf" srcId="{6F5CD540-D650-4E0E-9D87-D28CD8A71678}" destId="{39D03F78-C030-4916-9BC5-3A8824F2DC77}" srcOrd="8" destOrd="0" presId="urn:microsoft.com/office/officeart/2005/8/layout/bProcess4"/>
    <dgm:cxn modelId="{E2ED745F-B0D2-4058-86C1-A62144127E10}" type="presParOf" srcId="{39D03F78-C030-4916-9BC5-3A8824F2DC77}" destId="{9E2106B8-F10C-4CAA-AAA1-1EC9AA1A2175}" srcOrd="0" destOrd="0" presId="urn:microsoft.com/office/officeart/2005/8/layout/bProcess4"/>
    <dgm:cxn modelId="{30923CD7-D7BB-4D23-9E57-5AE8FD1BF6CA}" type="presParOf" srcId="{39D03F78-C030-4916-9BC5-3A8824F2DC77}" destId="{992FD80F-C420-4FB6-9AB2-26E68DEF49DC}" srcOrd="1" destOrd="0" presId="urn:microsoft.com/office/officeart/2005/8/layout/bProcess4"/>
    <dgm:cxn modelId="{D24C611F-E41A-4ADB-9CF7-F156221563CD}" type="presParOf" srcId="{6F5CD540-D650-4E0E-9D87-D28CD8A71678}" destId="{05894C99-7467-4D6A-A8DA-05A9091932FC}" srcOrd="9" destOrd="0" presId="urn:microsoft.com/office/officeart/2005/8/layout/bProcess4"/>
    <dgm:cxn modelId="{B4365843-784F-4DD8-A967-35BD97E610F6}" type="presParOf" srcId="{6F5CD540-D650-4E0E-9D87-D28CD8A71678}" destId="{26B90D80-5756-48BB-992F-9BB41168927C}" srcOrd="10" destOrd="0" presId="urn:microsoft.com/office/officeart/2005/8/layout/bProcess4"/>
    <dgm:cxn modelId="{25A71F1A-1276-4C9D-B484-C072F3240654}" type="presParOf" srcId="{26B90D80-5756-48BB-992F-9BB41168927C}" destId="{2DB376C2-6115-4FBB-B0AB-E74DFEFC9478}" srcOrd="0" destOrd="0" presId="urn:microsoft.com/office/officeart/2005/8/layout/bProcess4"/>
    <dgm:cxn modelId="{CC101A21-DEA7-4F35-B363-59C7B3DC36CC}" type="presParOf" srcId="{26B90D80-5756-48BB-992F-9BB41168927C}" destId="{69B9F6BA-268B-4B89-A0B6-CAC84AF47A2D}" srcOrd="1" destOrd="0" presId="urn:microsoft.com/office/officeart/2005/8/layout/bProcess4"/>
    <dgm:cxn modelId="{5C3C89FA-370F-4911-811B-776A75FA56E6}" type="presParOf" srcId="{6F5CD540-D650-4E0E-9D87-D28CD8A71678}" destId="{BFDE8EB7-14B7-4FA9-BB56-158A8C372176}" srcOrd="11" destOrd="0" presId="urn:microsoft.com/office/officeart/2005/8/layout/bProcess4"/>
    <dgm:cxn modelId="{26D77920-BCA1-48B3-A536-0329302C5069}" type="presParOf" srcId="{6F5CD540-D650-4E0E-9D87-D28CD8A71678}" destId="{FAC995FA-0947-42AD-9568-D3D7B51EF63E}" srcOrd="12" destOrd="0" presId="urn:microsoft.com/office/officeart/2005/8/layout/bProcess4"/>
    <dgm:cxn modelId="{A231012C-D98D-4B08-B100-4E5866E7F15F}" type="presParOf" srcId="{FAC995FA-0947-42AD-9568-D3D7B51EF63E}" destId="{743B8DF5-A412-48E5-91B7-5FD4D594F554}" srcOrd="0" destOrd="0" presId="urn:microsoft.com/office/officeart/2005/8/layout/bProcess4"/>
    <dgm:cxn modelId="{EE8BD199-0527-4281-AAD9-B05F672FAF06}" type="presParOf" srcId="{FAC995FA-0947-42AD-9568-D3D7B51EF63E}" destId="{C182257F-F64B-4092-A4C2-61FD6C5B88F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D7E62F-3EBB-4006-AEE3-7202BA8022A9}" type="doc">
      <dgm:prSet loTypeId="urn:microsoft.com/office/officeart/2005/8/layout/process2" loCatId="process" qsTypeId="urn:microsoft.com/office/officeart/2005/8/quickstyle/simple3" qsCatId="simple" csTypeId="urn:microsoft.com/office/officeart/2005/8/colors/colorful5" csCatId="colorful" phldr="1"/>
      <dgm:spPr/>
    </dgm:pt>
    <dgm:pt modelId="{0AEAB546-D15C-4DCC-9D9D-C50D88EC88DC}">
      <dgm:prSet phldrT="[Текст]" custT="1"/>
      <dgm:spPr>
        <a:xfrm>
          <a:off x="3554" y="2777"/>
          <a:ext cx="8381314" cy="4546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800" b="1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Титульный лист</a:t>
          </a:r>
          <a:endParaRPr lang="ru-RU" sz="28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gm:t>
    </dgm:pt>
    <dgm:pt modelId="{25FEF8A2-4C8D-4E22-AE91-27EEF40C3903}" type="parTrans" cxnId="{8EC1D50D-EE44-4F02-AA94-B8D6A480066A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6FF8CCAB-2D07-42C9-B3C1-E18FFBC99488}" type="sibTrans" cxnId="{8EC1D50D-EE44-4F02-AA94-B8D6A480066A}">
      <dgm:prSet custT="1"/>
      <dgm:spPr>
        <a:xfrm rot="5400000">
          <a:off x="4108960" y="468817"/>
          <a:ext cx="170502" cy="2046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 sz="28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gm:t>
    </dgm:pt>
    <dgm:pt modelId="{E789756C-7057-4584-BD5F-CEB5E35030A9}">
      <dgm:prSet phldrT="[Текст]" custT="1"/>
      <dgm:spPr>
        <a:xfrm>
          <a:off x="3554" y="684786"/>
          <a:ext cx="8381314" cy="4546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1655646"/>
                <a:satOff val="6635"/>
                <a:lumOff val="1438"/>
                <a:alphaOff val="0"/>
                <a:tint val="50000"/>
                <a:satMod val="300000"/>
              </a:srgbClr>
            </a:gs>
            <a:gs pos="35000">
              <a:srgbClr val="4BACC6">
                <a:hueOff val="-1655646"/>
                <a:satOff val="6635"/>
                <a:lumOff val="1438"/>
                <a:alphaOff val="0"/>
                <a:tint val="37000"/>
                <a:satMod val="300000"/>
              </a:srgbClr>
            </a:gs>
            <a:gs pos="100000">
              <a:srgbClr val="4BACC6">
                <a:hueOff val="-1655646"/>
                <a:satOff val="6635"/>
                <a:lumOff val="1438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800" b="1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Пояснительная записка</a:t>
          </a:r>
          <a:endParaRPr lang="ru-RU" sz="28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gm:t>
    </dgm:pt>
    <dgm:pt modelId="{0F722A46-41F3-49FD-A54F-AC8FEDA7ADFC}" type="parTrans" cxnId="{95BACC4C-4F7B-4E94-B41D-9E08B362F748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78FC6E67-6D31-44A9-8237-5DB62CEE6C62}" type="sibTrans" cxnId="{95BACC4C-4F7B-4E94-B41D-9E08B362F748}">
      <dgm:prSet custT="1"/>
      <dgm:spPr>
        <a:xfrm rot="5400000">
          <a:off x="4108960" y="1150825"/>
          <a:ext cx="170502" cy="2046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1986775"/>
                <a:satOff val="7962"/>
                <a:lumOff val="1726"/>
                <a:alphaOff val="0"/>
                <a:tint val="50000"/>
                <a:satMod val="300000"/>
              </a:srgbClr>
            </a:gs>
            <a:gs pos="35000">
              <a:srgbClr val="4BACC6">
                <a:hueOff val="-1986775"/>
                <a:satOff val="7962"/>
                <a:lumOff val="1726"/>
                <a:alphaOff val="0"/>
                <a:tint val="37000"/>
                <a:satMod val="300000"/>
              </a:srgbClr>
            </a:gs>
            <a:gs pos="100000">
              <a:srgbClr val="4BACC6">
                <a:hueOff val="-1986775"/>
                <a:satOff val="7962"/>
                <a:lumOff val="1726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 sz="28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gm:t>
    </dgm:pt>
    <dgm:pt modelId="{14E8E058-5826-4056-84EF-EF9E7CDA9754}">
      <dgm:prSet phldrT="[Текст]" custT="1"/>
      <dgm:spPr>
        <a:xfrm>
          <a:off x="3554" y="1366795"/>
          <a:ext cx="8381314" cy="4546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3311292"/>
                <a:satOff val="13270"/>
                <a:lumOff val="2876"/>
                <a:alphaOff val="0"/>
                <a:tint val="50000"/>
                <a:satMod val="300000"/>
              </a:srgbClr>
            </a:gs>
            <a:gs pos="35000">
              <a:srgbClr val="4BACC6">
                <a:hueOff val="-3311292"/>
                <a:satOff val="13270"/>
                <a:lumOff val="2876"/>
                <a:alphaOff val="0"/>
                <a:tint val="37000"/>
                <a:satMod val="300000"/>
              </a:srgbClr>
            </a:gs>
            <a:gs pos="100000">
              <a:srgbClr val="4BACC6">
                <a:hueOff val="-3311292"/>
                <a:satOff val="13270"/>
                <a:lumOff val="2876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800" b="1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Учебно-тематический план</a:t>
          </a:r>
          <a:endParaRPr lang="ru-RU" sz="28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gm:t>
    </dgm:pt>
    <dgm:pt modelId="{4890B277-C858-4083-AB77-CE7B7EA27D8D}" type="parTrans" cxnId="{97276AD4-F754-4BC1-AEB3-3D9689D4D0EA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31915ACA-9F8F-40A0-8054-F7216653E37E}" type="sibTrans" cxnId="{97276AD4-F754-4BC1-AEB3-3D9689D4D0EA}">
      <dgm:prSet custT="1"/>
      <dgm:spPr>
        <a:xfrm rot="5400000">
          <a:off x="4108960" y="1832834"/>
          <a:ext cx="170502" cy="2046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3973551"/>
                <a:satOff val="15924"/>
                <a:lumOff val="3451"/>
                <a:alphaOff val="0"/>
                <a:tint val="50000"/>
                <a:satMod val="300000"/>
              </a:srgbClr>
            </a:gs>
            <a:gs pos="35000">
              <a:srgbClr val="4BACC6">
                <a:hueOff val="-3973551"/>
                <a:satOff val="15924"/>
                <a:lumOff val="3451"/>
                <a:alphaOff val="0"/>
                <a:tint val="37000"/>
                <a:satMod val="300000"/>
              </a:srgbClr>
            </a:gs>
            <a:gs pos="100000">
              <a:srgbClr val="4BACC6">
                <a:hueOff val="-3973551"/>
                <a:satOff val="15924"/>
                <a:lumOff val="3451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 sz="28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gm:t>
    </dgm:pt>
    <dgm:pt modelId="{65024ABB-F9FF-4102-9955-59B4D1BC71EC}">
      <dgm:prSet phldrT="[Текст]" custT="1"/>
      <dgm:spPr>
        <a:xfrm>
          <a:off x="0" y="2048803"/>
          <a:ext cx="8388424" cy="4546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50000"/>
                <a:satMod val="300000"/>
              </a:srgbClr>
            </a:gs>
            <a:gs pos="35000">
              <a:srgbClr val="4BACC6">
                <a:hueOff val="-4966938"/>
                <a:satOff val="19906"/>
                <a:lumOff val="4314"/>
                <a:alphaOff val="0"/>
                <a:tint val="37000"/>
                <a:satMod val="30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800" b="1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Содержание программы</a:t>
          </a:r>
          <a:endParaRPr lang="ru-RU" sz="28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gm:t>
    </dgm:pt>
    <dgm:pt modelId="{5FD94C1F-E550-4E92-B6DC-F2D9D06C7B8C}" type="parTrans" cxnId="{F4A93FC2-9C8E-498F-A5B4-4E747A0D0521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99D5865C-DDB1-412B-909E-8837FB73B84B}" type="sibTrans" cxnId="{F4A93FC2-9C8E-498F-A5B4-4E747A0D0521}">
      <dgm:prSet custT="1"/>
      <dgm:spPr>
        <a:xfrm rot="5400000">
          <a:off x="4108960" y="2514843"/>
          <a:ext cx="170502" cy="2046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5960326"/>
                <a:satOff val="23887"/>
                <a:lumOff val="5177"/>
                <a:alphaOff val="0"/>
                <a:tint val="50000"/>
                <a:satMod val="300000"/>
              </a:srgbClr>
            </a:gs>
            <a:gs pos="35000">
              <a:srgbClr val="4BACC6">
                <a:hueOff val="-5960326"/>
                <a:satOff val="23887"/>
                <a:lumOff val="5177"/>
                <a:alphaOff val="0"/>
                <a:tint val="37000"/>
                <a:satMod val="300000"/>
              </a:srgbClr>
            </a:gs>
            <a:gs pos="100000">
              <a:srgbClr val="4BACC6">
                <a:hueOff val="-5960326"/>
                <a:satOff val="23887"/>
                <a:lumOff val="5177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 sz="28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gm:t>
    </dgm:pt>
    <dgm:pt modelId="{4503D5AD-B1FF-4AEF-A49C-8B1D5DD0A240}">
      <dgm:prSet phldrT="[Текст]" custT="1"/>
      <dgm:spPr>
        <a:xfrm>
          <a:off x="0" y="2730812"/>
          <a:ext cx="8388424" cy="4546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6622584"/>
                <a:satOff val="26541"/>
                <a:lumOff val="5752"/>
                <a:alphaOff val="0"/>
                <a:tint val="50000"/>
                <a:satMod val="300000"/>
              </a:srgbClr>
            </a:gs>
            <a:gs pos="35000">
              <a:srgbClr val="4BACC6">
                <a:hueOff val="-6622584"/>
                <a:satOff val="26541"/>
                <a:lumOff val="5752"/>
                <a:alphaOff val="0"/>
                <a:tint val="37000"/>
                <a:satMod val="300000"/>
              </a:srgbClr>
            </a:gs>
            <a:gs pos="100000">
              <a:srgbClr val="4BACC6">
                <a:hueOff val="-6622584"/>
                <a:satOff val="26541"/>
                <a:lumOff val="5752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800" b="1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Ожидаемые результаты</a:t>
          </a:r>
          <a:endParaRPr lang="ru-RU" sz="28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gm:t>
    </dgm:pt>
    <dgm:pt modelId="{1FF991DB-30E6-4DC1-9FDA-C8235BA7971A}" type="parTrans" cxnId="{386C5D62-D09C-4B27-9734-F7B183D4119D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B0821E36-77AC-4220-8752-A7EDBFF31518}" type="sibTrans" cxnId="{386C5D62-D09C-4B27-9734-F7B183D4119D}">
      <dgm:prSet custT="1"/>
      <dgm:spPr>
        <a:xfrm rot="5400000">
          <a:off x="4108960" y="3196851"/>
          <a:ext cx="170502" cy="2046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7947101"/>
                <a:satOff val="31849"/>
                <a:lumOff val="6902"/>
                <a:alphaOff val="0"/>
                <a:tint val="50000"/>
                <a:satMod val="300000"/>
              </a:srgbClr>
            </a:gs>
            <a:gs pos="35000">
              <a:srgbClr val="4BACC6">
                <a:hueOff val="-7947101"/>
                <a:satOff val="31849"/>
                <a:lumOff val="6902"/>
                <a:alphaOff val="0"/>
                <a:tint val="37000"/>
                <a:satMod val="300000"/>
              </a:srgbClr>
            </a:gs>
            <a:gs pos="100000">
              <a:srgbClr val="4BACC6">
                <a:hueOff val="-7947101"/>
                <a:satOff val="31849"/>
                <a:lumOff val="6902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 sz="28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gm:t>
    </dgm:pt>
    <dgm:pt modelId="{30FAC1BF-30C4-4506-B3A4-27B393968D19}">
      <dgm:prSet phldrT="[Текст]" custT="1"/>
      <dgm:spPr>
        <a:xfrm>
          <a:off x="0" y="3412821"/>
          <a:ext cx="8388424" cy="4546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8278230"/>
                <a:satOff val="33176"/>
                <a:lumOff val="7190"/>
                <a:alphaOff val="0"/>
                <a:tint val="50000"/>
                <a:satMod val="300000"/>
              </a:srgbClr>
            </a:gs>
            <a:gs pos="35000">
              <a:srgbClr val="4BACC6">
                <a:hueOff val="-8278230"/>
                <a:satOff val="33176"/>
                <a:lumOff val="7190"/>
                <a:alphaOff val="0"/>
                <a:tint val="37000"/>
                <a:satMod val="300000"/>
              </a:srgbClr>
            </a:gs>
            <a:gs pos="100000">
              <a:srgbClr val="4BACC6">
                <a:hueOff val="-8278230"/>
                <a:satOff val="33176"/>
                <a:lumOff val="719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ru-RU" sz="2500" b="1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Формы подведения итогов реализации программы</a:t>
          </a:r>
          <a:endParaRPr lang="ru-RU" sz="2500" b="1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gm:t>
    </dgm:pt>
    <dgm:pt modelId="{0B4C22F0-5F3B-47DC-953F-F6723D0C3408}" type="parTrans" cxnId="{16DAAE6B-E191-4341-ADC5-9257DA85CDC7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A2905282-A259-4854-BE12-C52D20E7D019}" type="sibTrans" cxnId="{16DAAE6B-E191-4341-ADC5-9257DA85CDC7}">
      <dgm:prSet custT="1"/>
      <dgm:spPr>
        <a:xfrm rot="5400000">
          <a:off x="4107919" y="3880249"/>
          <a:ext cx="172585" cy="2046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tint val="50000"/>
                <a:satMod val="300000"/>
              </a:srgbClr>
            </a:gs>
            <a:gs pos="35000">
              <a:srgbClr val="4BACC6">
                <a:hueOff val="-9933876"/>
                <a:satOff val="39811"/>
                <a:lumOff val="8628"/>
                <a:alphaOff val="0"/>
                <a:tint val="37000"/>
                <a:satMod val="30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 sz="28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gm:t>
    </dgm:pt>
    <dgm:pt modelId="{A05D5F7E-C7E1-4374-B7E4-4646D6EA9571}">
      <dgm:prSet phldrT="[Текст]" custT="1"/>
      <dgm:spPr>
        <a:xfrm>
          <a:off x="0" y="4097607"/>
          <a:ext cx="8388424" cy="4546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tint val="50000"/>
                <a:satMod val="300000"/>
              </a:srgbClr>
            </a:gs>
            <a:gs pos="35000">
              <a:srgbClr val="4BACC6">
                <a:hueOff val="-9933876"/>
                <a:satOff val="39811"/>
                <a:lumOff val="8628"/>
                <a:alphaOff val="0"/>
                <a:tint val="37000"/>
                <a:satMod val="30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800" b="1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Формы и методы реализации программы</a:t>
          </a:r>
          <a:endParaRPr lang="ru-RU" sz="28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gm:t>
    </dgm:pt>
    <dgm:pt modelId="{45410759-B6E9-4F9B-9CAF-54A51371D1F5}" type="parTrans" cxnId="{413C308C-D83E-49ED-9A77-F8E326D771BF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EE5016FD-927B-4081-AF6D-3564584A4A01}" type="sibTrans" cxnId="{413C308C-D83E-49ED-9A77-F8E326D771BF}">
      <dgm:prSet/>
      <dgm:spPr/>
      <dgm:t>
        <a:bodyPr/>
        <a:lstStyle/>
        <a:p>
          <a:endParaRPr lang="ru-RU" sz="2800">
            <a:solidFill>
              <a:schemeClr val="bg2">
                <a:lumMod val="10000"/>
              </a:schemeClr>
            </a:solidFill>
          </a:endParaRPr>
        </a:p>
      </dgm:t>
    </dgm:pt>
    <dgm:pt modelId="{E64983E5-5F8B-4FE6-880E-2E1EF3F8816F}">
      <dgm:prSet custT="1"/>
      <dgm:spPr/>
      <dgm:t>
        <a:bodyPr/>
        <a:lstStyle/>
        <a:p>
          <a:r>
            <a:rPr lang="ru-RU" sz="2800" b="1" dirty="0" smtClean="0">
              <a:latin typeface="Cambria" pitchFamily="18" charset="0"/>
            </a:rPr>
            <a:t>Литература и информационные ресурсы</a:t>
          </a:r>
          <a:endParaRPr lang="ru-RU" sz="2800" b="1" dirty="0">
            <a:latin typeface="Cambria" pitchFamily="18" charset="0"/>
          </a:endParaRPr>
        </a:p>
      </dgm:t>
    </dgm:pt>
    <dgm:pt modelId="{49B8C597-BA9A-4136-B48D-03402F887D48}" type="parTrans" cxnId="{18CEBCD4-7CDF-46F4-9A76-67904AE9254A}">
      <dgm:prSet/>
      <dgm:spPr/>
      <dgm:t>
        <a:bodyPr/>
        <a:lstStyle/>
        <a:p>
          <a:endParaRPr lang="ru-RU"/>
        </a:p>
      </dgm:t>
    </dgm:pt>
    <dgm:pt modelId="{085FE50F-A8E8-4518-AA35-D98A02064963}" type="sibTrans" cxnId="{18CEBCD4-7CDF-46F4-9A76-67904AE9254A}">
      <dgm:prSet/>
      <dgm:spPr/>
      <dgm:t>
        <a:bodyPr/>
        <a:lstStyle/>
        <a:p>
          <a:endParaRPr lang="ru-RU"/>
        </a:p>
      </dgm:t>
    </dgm:pt>
    <dgm:pt modelId="{D3DD4106-A4E1-4344-9C82-AD67A672C8B6}" type="pres">
      <dgm:prSet presAssocID="{EFD7E62F-3EBB-4006-AEE3-7202BA8022A9}" presName="linearFlow" presStyleCnt="0">
        <dgm:presLayoutVars>
          <dgm:resizeHandles val="exact"/>
        </dgm:presLayoutVars>
      </dgm:prSet>
      <dgm:spPr/>
    </dgm:pt>
    <dgm:pt modelId="{4AF6982A-A7BA-446B-8B6E-4F26CB2DB4CB}" type="pres">
      <dgm:prSet presAssocID="{0AEAB546-D15C-4DCC-9D9D-C50D88EC88DC}" presName="node" presStyleLbl="node1" presStyleIdx="0" presStyleCnt="8" custScaleX="1027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21634-C79C-4383-A18B-12F490264291}" type="pres">
      <dgm:prSet presAssocID="{6FF8CCAB-2D07-42C9-B3C1-E18FFBC99488}" presName="sibTrans" presStyleLbl="sibTrans2D1" presStyleIdx="0" presStyleCnt="7"/>
      <dgm:spPr/>
      <dgm:t>
        <a:bodyPr/>
        <a:lstStyle/>
        <a:p>
          <a:endParaRPr lang="ru-RU"/>
        </a:p>
      </dgm:t>
    </dgm:pt>
    <dgm:pt modelId="{A0E85C76-E694-4BE3-9B50-9A6C64DE6C31}" type="pres">
      <dgm:prSet presAssocID="{6FF8CCAB-2D07-42C9-B3C1-E18FFBC99488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604BF2FC-DCE6-4481-AFA7-83A1A75D5BAD}" type="pres">
      <dgm:prSet presAssocID="{E789756C-7057-4584-BD5F-CEB5E35030A9}" presName="node" presStyleLbl="node1" presStyleIdx="1" presStyleCnt="8" custScaleX="1027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0E49A-217E-4F13-A793-93A6DC22046A}" type="pres">
      <dgm:prSet presAssocID="{78FC6E67-6D31-44A9-8237-5DB62CEE6C62}" presName="sibTrans" presStyleLbl="sibTrans2D1" presStyleIdx="1" presStyleCnt="7"/>
      <dgm:spPr/>
      <dgm:t>
        <a:bodyPr/>
        <a:lstStyle/>
        <a:p>
          <a:endParaRPr lang="ru-RU"/>
        </a:p>
      </dgm:t>
    </dgm:pt>
    <dgm:pt modelId="{BA0C55D9-7482-4B4E-8FE5-FF50B21C875B}" type="pres">
      <dgm:prSet presAssocID="{78FC6E67-6D31-44A9-8237-5DB62CEE6C62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D3CBD48B-13A3-4065-9F9B-FDBFE5FD8519}" type="pres">
      <dgm:prSet presAssocID="{14E8E058-5826-4056-84EF-EF9E7CDA9754}" presName="node" presStyleLbl="node1" presStyleIdx="2" presStyleCnt="8" custScaleX="1027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89F93-8B8F-4B2E-8936-026938CBD3BE}" type="pres">
      <dgm:prSet presAssocID="{31915ACA-9F8F-40A0-8054-F7216653E37E}" presName="sibTrans" presStyleLbl="sibTrans2D1" presStyleIdx="2" presStyleCnt="7"/>
      <dgm:spPr/>
      <dgm:t>
        <a:bodyPr/>
        <a:lstStyle/>
        <a:p>
          <a:endParaRPr lang="ru-RU"/>
        </a:p>
      </dgm:t>
    </dgm:pt>
    <dgm:pt modelId="{59CF0754-7BD5-49EF-83F3-0F788DB16BDD}" type="pres">
      <dgm:prSet presAssocID="{31915ACA-9F8F-40A0-8054-F7216653E37E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46796274-DEDD-4357-AFB9-B7372E26BEFA}" type="pres">
      <dgm:prSet presAssocID="{65024ABB-F9FF-4102-9955-59B4D1BC71EC}" presName="node" presStyleLbl="node1" presStyleIdx="3" presStyleCnt="8" custScaleX="1028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61BE7-34BB-4A4D-9ED8-00C96666EAB4}" type="pres">
      <dgm:prSet presAssocID="{99D5865C-DDB1-412B-909E-8837FB73B84B}" presName="sibTrans" presStyleLbl="sibTrans2D1" presStyleIdx="3" presStyleCnt="7"/>
      <dgm:spPr/>
      <dgm:t>
        <a:bodyPr/>
        <a:lstStyle/>
        <a:p>
          <a:endParaRPr lang="ru-RU"/>
        </a:p>
      </dgm:t>
    </dgm:pt>
    <dgm:pt modelId="{2A9ABBCD-9B5D-4F01-B11D-F6F02D365BBE}" type="pres">
      <dgm:prSet presAssocID="{99D5865C-DDB1-412B-909E-8837FB73B84B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4BC8A77C-9576-4DFB-B339-C6745509DB12}" type="pres">
      <dgm:prSet presAssocID="{4503D5AD-B1FF-4AEF-A49C-8B1D5DD0A240}" presName="node" presStyleLbl="node1" presStyleIdx="4" presStyleCnt="8" custScaleX="1028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17931-11B8-4DF6-B4F1-F28753D230BF}" type="pres">
      <dgm:prSet presAssocID="{B0821E36-77AC-4220-8752-A7EDBFF31518}" presName="sibTrans" presStyleLbl="sibTrans2D1" presStyleIdx="4" presStyleCnt="7"/>
      <dgm:spPr/>
      <dgm:t>
        <a:bodyPr/>
        <a:lstStyle/>
        <a:p>
          <a:endParaRPr lang="ru-RU"/>
        </a:p>
      </dgm:t>
    </dgm:pt>
    <dgm:pt modelId="{9F9DCEC9-BCB5-4FD1-A5D1-F36FE01BB13E}" type="pres">
      <dgm:prSet presAssocID="{B0821E36-77AC-4220-8752-A7EDBFF31518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8F0AB143-F99A-4845-BE01-988E411B8D34}" type="pres">
      <dgm:prSet presAssocID="{30FAC1BF-30C4-4506-B3A4-27B393968D19}" presName="node" presStyleLbl="node1" presStyleIdx="5" presStyleCnt="8" custScaleX="1028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2DB51-2B1B-48AE-A449-EADB57D6FEB0}" type="pres">
      <dgm:prSet presAssocID="{A2905282-A259-4854-BE12-C52D20E7D019}" presName="sibTrans" presStyleLbl="sibTrans2D1" presStyleIdx="5" presStyleCnt="7"/>
      <dgm:spPr/>
      <dgm:t>
        <a:bodyPr/>
        <a:lstStyle/>
        <a:p>
          <a:endParaRPr lang="ru-RU"/>
        </a:p>
      </dgm:t>
    </dgm:pt>
    <dgm:pt modelId="{8D25DEB9-F9F0-48DD-9129-238417A205F0}" type="pres">
      <dgm:prSet presAssocID="{A2905282-A259-4854-BE12-C52D20E7D019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6BD96E3B-BA79-48EE-ADC4-9CCCA25B22D2}" type="pres">
      <dgm:prSet presAssocID="{A05D5F7E-C7E1-4374-B7E4-4646D6EA9571}" presName="node" presStyleLbl="node1" presStyleIdx="6" presStyleCnt="8" custScaleX="1028839" custLinFactNeighborX="44159" custLinFactNeighborY="11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30F1A-F536-4F7B-B9B3-259D96BB6AD4}" type="pres">
      <dgm:prSet presAssocID="{EE5016FD-927B-4081-AF6D-3564584A4A01}" presName="sibTrans" presStyleLbl="sibTrans2D1" presStyleIdx="6" presStyleCnt="7"/>
      <dgm:spPr/>
      <dgm:t>
        <a:bodyPr/>
        <a:lstStyle/>
        <a:p>
          <a:endParaRPr lang="ru-RU"/>
        </a:p>
      </dgm:t>
    </dgm:pt>
    <dgm:pt modelId="{71037015-F38C-47D2-BFB6-CB0F9D0020CC}" type="pres">
      <dgm:prSet presAssocID="{EE5016FD-927B-4081-AF6D-3564584A4A01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5117523D-2BB1-4963-8431-768DAEDA1A47}" type="pres">
      <dgm:prSet presAssocID="{E64983E5-5F8B-4FE6-880E-2E1EF3F8816F}" presName="node" presStyleLbl="node1" presStyleIdx="7" presStyleCnt="8" custScaleX="1010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6C5D62-D09C-4B27-9734-F7B183D4119D}" srcId="{EFD7E62F-3EBB-4006-AEE3-7202BA8022A9}" destId="{4503D5AD-B1FF-4AEF-A49C-8B1D5DD0A240}" srcOrd="4" destOrd="0" parTransId="{1FF991DB-30E6-4DC1-9FDA-C8235BA7971A}" sibTransId="{B0821E36-77AC-4220-8752-A7EDBFF31518}"/>
    <dgm:cxn modelId="{51E922F3-F57D-459A-B5BB-98F84FBEC420}" type="presOf" srcId="{A2905282-A259-4854-BE12-C52D20E7D019}" destId="{7C52DB51-2B1B-48AE-A449-EADB57D6FEB0}" srcOrd="0" destOrd="0" presId="urn:microsoft.com/office/officeart/2005/8/layout/process2"/>
    <dgm:cxn modelId="{16DAAE6B-E191-4341-ADC5-9257DA85CDC7}" srcId="{EFD7E62F-3EBB-4006-AEE3-7202BA8022A9}" destId="{30FAC1BF-30C4-4506-B3A4-27B393968D19}" srcOrd="5" destOrd="0" parTransId="{0B4C22F0-5F3B-47DC-953F-F6723D0C3408}" sibTransId="{A2905282-A259-4854-BE12-C52D20E7D019}"/>
    <dgm:cxn modelId="{C172A886-97D0-45A3-9872-6F0D28E863F7}" type="presOf" srcId="{4503D5AD-B1FF-4AEF-A49C-8B1D5DD0A240}" destId="{4BC8A77C-9576-4DFB-B339-C6745509DB12}" srcOrd="0" destOrd="0" presId="urn:microsoft.com/office/officeart/2005/8/layout/process2"/>
    <dgm:cxn modelId="{36BC2106-FE12-47C7-AD2F-A005C92EB023}" type="presOf" srcId="{78FC6E67-6D31-44A9-8237-5DB62CEE6C62}" destId="{BA0C55D9-7482-4B4E-8FE5-FF50B21C875B}" srcOrd="1" destOrd="0" presId="urn:microsoft.com/office/officeart/2005/8/layout/process2"/>
    <dgm:cxn modelId="{1AA8439E-29D8-4EE9-8E62-DEA0774E5B8C}" type="presOf" srcId="{78FC6E67-6D31-44A9-8237-5DB62CEE6C62}" destId="{E6A0E49A-217E-4F13-A793-93A6DC22046A}" srcOrd="0" destOrd="0" presId="urn:microsoft.com/office/officeart/2005/8/layout/process2"/>
    <dgm:cxn modelId="{18CEBCD4-7CDF-46F4-9A76-67904AE9254A}" srcId="{EFD7E62F-3EBB-4006-AEE3-7202BA8022A9}" destId="{E64983E5-5F8B-4FE6-880E-2E1EF3F8816F}" srcOrd="7" destOrd="0" parTransId="{49B8C597-BA9A-4136-B48D-03402F887D48}" sibTransId="{085FE50F-A8E8-4518-AA35-D98A02064963}"/>
    <dgm:cxn modelId="{97276AD4-F754-4BC1-AEB3-3D9689D4D0EA}" srcId="{EFD7E62F-3EBB-4006-AEE3-7202BA8022A9}" destId="{14E8E058-5826-4056-84EF-EF9E7CDA9754}" srcOrd="2" destOrd="0" parTransId="{4890B277-C858-4083-AB77-CE7B7EA27D8D}" sibTransId="{31915ACA-9F8F-40A0-8054-F7216653E37E}"/>
    <dgm:cxn modelId="{93F95EBD-2B73-431E-8CA5-6EE32ECBFB4B}" type="presOf" srcId="{A2905282-A259-4854-BE12-C52D20E7D019}" destId="{8D25DEB9-F9F0-48DD-9129-238417A205F0}" srcOrd="1" destOrd="0" presId="urn:microsoft.com/office/officeart/2005/8/layout/process2"/>
    <dgm:cxn modelId="{95BACC4C-4F7B-4E94-B41D-9E08B362F748}" srcId="{EFD7E62F-3EBB-4006-AEE3-7202BA8022A9}" destId="{E789756C-7057-4584-BD5F-CEB5E35030A9}" srcOrd="1" destOrd="0" parTransId="{0F722A46-41F3-49FD-A54F-AC8FEDA7ADFC}" sibTransId="{78FC6E67-6D31-44A9-8237-5DB62CEE6C62}"/>
    <dgm:cxn modelId="{DAEAB6D6-B1B9-4FE0-8566-873AA464ABF5}" type="presOf" srcId="{EE5016FD-927B-4081-AF6D-3564584A4A01}" destId="{71037015-F38C-47D2-BFB6-CB0F9D0020CC}" srcOrd="1" destOrd="0" presId="urn:microsoft.com/office/officeart/2005/8/layout/process2"/>
    <dgm:cxn modelId="{665D68D3-64E8-4B71-8E86-2AD6789A5F09}" type="presOf" srcId="{31915ACA-9F8F-40A0-8054-F7216653E37E}" destId="{59CF0754-7BD5-49EF-83F3-0F788DB16BDD}" srcOrd="1" destOrd="0" presId="urn:microsoft.com/office/officeart/2005/8/layout/process2"/>
    <dgm:cxn modelId="{A120393B-D9EE-40F9-8FAF-EF98CBE17541}" type="presOf" srcId="{E64983E5-5F8B-4FE6-880E-2E1EF3F8816F}" destId="{5117523D-2BB1-4963-8431-768DAEDA1A47}" srcOrd="0" destOrd="0" presId="urn:microsoft.com/office/officeart/2005/8/layout/process2"/>
    <dgm:cxn modelId="{F7275182-0501-417F-9C0C-9603A9E61E82}" type="presOf" srcId="{99D5865C-DDB1-412B-909E-8837FB73B84B}" destId="{B4E61BE7-34BB-4A4D-9ED8-00C96666EAB4}" srcOrd="0" destOrd="0" presId="urn:microsoft.com/office/officeart/2005/8/layout/process2"/>
    <dgm:cxn modelId="{8EC1D50D-EE44-4F02-AA94-B8D6A480066A}" srcId="{EFD7E62F-3EBB-4006-AEE3-7202BA8022A9}" destId="{0AEAB546-D15C-4DCC-9D9D-C50D88EC88DC}" srcOrd="0" destOrd="0" parTransId="{25FEF8A2-4C8D-4E22-AE91-27EEF40C3903}" sibTransId="{6FF8CCAB-2D07-42C9-B3C1-E18FFBC99488}"/>
    <dgm:cxn modelId="{4AEB105B-64A9-4807-904C-21BBA50C96CC}" type="presOf" srcId="{B0821E36-77AC-4220-8752-A7EDBFF31518}" destId="{9F9DCEC9-BCB5-4FD1-A5D1-F36FE01BB13E}" srcOrd="1" destOrd="0" presId="urn:microsoft.com/office/officeart/2005/8/layout/process2"/>
    <dgm:cxn modelId="{F4A93FC2-9C8E-498F-A5B4-4E747A0D0521}" srcId="{EFD7E62F-3EBB-4006-AEE3-7202BA8022A9}" destId="{65024ABB-F9FF-4102-9955-59B4D1BC71EC}" srcOrd="3" destOrd="0" parTransId="{5FD94C1F-E550-4E92-B6DC-F2D9D06C7B8C}" sibTransId="{99D5865C-DDB1-412B-909E-8837FB73B84B}"/>
    <dgm:cxn modelId="{861F51B6-E5F8-491A-9791-D477CD6210BE}" type="presOf" srcId="{30FAC1BF-30C4-4506-B3A4-27B393968D19}" destId="{8F0AB143-F99A-4845-BE01-988E411B8D34}" srcOrd="0" destOrd="0" presId="urn:microsoft.com/office/officeart/2005/8/layout/process2"/>
    <dgm:cxn modelId="{2AEF0238-B0E8-4C0C-AD59-A1FEAE6A9CCC}" type="presOf" srcId="{14E8E058-5826-4056-84EF-EF9E7CDA9754}" destId="{D3CBD48B-13A3-4065-9F9B-FDBFE5FD8519}" srcOrd="0" destOrd="0" presId="urn:microsoft.com/office/officeart/2005/8/layout/process2"/>
    <dgm:cxn modelId="{06677986-73C8-4073-BA60-44418E930F3B}" type="presOf" srcId="{65024ABB-F9FF-4102-9955-59B4D1BC71EC}" destId="{46796274-DEDD-4357-AFB9-B7372E26BEFA}" srcOrd="0" destOrd="0" presId="urn:microsoft.com/office/officeart/2005/8/layout/process2"/>
    <dgm:cxn modelId="{3BF695C0-CD6B-44CB-8CDE-AC8222EC8581}" type="presOf" srcId="{EE5016FD-927B-4081-AF6D-3564584A4A01}" destId="{22230F1A-F536-4F7B-B9B3-259D96BB6AD4}" srcOrd="0" destOrd="0" presId="urn:microsoft.com/office/officeart/2005/8/layout/process2"/>
    <dgm:cxn modelId="{413C308C-D83E-49ED-9A77-F8E326D771BF}" srcId="{EFD7E62F-3EBB-4006-AEE3-7202BA8022A9}" destId="{A05D5F7E-C7E1-4374-B7E4-4646D6EA9571}" srcOrd="6" destOrd="0" parTransId="{45410759-B6E9-4F9B-9CAF-54A51371D1F5}" sibTransId="{EE5016FD-927B-4081-AF6D-3564584A4A01}"/>
    <dgm:cxn modelId="{8880AAE5-C130-4A24-B0E8-5C65EA30D8C6}" type="presOf" srcId="{31915ACA-9F8F-40A0-8054-F7216653E37E}" destId="{52C89F93-8B8F-4B2E-8936-026938CBD3BE}" srcOrd="0" destOrd="0" presId="urn:microsoft.com/office/officeart/2005/8/layout/process2"/>
    <dgm:cxn modelId="{6F8C73B0-489B-4322-A572-D04CCCCD5773}" type="presOf" srcId="{E789756C-7057-4584-BD5F-CEB5E35030A9}" destId="{604BF2FC-DCE6-4481-AFA7-83A1A75D5BAD}" srcOrd="0" destOrd="0" presId="urn:microsoft.com/office/officeart/2005/8/layout/process2"/>
    <dgm:cxn modelId="{09666D93-71A2-4750-A1A3-4732C03C91F9}" type="presOf" srcId="{6FF8CCAB-2D07-42C9-B3C1-E18FFBC99488}" destId="{A0E85C76-E694-4BE3-9B50-9A6C64DE6C31}" srcOrd="1" destOrd="0" presId="urn:microsoft.com/office/officeart/2005/8/layout/process2"/>
    <dgm:cxn modelId="{458EBCFD-A4E2-4F3B-918B-EE08CBE11A02}" type="presOf" srcId="{A05D5F7E-C7E1-4374-B7E4-4646D6EA9571}" destId="{6BD96E3B-BA79-48EE-ADC4-9CCCA25B22D2}" srcOrd="0" destOrd="0" presId="urn:microsoft.com/office/officeart/2005/8/layout/process2"/>
    <dgm:cxn modelId="{AA840442-134F-48AF-99E3-8F97E1B442FF}" type="presOf" srcId="{B0821E36-77AC-4220-8752-A7EDBFF31518}" destId="{6F617931-11B8-4DF6-B4F1-F28753D230BF}" srcOrd="0" destOrd="0" presId="urn:microsoft.com/office/officeart/2005/8/layout/process2"/>
    <dgm:cxn modelId="{2E06691B-86D8-49A2-AE86-5D3101EB1CA1}" type="presOf" srcId="{6FF8CCAB-2D07-42C9-B3C1-E18FFBC99488}" destId="{7B021634-C79C-4383-A18B-12F490264291}" srcOrd="0" destOrd="0" presId="urn:microsoft.com/office/officeart/2005/8/layout/process2"/>
    <dgm:cxn modelId="{728AC8C3-BD1F-4697-B59A-8104104A6C39}" type="presOf" srcId="{99D5865C-DDB1-412B-909E-8837FB73B84B}" destId="{2A9ABBCD-9B5D-4F01-B11D-F6F02D365BBE}" srcOrd="1" destOrd="0" presId="urn:microsoft.com/office/officeart/2005/8/layout/process2"/>
    <dgm:cxn modelId="{846977FA-DE64-4C63-9D9A-67AB7FC38E7D}" type="presOf" srcId="{EFD7E62F-3EBB-4006-AEE3-7202BA8022A9}" destId="{D3DD4106-A4E1-4344-9C82-AD67A672C8B6}" srcOrd="0" destOrd="0" presId="urn:microsoft.com/office/officeart/2005/8/layout/process2"/>
    <dgm:cxn modelId="{7B639D9C-5A75-49C2-A8D6-F0637F72D7EE}" type="presOf" srcId="{0AEAB546-D15C-4DCC-9D9D-C50D88EC88DC}" destId="{4AF6982A-A7BA-446B-8B6E-4F26CB2DB4CB}" srcOrd="0" destOrd="0" presId="urn:microsoft.com/office/officeart/2005/8/layout/process2"/>
    <dgm:cxn modelId="{29A7BADF-E5E6-4C61-AFA5-E5ABD097C696}" type="presParOf" srcId="{D3DD4106-A4E1-4344-9C82-AD67A672C8B6}" destId="{4AF6982A-A7BA-446B-8B6E-4F26CB2DB4CB}" srcOrd="0" destOrd="0" presId="urn:microsoft.com/office/officeart/2005/8/layout/process2"/>
    <dgm:cxn modelId="{C1C143A1-4B19-4ACD-89D9-1B3CFECE0E03}" type="presParOf" srcId="{D3DD4106-A4E1-4344-9C82-AD67A672C8B6}" destId="{7B021634-C79C-4383-A18B-12F490264291}" srcOrd="1" destOrd="0" presId="urn:microsoft.com/office/officeart/2005/8/layout/process2"/>
    <dgm:cxn modelId="{82966B19-E5B0-4272-8158-016AF29D4698}" type="presParOf" srcId="{7B021634-C79C-4383-A18B-12F490264291}" destId="{A0E85C76-E694-4BE3-9B50-9A6C64DE6C31}" srcOrd="0" destOrd="0" presId="urn:microsoft.com/office/officeart/2005/8/layout/process2"/>
    <dgm:cxn modelId="{FDEFA370-B6F1-4DA3-B920-F182DE215A44}" type="presParOf" srcId="{D3DD4106-A4E1-4344-9C82-AD67A672C8B6}" destId="{604BF2FC-DCE6-4481-AFA7-83A1A75D5BAD}" srcOrd="2" destOrd="0" presId="urn:microsoft.com/office/officeart/2005/8/layout/process2"/>
    <dgm:cxn modelId="{3E18C861-1AD6-4079-A255-66BB42875DA7}" type="presParOf" srcId="{D3DD4106-A4E1-4344-9C82-AD67A672C8B6}" destId="{E6A0E49A-217E-4F13-A793-93A6DC22046A}" srcOrd="3" destOrd="0" presId="urn:microsoft.com/office/officeart/2005/8/layout/process2"/>
    <dgm:cxn modelId="{A9DA3AFA-2BC3-4AAA-AACD-93A06B70D968}" type="presParOf" srcId="{E6A0E49A-217E-4F13-A793-93A6DC22046A}" destId="{BA0C55D9-7482-4B4E-8FE5-FF50B21C875B}" srcOrd="0" destOrd="0" presId="urn:microsoft.com/office/officeart/2005/8/layout/process2"/>
    <dgm:cxn modelId="{38A9C409-E998-4082-A283-20648287E2A5}" type="presParOf" srcId="{D3DD4106-A4E1-4344-9C82-AD67A672C8B6}" destId="{D3CBD48B-13A3-4065-9F9B-FDBFE5FD8519}" srcOrd="4" destOrd="0" presId="urn:microsoft.com/office/officeart/2005/8/layout/process2"/>
    <dgm:cxn modelId="{B1425790-5DE5-428B-8E1A-AC997DAEE2BA}" type="presParOf" srcId="{D3DD4106-A4E1-4344-9C82-AD67A672C8B6}" destId="{52C89F93-8B8F-4B2E-8936-026938CBD3BE}" srcOrd="5" destOrd="0" presId="urn:microsoft.com/office/officeart/2005/8/layout/process2"/>
    <dgm:cxn modelId="{CA984987-7A68-4A37-8664-01B048ABEED6}" type="presParOf" srcId="{52C89F93-8B8F-4B2E-8936-026938CBD3BE}" destId="{59CF0754-7BD5-49EF-83F3-0F788DB16BDD}" srcOrd="0" destOrd="0" presId="urn:microsoft.com/office/officeart/2005/8/layout/process2"/>
    <dgm:cxn modelId="{A19D32DD-1076-4D60-B7C4-91D4F2FBA5FA}" type="presParOf" srcId="{D3DD4106-A4E1-4344-9C82-AD67A672C8B6}" destId="{46796274-DEDD-4357-AFB9-B7372E26BEFA}" srcOrd="6" destOrd="0" presId="urn:microsoft.com/office/officeart/2005/8/layout/process2"/>
    <dgm:cxn modelId="{E3575FBB-EDAB-4EAD-AE49-1584E986AB07}" type="presParOf" srcId="{D3DD4106-A4E1-4344-9C82-AD67A672C8B6}" destId="{B4E61BE7-34BB-4A4D-9ED8-00C96666EAB4}" srcOrd="7" destOrd="0" presId="urn:microsoft.com/office/officeart/2005/8/layout/process2"/>
    <dgm:cxn modelId="{0599A9BD-6D31-466E-B8F9-D42E35236159}" type="presParOf" srcId="{B4E61BE7-34BB-4A4D-9ED8-00C96666EAB4}" destId="{2A9ABBCD-9B5D-4F01-B11D-F6F02D365BBE}" srcOrd="0" destOrd="0" presId="urn:microsoft.com/office/officeart/2005/8/layout/process2"/>
    <dgm:cxn modelId="{84AFC5A3-2C9B-4490-ACF1-AFF961DDB40C}" type="presParOf" srcId="{D3DD4106-A4E1-4344-9C82-AD67A672C8B6}" destId="{4BC8A77C-9576-4DFB-B339-C6745509DB12}" srcOrd="8" destOrd="0" presId="urn:microsoft.com/office/officeart/2005/8/layout/process2"/>
    <dgm:cxn modelId="{D9377570-C15F-449E-8D71-F75D9D6F74AC}" type="presParOf" srcId="{D3DD4106-A4E1-4344-9C82-AD67A672C8B6}" destId="{6F617931-11B8-4DF6-B4F1-F28753D230BF}" srcOrd="9" destOrd="0" presId="urn:microsoft.com/office/officeart/2005/8/layout/process2"/>
    <dgm:cxn modelId="{353C337C-BBE6-4369-9B8F-FE7A7AA3D820}" type="presParOf" srcId="{6F617931-11B8-4DF6-B4F1-F28753D230BF}" destId="{9F9DCEC9-BCB5-4FD1-A5D1-F36FE01BB13E}" srcOrd="0" destOrd="0" presId="urn:microsoft.com/office/officeart/2005/8/layout/process2"/>
    <dgm:cxn modelId="{CC88493B-B0A9-4B59-A493-EE4B5A11F773}" type="presParOf" srcId="{D3DD4106-A4E1-4344-9C82-AD67A672C8B6}" destId="{8F0AB143-F99A-4845-BE01-988E411B8D34}" srcOrd="10" destOrd="0" presId="urn:microsoft.com/office/officeart/2005/8/layout/process2"/>
    <dgm:cxn modelId="{07FF1BC0-0C4E-4559-BDA6-BEA8D4A7CD2F}" type="presParOf" srcId="{D3DD4106-A4E1-4344-9C82-AD67A672C8B6}" destId="{7C52DB51-2B1B-48AE-A449-EADB57D6FEB0}" srcOrd="11" destOrd="0" presId="urn:microsoft.com/office/officeart/2005/8/layout/process2"/>
    <dgm:cxn modelId="{4CCF6840-B27F-44E0-8E05-AE22841DFE6C}" type="presParOf" srcId="{7C52DB51-2B1B-48AE-A449-EADB57D6FEB0}" destId="{8D25DEB9-F9F0-48DD-9129-238417A205F0}" srcOrd="0" destOrd="0" presId="urn:microsoft.com/office/officeart/2005/8/layout/process2"/>
    <dgm:cxn modelId="{D33C5284-463B-4F07-BBBA-FD5FB329F5B1}" type="presParOf" srcId="{D3DD4106-A4E1-4344-9C82-AD67A672C8B6}" destId="{6BD96E3B-BA79-48EE-ADC4-9CCCA25B22D2}" srcOrd="12" destOrd="0" presId="urn:microsoft.com/office/officeart/2005/8/layout/process2"/>
    <dgm:cxn modelId="{E5181683-537C-44D1-8A8A-E09FA08CF7D1}" type="presParOf" srcId="{D3DD4106-A4E1-4344-9C82-AD67A672C8B6}" destId="{22230F1A-F536-4F7B-B9B3-259D96BB6AD4}" srcOrd="13" destOrd="0" presId="urn:microsoft.com/office/officeart/2005/8/layout/process2"/>
    <dgm:cxn modelId="{F9EB5E24-DBA2-4D12-9640-2D4DC4579410}" type="presParOf" srcId="{22230F1A-F536-4F7B-B9B3-259D96BB6AD4}" destId="{71037015-F38C-47D2-BFB6-CB0F9D0020CC}" srcOrd="0" destOrd="0" presId="urn:microsoft.com/office/officeart/2005/8/layout/process2"/>
    <dgm:cxn modelId="{89510064-1E44-4B90-9D02-17838EAB9F89}" type="presParOf" srcId="{D3DD4106-A4E1-4344-9C82-AD67A672C8B6}" destId="{5117523D-2BB1-4963-8431-768DAEDA1A47}" srcOrd="1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B597E-0E71-42E9-B4BD-07AA84392603}">
      <dsp:nvSpPr>
        <dsp:cNvPr id="0" name=""/>
        <dsp:cNvSpPr/>
      </dsp:nvSpPr>
      <dsp:spPr>
        <a:xfrm flipV="1">
          <a:off x="432032" y="792089"/>
          <a:ext cx="3684547" cy="145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EA9E3-79AA-4396-857D-61024E36F321}">
      <dsp:nvSpPr>
        <dsp:cNvPr id="0" name=""/>
        <dsp:cNvSpPr/>
      </dsp:nvSpPr>
      <dsp:spPr>
        <a:xfrm>
          <a:off x="432047" y="720079"/>
          <a:ext cx="270680" cy="270680"/>
        </a:xfrm>
        <a:prstGeom prst="rect">
          <a:avLst/>
        </a:prstGeom>
        <a:solidFill>
          <a:srgbClr val="CCFFCC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AF534-D411-4CA8-8DC2-9811EF6858A2}">
      <dsp:nvSpPr>
        <dsp:cNvPr id="0" name=""/>
        <dsp:cNvSpPr/>
      </dsp:nvSpPr>
      <dsp:spPr>
        <a:xfrm>
          <a:off x="432032" y="0"/>
          <a:ext cx="3684547" cy="778705"/>
        </a:xfrm>
        <a:prstGeom prst="rect">
          <a:avLst/>
        </a:prstGeom>
        <a:solidFill>
          <a:srgbClr val="99FFCC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ЭКОЛОГИЯ</a:t>
          </a:r>
          <a:endParaRPr lang="ru-RU" sz="1600" b="1" kern="1200" dirty="0"/>
        </a:p>
      </dsp:txBody>
      <dsp:txXfrm>
        <a:off x="432032" y="0"/>
        <a:ext cx="3684547" cy="778705"/>
      </dsp:txXfrm>
    </dsp:sp>
    <dsp:sp modelId="{0B5D895C-8475-4A82-99CE-0932A4E8C476}">
      <dsp:nvSpPr>
        <dsp:cNvPr id="0" name=""/>
        <dsp:cNvSpPr/>
      </dsp:nvSpPr>
      <dsp:spPr>
        <a:xfrm>
          <a:off x="432047" y="1152127"/>
          <a:ext cx="270673" cy="270673"/>
        </a:xfrm>
        <a:prstGeom prst="rect">
          <a:avLst/>
        </a:prstGeom>
        <a:solidFill>
          <a:srgbClr val="CCFFCC"/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57030-AB2A-46F7-9DD4-EB8659B6459F}">
      <dsp:nvSpPr>
        <dsp:cNvPr id="0" name=""/>
        <dsp:cNvSpPr/>
      </dsp:nvSpPr>
      <dsp:spPr>
        <a:xfrm>
          <a:off x="789689" y="1080119"/>
          <a:ext cx="3664025" cy="976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</a:t>
          </a:r>
          <a:r>
            <a:rPr lang="ru-RU" sz="1400" kern="1200" dirty="0" smtClean="0">
              <a:effectLst/>
              <a:latin typeface="Times New Roman" pitchFamily="18" charset="0"/>
              <a:ea typeface="Calibri"/>
              <a:cs typeface="Times New Roman" pitchFamily="18" charset="0"/>
            </a:rPr>
            <a:t>социальная экология (экология урбанизированных территорий, экологический менеджмент, медицинская экология, сельскохозяйственная экология, экология культуры, рекреационная экология)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9689" y="1080119"/>
        <a:ext cx="3664025" cy="976752"/>
      </dsp:txXfrm>
    </dsp:sp>
    <dsp:sp modelId="{2E7DE9A1-C592-4544-847F-B359AD4FC8C0}">
      <dsp:nvSpPr>
        <dsp:cNvPr id="0" name=""/>
        <dsp:cNvSpPr/>
      </dsp:nvSpPr>
      <dsp:spPr>
        <a:xfrm>
          <a:off x="432047" y="2160240"/>
          <a:ext cx="270673" cy="270673"/>
        </a:xfrm>
        <a:prstGeom prst="rect">
          <a:avLst/>
        </a:prstGeom>
        <a:solidFill>
          <a:srgbClr val="CCFFCC"/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249A6F-54F7-4DFC-BA5B-9E1ED2B43F04}">
      <dsp:nvSpPr>
        <dsp:cNvPr id="0" name=""/>
        <dsp:cNvSpPr/>
      </dsp:nvSpPr>
      <dsp:spPr>
        <a:xfrm>
          <a:off x="792087" y="2232248"/>
          <a:ext cx="3426628" cy="63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effectLst/>
              <a:latin typeface="Times New Roman"/>
              <a:ea typeface="Calibri"/>
              <a:cs typeface="Times New Roman"/>
            </a:rPr>
            <a:t>биоэкология</a:t>
          </a:r>
          <a:r>
            <a:rPr lang="ru-RU" sz="1400" kern="1200" dirty="0" smtClean="0">
              <a:effectLst/>
              <a:latin typeface="Times New Roman"/>
              <a:ea typeface="Calibri"/>
              <a:cs typeface="Times New Roman"/>
            </a:rPr>
            <a:t> (экология видов, экология грибов, экология растений, экология животных, экология поведения (этология), молекулярная экология и др.);</a:t>
          </a:r>
          <a:endParaRPr lang="ru-RU" sz="1400" kern="1200" dirty="0"/>
        </a:p>
      </dsp:txBody>
      <dsp:txXfrm>
        <a:off x="792087" y="2232248"/>
        <a:ext cx="3426628" cy="630940"/>
      </dsp:txXfrm>
    </dsp:sp>
    <dsp:sp modelId="{CC47F9B9-92C4-410E-A00B-05C53773CD54}">
      <dsp:nvSpPr>
        <dsp:cNvPr id="0" name=""/>
        <dsp:cNvSpPr/>
      </dsp:nvSpPr>
      <dsp:spPr>
        <a:xfrm>
          <a:off x="432047" y="3024336"/>
          <a:ext cx="270673" cy="270673"/>
        </a:xfrm>
        <a:prstGeom prst="rect">
          <a:avLst/>
        </a:prstGeom>
        <a:solidFill>
          <a:srgbClr val="CCFFCC"/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5EAEF1-ACF2-460C-9F65-C27C3A125902}">
      <dsp:nvSpPr>
        <dsp:cNvPr id="0" name=""/>
        <dsp:cNvSpPr/>
      </dsp:nvSpPr>
      <dsp:spPr>
        <a:xfrm>
          <a:off x="812407" y="3000008"/>
          <a:ext cx="3426628" cy="63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экология человека (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этноэкология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экология народонаселения, </a:t>
          </a: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археоэкология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и др.);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2407" y="3000008"/>
        <a:ext cx="3426628" cy="630940"/>
      </dsp:txXfrm>
    </dsp:sp>
    <dsp:sp modelId="{F53F33D1-F80F-4DD5-AD45-A0B7122C709A}">
      <dsp:nvSpPr>
        <dsp:cNvPr id="0" name=""/>
        <dsp:cNvSpPr/>
      </dsp:nvSpPr>
      <dsp:spPr>
        <a:xfrm>
          <a:off x="432047" y="3672408"/>
          <a:ext cx="270673" cy="270673"/>
        </a:xfrm>
        <a:prstGeom prst="rect">
          <a:avLst/>
        </a:prstGeom>
        <a:solidFill>
          <a:srgbClr val="CCFFCC"/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E45040-B18B-423B-A9EC-81201A4A1745}">
      <dsp:nvSpPr>
        <dsp:cNvPr id="0" name=""/>
        <dsp:cNvSpPr/>
      </dsp:nvSpPr>
      <dsp:spPr>
        <a:xfrm>
          <a:off x="812407" y="3630948"/>
          <a:ext cx="3426628" cy="63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экология экосистем (глобальная экология, экология сообществ, экология биосферы и др.);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2407" y="3630948"/>
        <a:ext cx="3426628" cy="630940"/>
      </dsp:txXfrm>
    </dsp:sp>
    <dsp:sp modelId="{3AA5593E-6A06-4A2C-A63E-96CE6017B1FE}">
      <dsp:nvSpPr>
        <dsp:cNvPr id="0" name=""/>
        <dsp:cNvSpPr/>
      </dsp:nvSpPr>
      <dsp:spPr>
        <a:xfrm>
          <a:off x="432047" y="4248472"/>
          <a:ext cx="270673" cy="270673"/>
        </a:xfrm>
        <a:prstGeom prst="rect">
          <a:avLst/>
        </a:prstGeom>
        <a:solidFill>
          <a:srgbClr val="CCFFCC"/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DC293-8077-4C5C-9E05-73BFEF1FA700}">
      <dsp:nvSpPr>
        <dsp:cNvPr id="0" name=""/>
        <dsp:cNvSpPr/>
      </dsp:nvSpPr>
      <dsp:spPr>
        <a:xfrm>
          <a:off x="864081" y="4265603"/>
          <a:ext cx="3426628" cy="63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экология и охрана окружающей среды (природопользование, лесоводство, дендрология, энергия и среда обитания, </a:t>
          </a:r>
          <a:r>
            <a:rPr lang="ru-RU" sz="1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энергоэффективность</a:t>
          </a: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экология ландшафтов, экология творчества средствами природы, экология информационных технологий).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4081" y="4265603"/>
        <a:ext cx="3426628" cy="630940"/>
      </dsp:txXfrm>
    </dsp:sp>
    <dsp:sp modelId="{E6DD2979-11D5-46C9-B96F-1D81EEFF744D}">
      <dsp:nvSpPr>
        <dsp:cNvPr id="0" name=""/>
        <dsp:cNvSpPr/>
      </dsp:nvSpPr>
      <dsp:spPr>
        <a:xfrm flipV="1">
          <a:off x="4392497" y="720082"/>
          <a:ext cx="3684547" cy="2626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1D19B-E526-4B0A-8E66-954785EF4047}">
      <dsp:nvSpPr>
        <dsp:cNvPr id="0" name=""/>
        <dsp:cNvSpPr/>
      </dsp:nvSpPr>
      <dsp:spPr>
        <a:xfrm>
          <a:off x="4464496" y="792088"/>
          <a:ext cx="270680" cy="270680"/>
        </a:xfrm>
        <a:prstGeom prst="rect">
          <a:avLst/>
        </a:prstGeom>
        <a:solidFill>
          <a:srgbClr val="FFC000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861440-C5F0-4DBD-B084-8272F42743C8}">
      <dsp:nvSpPr>
        <dsp:cNvPr id="0" name=""/>
        <dsp:cNvSpPr/>
      </dsp:nvSpPr>
      <dsp:spPr>
        <a:xfrm>
          <a:off x="4423263" y="0"/>
          <a:ext cx="3684547" cy="778705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БИОЛОГИЯ</a:t>
          </a:r>
          <a:endParaRPr lang="ru-RU" sz="1600" b="1" kern="1200" dirty="0"/>
        </a:p>
      </dsp:txBody>
      <dsp:txXfrm>
        <a:off x="4423263" y="0"/>
        <a:ext cx="3684547" cy="778705"/>
      </dsp:txXfrm>
    </dsp:sp>
    <dsp:sp modelId="{577392C9-6C4C-4B50-8C56-2382D7BE4D3E}">
      <dsp:nvSpPr>
        <dsp:cNvPr id="0" name=""/>
        <dsp:cNvSpPr/>
      </dsp:nvSpPr>
      <dsp:spPr>
        <a:xfrm>
          <a:off x="4423263" y="1572448"/>
          <a:ext cx="270673" cy="270673"/>
        </a:xfrm>
        <a:prstGeom prst="rect">
          <a:avLst/>
        </a:prstGeom>
        <a:solidFill>
          <a:srgbClr val="FFC000"/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B7A7C-22BE-4DA2-81FB-76FC1657393A}">
      <dsp:nvSpPr>
        <dsp:cNvPr id="0" name=""/>
        <dsp:cNvSpPr/>
      </dsp:nvSpPr>
      <dsp:spPr>
        <a:xfrm>
          <a:off x="4681182" y="1392315"/>
          <a:ext cx="3426628" cy="63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ботаника, зоология, физиология (человека, животных, растений), энтомология, гидробиология, генетика, селекция, микробиология, микология, космическая биология, ботаника, орнитология, анатомия, растениеводство, животноводство, цветоводство, садоводство, агробиология и др.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81182" y="1392315"/>
        <a:ext cx="3426628" cy="6309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9A8EF-D7D9-4891-9ADB-F97B87B2913D}">
      <dsp:nvSpPr>
        <dsp:cNvPr id="0" name=""/>
        <dsp:cNvSpPr/>
      </dsp:nvSpPr>
      <dsp:spPr>
        <a:xfrm rot="5299393">
          <a:off x="721517" y="1269486"/>
          <a:ext cx="1415614" cy="22167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B8C580F-6CCD-42C8-9335-243107F5D5BA}">
      <dsp:nvSpPr>
        <dsp:cNvPr id="0" name=""/>
        <dsp:cNvSpPr/>
      </dsp:nvSpPr>
      <dsp:spPr>
        <a:xfrm>
          <a:off x="476324" y="410833"/>
          <a:ext cx="2283179" cy="10857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Знакомство с типовой программой по профилю и существующих программ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данного направления</a:t>
          </a:r>
          <a:endParaRPr lang="ru-RU" sz="1400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8125" y="442634"/>
        <a:ext cx="2219577" cy="1022161"/>
      </dsp:txXfrm>
    </dsp:sp>
    <dsp:sp modelId="{1A6A8914-DB8B-4417-9D22-28EFD9AF8FBC}">
      <dsp:nvSpPr>
        <dsp:cNvPr id="0" name=""/>
        <dsp:cNvSpPr/>
      </dsp:nvSpPr>
      <dsp:spPr>
        <a:xfrm rot="5252457">
          <a:off x="801567" y="2751019"/>
          <a:ext cx="1359748" cy="162864"/>
        </a:xfrm>
        <a:prstGeom prst="rect">
          <a:avLst/>
        </a:prstGeom>
        <a:gradFill rotWithShape="0">
          <a:gsLst>
            <a:gs pos="0">
              <a:schemeClr val="accent4">
                <a:hueOff val="-1654372"/>
                <a:satOff val="9289"/>
                <a:lumOff val="-431"/>
                <a:alphaOff val="0"/>
                <a:tint val="65000"/>
                <a:satMod val="270000"/>
              </a:schemeClr>
            </a:gs>
            <a:gs pos="25000">
              <a:schemeClr val="accent4">
                <a:hueOff val="-1654372"/>
                <a:satOff val="9289"/>
                <a:lumOff val="-431"/>
                <a:alphaOff val="0"/>
                <a:tint val="60000"/>
                <a:satMod val="300000"/>
              </a:schemeClr>
            </a:gs>
            <a:gs pos="100000">
              <a:schemeClr val="accent4">
                <a:hueOff val="-1654372"/>
                <a:satOff val="9289"/>
                <a:lumOff val="-431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A7C0C3-8D61-4C5C-A536-564FC2139B78}">
      <dsp:nvSpPr>
        <dsp:cNvPr id="0" name=""/>
        <dsp:cNvSpPr/>
      </dsp:nvSpPr>
      <dsp:spPr>
        <a:xfrm>
          <a:off x="408400" y="1837254"/>
          <a:ext cx="2283160" cy="10857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378643"/>
                <a:satOff val="7741"/>
                <a:lumOff val="-359"/>
                <a:alphaOff val="0"/>
                <a:tint val="65000"/>
                <a:satMod val="270000"/>
              </a:schemeClr>
            </a:gs>
            <a:gs pos="25000">
              <a:schemeClr val="accent4">
                <a:hueOff val="-1378643"/>
                <a:satOff val="7741"/>
                <a:lumOff val="-359"/>
                <a:alphaOff val="0"/>
                <a:tint val="60000"/>
                <a:satMod val="300000"/>
              </a:schemeClr>
            </a:gs>
            <a:gs pos="100000">
              <a:schemeClr val="accent4">
                <a:hueOff val="-1378643"/>
                <a:satOff val="7741"/>
                <a:lumOff val="-359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0" kern="1200" dirty="0" smtClean="0">
              <a:latin typeface="Times New Roman" pitchFamily="18" charset="0"/>
              <a:cs typeface="Times New Roman" pitchFamily="18" charset="0"/>
            </a:rPr>
            <a:t>2. Разработка концепции </a:t>
          </a:r>
          <a:r>
            <a:rPr lang="ru-RU" sz="1600" i="0" kern="1200" dirty="0" smtClean="0">
              <a:latin typeface="Times New Roman" pitchFamily="18" charset="0"/>
              <a:cs typeface="Times New Roman" pitchFamily="18" charset="0"/>
            </a:rPr>
            <a:t>программы (суть, идея, актуальность, новизна…)</a:t>
          </a:r>
          <a:endParaRPr lang="ru-RU" sz="16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0201" y="1869055"/>
        <a:ext cx="2219558" cy="1022161"/>
      </dsp:txXfrm>
    </dsp:sp>
    <dsp:sp modelId="{3ABF9457-00DC-43AC-8B29-A04DCCC195B0}">
      <dsp:nvSpPr>
        <dsp:cNvPr id="0" name=""/>
        <dsp:cNvSpPr/>
      </dsp:nvSpPr>
      <dsp:spPr>
        <a:xfrm rot="59694">
          <a:off x="1083429" y="3403541"/>
          <a:ext cx="2652602" cy="162864"/>
        </a:xfrm>
        <a:prstGeom prst="rect">
          <a:avLst/>
        </a:prstGeom>
        <a:gradFill rotWithShape="0">
          <a:gsLst>
            <a:gs pos="0">
              <a:schemeClr val="accent4">
                <a:hueOff val="-3308744"/>
                <a:satOff val="18578"/>
                <a:lumOff val="-862"/>
                <a:alphaOff val="0"/>
                <a:tint val="65000"/>
                <a:satMod val="270000"/>
              </a:schemeClr>
            </a:gs>
            <a:gs pos="25000">
              <a:schemeClr val="accent4">
                <a:hueOff val="-3308744"/>
                <a:satOff val="18578"/>
                <a:lumOff val="-862"/>
                <a:alphaOff val="0"/>
                <a:tint val="60000"/>
                <a:satMod val="300000"/>
              </a:schemeClr>
            </a:gs>
            <a:gs pos="100000">
              <a:schemeClr val="accent4">
                <a:hueOff val="-3308744"/>
                <a:satOff val="18578"/>
                <a:lumOff val="-862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2E7F227-4C39-4FB4-B520-A048F0D25206}">
      <dsp:nvSpPr>
        <dsp:cNvPr id="0" name=""/>
        <dsp:cNvSpPr/>
      </dsp:nvSpPr>
      <dsp:spPr>
        <a:xfrm>
          <a:off x="476333" y="3195750"/>
          <a:ext cx="2283160" cy="10857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757287"/>
                <a:satOff val="15482"/>
                <a:lumOff val="-719"/>
                <a:alphaOff val="0"/>
                <a:tint val="65000"/>
                <a:satMod val="270000"/>
              </a:schemeClr>
            </a:gs>
            <a:gs pos="25000">
              <a:schemeClr val="accent4">
                <a:hueOff val="-2757287"/>
                <a:satOff val="15482"/>
                <a:lumOff val="-719"/>
                <a:alphaOff val="0"/>
                <a:tint val="60000"/>
                <a:satMod val="300000"/>
              </a:schemeClr>
            </a:gs>
            <a:gs pos="100000">
              <a:schemeClr val="accent4">
                <a:hueOff val="-2757287"/>
                <a:satOff val="15482"/>
                <a:lumOff val="-719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0" kern="1200" dirty="0" smtClean="0">
              <a:latin typeface="Times New Roman" pitchFamily="18" charset="0"/>
              <a:cs typeface="Times New Roman" pitchFamily="18" charset="0"/>
            </a:rPr>
            <a:t>3. Работа над содержанием программы</a:t>
          </a:r>
          <a:endParaRPr lang="ru-RU" sz="16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8134" y="3227551"/>
        <a:ext cx="2219558" cy="1022161"/>
      </dsp:txXfrm>
    </dsp:sp>
    <dsp:sp modelId="{F44AD14F-11F9-42D2-A97C-DF05CF6C1CF2}">
      <dsp:nvSpPr>
        <dsp:cNvPr id="0" name=""/>
        <dsp:cNvSpPr/>
      </dsp:nvSpPr>
      <dsp:spPr>
        <a:xfrm>
          <a:off x="3745169" y="3426570"/>
          <a:ext cx="2886336" cy="162864"/>
        </a:xfrm>
        <a:prstGeom prst="rect">
          <a:avLst/>
        </a:prstGeom>
        <a:gradFill rotWithShape="0">
          <a:gsLst>
            <a:gs pos="0">
              <a:schemeClr val="accent4">
                <a:hueOff val="-4963116"/>
                <a:satOff val="27867"/>
                <a:lumOff val="-1294"/>
                <a:alphaOff val="0"/>
                <a:tint val="65000"/>
                <a:satMod val="270000"/>
              </a:schemeClr>
            </a:gs>
            <a:gs pos="25000">
              <a:schemeClr val="accent4">
                <a:hueOff val="-4963116"/>
                <a:satOff val="27867"/>
                <a:lumOff val="-1294"/>
                <a:alphaOff val="0"/>
                <a:tint val="60000"/>
                <a:satMod val="300000"/>
              </a:schemeClr>
            </a:gs>
            <a:gs pos="100000">
              <a:schemeClr val="accent4">
                <a:hueOff val="-4963116"/>
                <a:satOff val="27867"/>
                <a:lumOff val="-1294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AFF352-AE4A-4945-834A-C3DE6C62E6AF}">
      <dsp:nvSpPr>
        <dsp:cNvPr id="0" name=""/>
        <dsp:cNvSpPr/>
      </dsp:nvSpPr>
      <dsp:spPr>
        <a:xfrm>
          <a:off x="3168356" y="3241808"/>
          <a:ext cx="2222448" cy="10857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135930"/>
                <a:satOff val="23223"/>
                <a:lumOff val="-1078"/>
                <a:alphaOff val="0"/>
                <a:tint val="65000"/>
                <a:satMod val="270000"/>
              </a:schemeClr>
            </a:gs>
            <a:gs pos="25000">
              <a:schemeClr val="accent4">
                <a:hueOff val="-4135930"/>
                <a:satOff val="23223"/>
                <a:lumOff val="-1078"/>
                <a:alphaOff val="0"/>
                <a:tint val="60000"/>
                <a:satMod val="300000"/>
              </a:schemeClr>
            </a:gs>
            <a:gs pos="100000">
              <a:schemeClr val="accent4">
                <a:hueOff val="-4135930"/>
                <a:satOff val="23223"/>
                <a:lumOff val="-1078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effectLst/>
              <a:latin typeface="Times New Roman" pitchFamily="18" charset="0"/>
              <a:cs typeface="Times New Roman" pitchFamily="18" charset="0"/>
            </a:rPr>
            <a:t>4. Определение средств, методов и форм обучения</a:t>
          </a:r>
          <a:endParaRPr lang="ru-RU" sz="16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00157" y="3273609"/>
        <a:ext cx="2158846" cy="1022161"/>
      </dsp:txXfrm>
    </dsp:sp>
    <dsp:sp modelId="{05894C99-7467-4D6A-A8DA-05A9091932FC}">
      <dsp:nvSpPr>
        <dsp:cNvPr id="0" name=""/>
        <dsp:cNvSpPr/>
      </dsp:nvSpPr>
      <dsp:spPr>
        <a:xfrm rot="16207792">
          <a:off x="5956217" y="2740595"/>
          <a:ext cx="1364350" cy="162864"/>
        </a:xfrm>
        <a:prstGeom prst="rect">
          <a:avLst/>
        </a:prstGeom>
        <a:gradFill rotWithShape="0">
          <a:gsLst>
            <a:gs pos="0">
              <a:schemeClr val="accent4">
                <a:hueOff val="-6617488"/>
                <a:satOff val="37156"/>
                <a:lumOff val="-1725"/>
                <a:alphaOff val="0"/>
                <a:tint val="65000"/>
                <a:satMod val="270000"/>
              </a:schemeClr>
            </a:gs>
            <a:gs pos="25000">
              <a:schemeClr val="accent4">
                <a:hueOff val="-6617488"/>
                <a:satOff val="37156"/>
                <a:lumOff val="-1725"/>
                <a:alphaOff val="0"/>
                <a:tint val="60000"/>
                <a:satMod val="300000"/>
              </a:schemeClr>
            </a:gs>
            <a:gs pos="100000">
              <a:schemeClr val="accent4">
                <a:hueOff val="-6617488"/>
                <a:satOff val="37156"/>
                <a:lumOff val="-1725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2FD80F-C420-4FB6-9AB2-26E68DEF49DC}">
      <dsp:nvSpPr>
        <dsp:cNvPr id="0" name=""/>
        <dsp:cNvSpPr/>
      </dsp:nvSpPr>
      <dsp:spPr>
        <a:xfrm>
          <a:off x="5904651" y="3241808"/>
          <a:ext cx="2542549" cy="10857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5514574"/>
                <a:satOff val="30963"/>
                <a:lumOff val="-1437"/>
                <a:alphaOff val="0"/>
                <a:tint val="65000"/>
                <a:satMod val="270000"/>
              </a:schemeClr>
            </a:gs>
            <a:gs pos="25000">
              <a:schemeClr val="accent4">
                <a:hueOff val="-5514574"/>
                <a:satOff val="30963"/>
                <a:lumOff val="-1437"/>
                <a:alphaOff val="0"/>
                <a:tint val="60000"/>
                <a:satMod val="300000"/>
              </a:schemeClr>
            </a:gs>
            <a:gs pos="100000">
              <a:schemeClr val="accent4">
                <a:hueOff val="-5514574"/>
                <a:satOff val="30963"/>
                <a:lumOff val="-1437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effectLst/>
              <a:latin typeface="Times New Roman" pitchFamily="18" charset="0"/>
              <a:cs typeface="Times New Roman" pitchFamily="18" charset="0"/>
            </a:rPr>
            <a:t>5. Определение знаний, умений и навыков, которыми должны овладеть обучающиеся</a:t>
          </a:r>
          <a:endParaRPr lang="ru-RU" sz="16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36452" y="3273609"/>
        <a:ext cx="2478947" cy="1022161"/>
      </dsp:txXfrm>
    </dsp:sp>
    <dsp:sp modelId="{BFDE8EB7-14B7-4FA9-BB56-158A8C372176}">
      <dsp:nvSpPr>
        <dsp:cNvPr id="0" name=""/>
        <dsp:cNvSpPr/>
      </dsp:nvSpPr>
      <dsp:spPr>
        <a:xfrm rot="16374367">
          <a:off x="5841724" y="1321902"/>
          <a:ext cx="1508312" cy="162576"/>
        </a:xfrm>
        <a:prstGeom prst="rect">
          <a:avLst/>
        </a:prstGeom>
        <a:gradFill rotWithShape="0">
          <a:gsLst>
            <a:gs pos="0">
              <a:schemeClr val="accent4">
                <a:hueOff val="-8271860"/>
                <a:satOff val="46445"/>
                <a:lumOff val="-2156"/>
                <a:alphaOff val="0"/>
                <a:tint val="65000"/>
                <a:satMod val="270000"/>
              </a:schemeClr>
            </a:gs>
            <a:gs pos="25000">
              <a:schemeClr val="accent4">
                <a:hueOff val="-8271860"/>
                <a:satOff val="46445"/>
                <a:lumOff val="-2156"/>
                <a:alphaOff val="0"/>
                <a:tint val="60000"/>
                <a:satMod val="300000"/>
              </a:schemeClr>
            </a:gs>
            <a:gs pos="100000">
              <a:schemeClr val="accent4">
                <a:hueOff val="-8271860"/>
                <a:satOff val="46445"/>
                <a:lumOff val="-2156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9B9F6BA-268B-4B89-A0B6-CAC84AF47A2D}">
      <dsp:nvSpPr>
        <dsp:cNvPr id="0" name=""/>
        <dsp:cNvSpPr/>
      </dsp:nvSpPr>
      <dsp:spPr>
        <a:xfrm>
          <a:off x="5904651" y="1873660"/>
          <a:ext cx="2559487" cy="10857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6893216"/>
                <a:satOff val="38704"/>
                <a:lumOff val="-1797"/>
                <a:alphaOff val="0"/>
                <a:tint val="65000"/>
                <a:satMod val="270000"/>
              </a:schemeClr>
            </a:gs>
            <a:gs pos="25000">
              <a:schemeClr val="accent4">
                <a:hueOff val="-6893216"/>
                <a:satOff val="38704"/>
                <a:lumOff val="-1797"/>
                <a:alphaOff val="0"/>
                <a:tint val="60000"/>
                <a:satMod val="300000"/>
              </a:schemeClr>
            </a:gs>
            <a:gs pos="100000">
              <a:schemeClr val="accent4">
                <a:hueOff val="-6893216"/>
                <a:satOff val="38704"/>
                <a:lumOff val="-1797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effectLst/>
              <a:latin typeface="Times New Roman" pitchFamily="18" charset="0"/>
              <a:cs typeface="Times New Roman" pitchFamily="18" charset="0"/>
            </a:rPr>
            <a:t>6. Составление списка необходимой литературы</a:t>
          </a:r>
          <a:endParaRPr lang="ru-RU" sz="16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36452" y="1905461"/>
        <a:ext cx="2495885" cy="1022161"/>
      </dsp:txXfrm>
    </dsp:sp>
    <dsp:sp modelId="{C182257F-F64B-4092-A4C2-61FD6C5B88FC}">
      <dsp:nvSpPr>
        <dsp:cNvPr id="0" name=""/>
        <dsp:cNvSpPr/>
      </dsp:nvSpPr>
      <dsp:spPr>
        <a:xfrm>
          <a:off x="5904651" y="73464"/>
          <a:ext cx="2529050" cy="1650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8271860"/>
                <a:satOff val="46445"/>
                <a:lumOff val="-2156"/>
                <a:alphaOff val="0"/>
                <a:tint val="65000"/>
                <a:satMod val="270000"/>
              </a:schemeClr>
            </a:gs>
            <a:gs pos="25000">
              <a:schemeClr val="accent4">
                <a:hueOff val="-8271860"/>
                <a:satOff val="46445"/>
                <a:lumOff val="-2156"/>
                <a:alphaOff val="0"/>
                <a:tint val="60000"/>
                <a:satMod val="300000"/>
              </a:schemeClr>
            </a:gs>
            <a:gs pos="100000">
              <a:schemeClr val="accent4">
                <a:hueOff val="-8271860"/>
                <a:satOff val="46445"/>
                <a:lumOff val="-2156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effectLst/>
              <a:latin typeface="Times New Roman" pitchFamily="18" charset="0"/>
              <a:cs typeface="Times New Roman" pitchFamily="18" charset="0"/>
            </a:rPr>
            <a:t>7. Рассмотрение на педагогическом совете, утверждение </a:t>
          </a:r>
          <a:r>
            <a:rPr lang="ru-RU" sz="1600" b="0" i="0" kern="1200" dirty="0" smtClean="0">
              <a:effectLst/>
              <a:latin typeface="Times New Roman" pitchFamily="18" charset="0"/>
              <a:cs typeface="Times New Roman" pitchFamily="18" charset="0"/>
            </a:rPr>
            <a:t>директором, согласование с учредителем (управлением образования )</a:t>
          </a:r>
          <a:endParaRPr lang="ru-RU" sz="1600" b="0" i="0" kern="1200" dirty="0" smtClean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952993" y="121806"/>
        <a:ext cx="2432366" cy="1553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6982A-A7BA-446B-8B6E-4F26CB2DB4CB}">
      <dsp:nvSpPr>
        <dsp:cNvPr id="0" name=""/>
        <dsp:cNvSpPr/>
      </dsp:nvSpPr>
      <dsp:spPr>
        <a:xfrm>
          <a:off x="3509" y="3543"/>
          <a:ext cx="8273901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Титульный лист</a:t>
          </a:r>
          <a:endParaRPr lang="ru-RU" sz="2800" kern="12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sp:txBody>
      <dsp:txXfrm>
        <a:off x="15819" y="15853"/>
        <a:ext cx="8249281" cy="395660"/>
      </dsp:txXfrm>
    </dsp:sp>
    <dsp:sp modelId="{7B021634-C79C-4383-A18B-12F490264291}">
      <dsp:nvSpPr>
        <dsp:cNvPr id="0" name=""/>
        <dsp:cNvSpPr/>
      </dsp:nvSpPr>
      <dsp:spPr>
        <a:xfrm rot="5400000">
          <a:off x="4061657" y="434331"/>
          <a:ext cx="157605" cy="189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sp:txBody>
      <dsp:txXfrm rot="-5400000">
        <a:off x="4083722" y="450092"/>
        <a:ext cx="113476" cy="110324"/>
      </dsp:txXfrm>
    </dsp:sp>
    <dsp:sp modelId="{604BF2FC-DCE6-4481-AFA7-83A1A75D5BAD}">
      <dsp:nvSpPr>
        <dsp:cNvPr id="0" name=""/>
        <dsp:cNvSpPr/>
      </dsp:nvSpPr>
      <dsp:spPr>
        <a:xfrm>
          <a:off x="3509" y="633964"/>
          <a:ext cx="8273901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1655646"/>
                <a:satOff val="6635"/>
                <a:lumOff val="1438"/>
                <a:alphaOff val="0"/>
                <a:tint val="50000"/>
                <a:satMod val="300000"/>
              </a:srgbClr>
            </a:gs>
            <a:gs pos="35000">
              <a:srgbClr val="4BACC6">
                <a:hueOff val="-1655646"/>
                <a:satOff val="6635"/>
                <a:lumOff val="1438"/>
                <a:alphaOff val="0"/>
                <a:tint val="37000"/>
                <a:satMod val="300000"/>
              </a:srgbClr>
            </a:gs>
            <a:gs pos="100000">
              <a:srgbClr val="4BACC6">
                <a:hueOff val="-1655646"/>
                <a:satOff val="6635"/>
                <a:lumOff val="1438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Пояснительная записка</a:t>
          </a:r>
          <a:endParaRPr lang="ru-RU" sz="2800" kern="12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sp:txBody>
      <dsp:txXfrm>
        <a:off x="15819" y="646274"/>
        <a:ext cx="8249281" cy="395660"/>
      </dsp:txXfrm>
    </dsp:sp>
    <dsp:sp modelId="{E6A0E49A-217E-4F13-A793-93A6DC22046A}">
      <dsp:nvSpPr>
        <dsp:cNvPr id="0" name=""/>
        <dsp:cNvSpPr/>
      </dsp:nvSpPr>
      <dsp:spPr>
        <a:xfrm rot="5400000">
          <a:off x="4061657" y="1064751"/>
          <a:ext cx="157605" cy="189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1986775"/>
                <a:satOff val="7962"/>
                <a:lumOff val="1726"/>
                <a:alphaOff val="0"/>
                <a:tint val="50000"/>
                <a:satMod val="300000"/>
              </a:srgbClr>
            </a:gs>
            <a:gs pos="35000">
              <a:srgbClr val="4BACC6">
                <a:hueOff val="-1986775"/>
                <a:satOff val="7962"/>
                <a:lumOff val="1726"/>
                <a:alphaOff val="0"/>
                <a:tint val="37000"/>
                <a:satMod val="300000"/>
              </a:srgbClr>
            </a:gs>
            <a:gs pos="100000">
              <a:srgbClr val="4BACC6">
                <a:hueOff val="-1986775"/>
                <a:satOff val="7962"/>
                <a:lumOff val="1726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sp:txBody>
      <dsp:txXfrm rot="-5400000">
        <a:off x="4083722" y="1080512"/>
        <a:ext cx="113476" cy="110324"/>
      </dsp:txXfrm>
    </dsp:sp>
    <dsp:sp modelId="{D3CBD48B-13A3-4065-9F9B-FDBFE5FD8519}">
      <dsp:nvSpPr>
        <dsp:cNvPr id="0" name=""/>
        <dsp:cNvSpPr/>
      </dsp:nvSpPr>
      <dsp:spPr>
        <a:xfrm>
          <a:off x="3509" y="1264385"/>
          <a:ext cx="8273901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3311292"/>
                <a:satOff val="13270"/>
                <a:lumOff val="2876"/>
                <a:alphaOff val="0"/>
                <a:tint val="50000"/>
                <a:satMod val="300000"/>
              </a:srgbClr>
            </a:gs>
            <a:gs pos="35000">
              <a:srgbClr val="4BACC6">
                <a:hueOff val="-3311292"/>
                <a:satOff val="13270"/>
                <a:lumOff val="2876"/>
                <a:alphaOff val="0"/>
                <a:tint val="37000"/>
                <a:satMod val="300000"/>
              </a:srgbClr>
            </a:gs>
            <a:gs pos="100000">
              <a:srgbClr val="4BACC6">
                <a:hueOff val="-3311292"/>
                <a:satOff val="13270"/>
                <a:lumOff val="2876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Учебно-тематический план</a:t>
          </a:r>
          <a:endParaRPr lang="ru-RU" sz="2800" kern="12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sp:txBody>
      <dsp:txXfrm>
        <a:off x="15819" y="1276695"/>
        <a:ext cx="8249281" cy="395660"/>
      </dsp:txXfrm>
    </dsp:sp>
    <dsp:sp modelId="{52C89F93-8B8F-4B2E-8936-026938CBD3BE}">
      <dsp:nvSpPr>
        <dsp:cNvPr id="0" name=""/>
        <dsp:cNvSpPr/>
      </dsp:nvSpPr>
      <dsp:spPr>
        <a:xfrm rot="5400000">
          <a:off x="4061657" y="1695172"/>
          <a:ext cx="157605" cy="189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3973551"/>
                <a:satOff val="15924"/>
                <a:lumOff val="3451"/>
                <a:alphaOff val="0"/>
                <a:tint val="50000"/>
                <a:satMod val="300000"/>
              </a:srgbClr>
            </a:gs>
            <a:gs pos="35000">
              <a:srgbClr val="4BACC6">
                <a:hueOff val="-3973551"/>
                <a:satOff val="15924"/>
                <a:lumOff val="3451"/>
                <a:alphaOff val="0"/>
                <a:tint val="37000"/>
                <a:satMod val="300000"/>
              </a:srgbClr>
            </a:gs>
            <a:gs pos="100000">
              <a:srgbClr val="4BACC6">
                <a:hueOff val="-3973551"/>
                <a:satOff val="15924"/>
                <a:lumOff val="3451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sp:txBody>
      <dsp:txXfrm rot="-5400000">
        <a:off x="4083722" y="1710933"/>
        <a:ext cx="113476" cy="110324"/>
      </dsp:txXfrm>
    </dsp:sp>
    <dsp:sp modelId="{46796274-DEDD-4357-AFB9-B7372E26BEFA}">
      <dsp:nvSpPr>
        <dsp:cNvPr id="0" name=""/>
        <dsp:cNvSpPr/>
      </dsp:nvSpPr>
      <dsp:spPr>
        <a:xfrm>
          <a:off x="0" y="1894805"/>
          <a:ext cx="8280920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50000"/>
                <a:satMod val="300000"/>
              </a:srgbClr>
            </a:gs>
            <a:gs pos="35000">
              <a:srgbClr val="4BACC6">
                <a:hueOff val="-4966938"/>
                <a:satOff val="19906"/>
                <a:lumOff val="4314"/>
                <a:alphaOff val="0"/>
                <a:tint val="37000"/>
                <a:satMod val="30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Содержание программы</a:t>
          </a:r>
          <a:endParaRPr lang="ru-RU" sz="2800" kern="12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sp:txBody>
      <dsp:txXfrm>
        <a:off x="12310" y="1907115"/>
        <a:ext cx="8256300" cy="395660"/>
      </dsp:txXfrm>
    </dsp:sp>
    <dsp:sp modelId="{B4E61BE7-34BB-4A4D-9ED8-00C96666EAB4}">
      <dsp:nvSpPr>
        <dsp:cNvPr id="0" name=""/>
        <dsp:cNvSpPr/>
      </dsp:nvSpPr>
      <dsp:spPr>
        <a:xfrm rot="5400000">
          <a:off x="4061657" y="2325592"/>
          <a:ext cx="157605" cy="189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5960326"/>
                <a:satOff val="23887"/>
                <a:lumOff val="5177"/>
                <a:alphaOff val="0"/>
                <a:tint val="50000"/>
                <a:satMod val="300000"/>
              </a:srgbClr>
            </a:gs>
            <a:gs pos="35000">
              <a:srgbClr val="4BACC6">
                <a:hueOff val="-5960326"/>
                <a:satOff val="23887"/>
                <a:lumOff val="5177"/>
                <a:alphaOff val="0"/>
                <a:tint val="37000"/>
                <a:satMod val="300000"/>
              </a:srgbClr>
            </a:gs>
            <a:gs pos="100000">
              <a:srgbClr val="4BACC6">
                <a:hueOff val="-5960326"/>
                <a:satOff val="23887"/>
                <a:lumOff val="5177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sp:txBody>
      <dsp:txXfrm rot="-5400000">
        <a:off x="4083722" y="2341353"/>
        <a:ext cx="113476" cy="110324"/>
      </dsp:txXfrm>
    </dsp:sp>
    <dsp:sp modelId="{4BC8A77C-9576-4DFB-B339-C6745509DB12}">
      <dsp:nvSpPr>
        <dsp:cNvPr id="0" name=""/>
        <dsp:cNvSpPr/>
      </dsp:nvSpPr>
      <dsp:spPr>
        <a:xfrm>
          <a:off x="0" y="2525226"/>
          <a:ext cx="8280920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6622584"/>
                <a:satOff val="26541"/>
                <a:lumOff val="5752"/>
                <a:alphaOff val="0"/>
                <a:tint val="50000"/>
                <a:satMod val="300000"/>
              </a:srgbClr>
            </a:gs>
            <a:gs pos="35000">
              <a:srgbClr val="4BACC6">
                <a:hueOff val="-6622584"/>
                <a:satOff val="26541"/>
                <a:lumOff val="5752"/>
                <a:alphaOff val="0"/>
                <a:tint val="37000"/>
                <a:satMod val="300000"/>
              </a:srgbClr>
            </a:gs>
            <a:gs pos="100000">
              <a:srgbClr val="4BACC6">
                <a:hueOff val="-6622584"/>
                <a:satOff val="26541"/>
                <a:lumOff val="5752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Ожидаемые результаты</a:t>
          </a:r>
          <a:endParaRPr lang="ru-RU" sz="2800" kern="12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sp:txBody>
      <dsp:txXfrm>
        <a:off x="12310" y="2537536"/>
        <a:ext cx="8256300" cy="395660"/>
      </dsp:txXfrm>
    </dsp:sp>
    <dsp:sp modelId="{6F617931-11B8-4DF6-B4F1-F28753D230BF}">
      <dsp:nvSpPr>
        <dsp:cNvPr id="0" name=""/>
        <dsp:cNvSpPr/>
      </dsp:nvSpPr>
      <dsp:spPr>
        <a:xfrm rot="5400000">
          <a:off x="4061657" y="2956013"/>
          <a:ext cx="157605" cy="189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7947101"/>
                <a:satOff val="31849"/>
                <a:lumOff val="6902"/>
                <a:alphaOff val="0"/>
                <a:tint val="50000"/>
                <a:satMod val="300000"/>
              </a:srgbClr>
            </a:gs>
            <a:gs pos="35000">
              <a:srgbClr val="4BACC6">
                <a:hueOff val="-7947101"/>
                <a:satOff val="31849"/>
                <a:lumOff val="6902"/>
                <a:alphaOff val="0"/>
                <a:tint val="37000"/>
                <a:satMod val="300000"/>
              </a:srgbClr>
            </a:gs>
            <a:gs pos="100000">
              <a:srgbClr val="4BACC6">
                <a:hueOff val="-7947101"/>
                <a:satOff val="31849"/>
                <a:lumOff val="6902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sp:txBody>
      <dsp:txXfrm rot="-5400000">
        <a:off x="4083722" y="2971774"/>
        <a:ext cx="113476" cy="110324"/>
      </dsp:txXfrm>
    </dsp:sp>
    <dsp:sp modelId="{8F0AB143-F99A-4845-BE01-988E411B8D34}">
      <dsp:nvSpPr>
        <dsp:cNvPr id="0" name=""/>
        <dsp:cNvSpPr/>
      </dsp:nvSpPr>
      <dsp:spPr>
        <a:xfrm>
          <a:off x="0" y="3155646"/>
          <a:ext cx="8280920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8278230"/>
                <a:satOff val="33176"/>
                <a:lumOff val="7190"/>
                <a:alphaOff val="0"/>
                <a:tint val="50000"/>
                <a:satMod val="300000"/>
              </a:srgbClr>
            </a:gs>
            <a:gs pos="35000">
              <a:srgbClr val="4BACC6">
                <a:hueOff val="-8278230"/>
                <a:satOff val="33176"/>
                <a:lumOff val="7190"/>
                <a:alphaOff val="0"/>
                <a:tint val="37000"/>
                <a:satMod val="300000"/>
              </a:srgbClr>
            </a:gs>
            <a:gs pos="100000">
              <a:srgbClr val="4BACC6">
                <a:hueOff val="-8278230"/>
                <a:satOff val="33176"/>
                <a:lumOff val="719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Формы подведения итогов реализации программы</a:t>
          </a:r>
          <a:endParaRPr lang="ru-RU" sz="2500" b="1" kern="12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sp:txBody>
      <dsp:txXfrm>
        <a:off x="12310" y="3167956"/>
        <a:ext cx="8256300" cy="395660"/>
      </dsp:txXfrm>
    </dsp:sp>
    <dsp:sp modelId="{7C52DB51-2B1B-48AE-A449-EADB57D6FEB0}">
      <dsp:nvSpPr>
        <dsp:cNvPr id="0" name=""/>
        <dsp:cNvSpPr/>
      </dsp:nvSpPr>
      <dsp:spPr>
        <a:xfrm rot="5400000">
          <a:off x="4052852" y="3598174"/>
          <a:ext cx="175215" cy="189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tint val="50000"/>
                <a:satMod val="300000"/>
              </a:srgbClr>
            </a:gs>
            <a:gs pos="35000">
              <a:srgbClr val="4BACC6">
                <a:hueOff val="-9933876"/>
                <a:satOff val="39811"/>
                <a:lumOff val="8628"/>
                <a:alphaOff val="0"/>
                <a:tint val="37000"/>
                <a:satMod val="30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solidFill>
              <a:srgbClr val="EEECE1">
                <a:lumMod val="10000"/>
              </a:srgbClr>
            </a:solidFill>
            <a:latin typeface="Calibri"/>
            <a:ea typeface="+mn-ea"/>
            <a:cs typeface="+mn-cs"/>
          </a:endParaRPr>
        </a:p>
      </dsp:txBody>
      <dsp:txXfrm rot="-5400000">
        <a:off x="4083721" y="3605130"/>
        <a:ext cx="113476" cy="122651"/>
      </dsp:txXfrm>
    </dsp:sp>
    <dsp:sp modelId="{6BD96E3B-BA79-48EE-ADC4-9CCCA25B22D2}">
      <dsp:nvSpPr>
        <dsp:cNvPr id="0" name=""/>
        <dsp:cNvSpPr/>
      </dsp:nvSpPr>
      <dsp:spPr>
        <a:xfrm>
          <a:off x="0" y="3809548"/>
          <a:ext cx="8280920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tint val="50000"/>
                <a:satMod val="300000"/>
              </a:srgbClr>
            </a:gs>
            <a:gs pos="35000">
              <a:srgbClr val="4BACC6">
                <a:hueOff val="-9933876"/>
                <a:satOff val="39811"/>
                <a:lumOff val="8628"/>
                <a:alphaOff val="0"/>
                <a:tint val="37000"/>
                <a:satMod val="30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ysClr val="windowText" lastClr="000000"/>
              </a:solidFill>
              <a:latin typeface="Cambria" pitchFamily="18" charset="0"/>
              <a:ea typeface="+mn-ea"/>
              <a:cs typeface="+mn-cs"/>
            </a:rPr>
            <a:t>Формы и методы реализации программы</a:t>
          </a:r>
          <a:endParaRPr lang="ru-RU" sz="2800" kern="1200" dirty="0">
            <a:solidFill>
              <a:sysClr val="windowText" lastClr="000000"/>
            </a:solidFill>
            <a:latin typeface="Cambria" pitchFamily="18" charset="0"/>
            <a:ea typeface="+mn-ea"/>
            <a:cs typeface="+mn-cs"/>
          </a:endParaRPr>
        </a:p>
      </dsp:txBody>
      <dsp:txXfrm>
        <a:off x="12310" y="3821858"/>
        <a:ext cx="8256300" cy="395660"/>
      </dsp:txXfrm>
    </dsp:sp>
    <dsp:sp modelId="{22230F1A-F536-4F7B-B9B3-259D96BB6AD4}">
      <dsp:nvSpPr>
        <dsp:cNvPr id="0" name=""/>
        <dsp:cNvSpPr/>
      </dsp:nvSpPr>
      <dsp:spPr>
        <a:xfrm rot="5400000">
          <a:off x="4070462" y="4228595"/>
          <a:ext cx="139994" cy="1891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031223"/>
                <a:satOff val="-12017"/>
                <a:lumOff val="-2158"/>
                <a:alphaOff val="0"/>
                <a:tint val="65000"/>
                <a:satMod val="270000"/>
              </a:schemeClr>
            </a:gs>
            <a:gs pos="25000">
              <a:schemeClr val="accent5">
                <a:hueOff val="-1031223"/>
                <a:satOff val="-12017"/>
                <a:lumOff val="-2158"/>
                <a:alphaOff val="0"/>
                <a:tint val="60000"/>
                <a:satMod val="300000"/>
              </a:schemeClr>
            </a:gs>
            <a:gs pos="100000">
              <a:schemeClr val="accent5">
                <a:hueOff val="-1031223"/>
                <a:satOff val="-12017"/>
                <a:lumOff val="-2158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>
            <a:solidFill>
              <a:schemeClr val="bg2">
                <a:lumMod val="10000"/>
              </a:schemeClr>
            </a:solidFill>
          </a:endParaRPr>
        </a:p>
      </dsp:txBody>
      <dsp:txXfrm rot="-5400000">
        <a:off x="4083721" y="4253161"/>
        <a:ext cx="113476" cy="97996"/>
      </dsp:txXfrm>
    </dsp:sp>
    <dsp:sp modelId="{5117523D-2BB1-4963-8431-768DAEDA1A47}">
      <dsp:nvSpPr>
        <dsp:cNvPr id="0" name=""/>
        <dsp:cNvSpPr/>
      </dsp:nvSpPr>
      <dsp:spPr>
        <a:xfrm>
          <a:off x="72008" y="4416487"/>
          <a:ext cx="8136902" cy="4202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031223"/>
                <a:satOff val="-12017"/>
                <a:lumOff val="-2158"/>
                <a:alphaOff val="0"/>
                <a:tint val="65000"/>
                <a:satMod val="270000"/>
              </a:schemeClr>
            </a:gs>
            <a:gs pos="25000">
              <a:schemeClr val="accent5">
                <a:hueOff val="-1031223"/>
                <a:satOff val="-12017"/>
                <a:lumOff val="-2158"/>
                <a:alphaOff val="0"/>
                <a:tint val="60000"/>
                <a:satMod val="300000"/>
              </a:schemeClr>
            </a:gs>
            <a:gs pos="100000">
              <a:schemeClr val="accent5">
                <a:hueOff val="-1031223"/>
                <a:satOff val="-12017"/>
                <a:lumOff val="-2158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mbria" pitchFamily="18" charset="0"/>
            </a:rPr>
            <a:t>Литература и информационные ресурсы</a:t>
          </a:r>
          <a:endParaRPr lang="ru-RU" sz="2800" b="1" kern="1200" dirty="0">
            <a:latin typeface="Cambria" pitchFamily="18" charset="0"/>
          </a:endParaRPr>
        </a:p>
      </dsp:txBody>
      <dsp:txXfrm>
        <a:off x="84318" y="4428797"/>
        <a:ext cx="8112282" cy="395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0407" y="764704"/>
            <a:ext cx="8496944" cy="64807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Государственное учреждение образования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«Лидский районный экологический центр детей и молодёжи»</a:t>
            </a:r>
            <a:endParaRPr lang="ru-RU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5661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32339" y="506108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Автор-составитель: </a:t>
            </a:r>
          </a:p>
          <a:p>
            <a:r>
              <a:rPr lang="ru-RU" dirty="0" smtClean="0">
                <a:latin typeface="Cambria" pitchFamily="18" charset="0"/>
              </a:rPr>
              <a:t>Бирюк Наталья Евгеньевна, методист</a:t>
            </a:r>
            <a:endParaRPr lang="ru-RU" dirty="0">
              <a:latin typeface="Cambria" pitchFamily="18" charset="0"/>
            </a:endParaRPr>
          </a:p>
          <a:p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0407" y="2551837"/>
            <a:ext cx="824953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М</a:t>
            </a:r>
            <a:r>
              <a:rPr lang="ru-RU" sz="3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етодические рекомендации </a:t>
            </a:r>
          </a:p>
          <a:p>
            <a:pPr algn="ctr"/>
            <a:r>
              <a:rPr lang="ru-RU" sz="3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по разработке программ объединений по интересам</a:t>
            </a:r>
            <a:br>
              <a:rPr lang="ru-RU" sz="3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</a:br>
            <a:r>
              <a:rPr lang="ru-RU" sz="3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эколого-биологического профиля </a:t>
            </a:r>
            <a:endParaRPr lang="ru-RU" sz="3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07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896544"/>
          </a:xfrm>
        </p:spPr>
        <p:txBody>
          <a:bodyPr>
            <a:normAutofit fontScale="85000" lnSpcReduction="20000"/>
          </a:bodyPr>
          <a:lstStyle/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400" b="1" u="sng" dirty="0">
                <a:solidFill>
                  <a:srgbClr val="000000"/>
                </a:solidFill>
                <a:latin typeface="Cambria" pitchFamily="18" charset="0"/>
              </a:rPr>
              <a:t>Обоснование актуальности </a:t>
            </a:r>
            <a:r>
              <a:rPr lang="ru-RU" sz="2400" b="1" u="sng" dirty="0" smtClean="0">
                <a:solidFill>
                  <a:srgbClr val="000000"/>
                </a:solidFill>
                <a:latin typeface="Cambria" pitchFamily="18" charset="0"/>
              </a:rPr>
              <a:t>программы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(роль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программы в реализации государственной политики в области образования, выполнении социального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заказа для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страны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конкретного   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региона    или 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учреждения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).</a:t>
            </a:r>
            <a:endParaRPr lang="ru-RU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0" lvl="0" indent="0" algn="just">
              <a:buClr>
                <a:srgbClr val="7E97AD"/>
              </a:buClr>
              <a:buNone/>
            </a:pPr>
            <a:r>
              <a:rPr lang="ru-RU" sz="2100" i="1" dirty="0" smtClean="0">
                <a:latin typeface="Times New Roman"/>
                <a:ea typeface="Calibri"/>
              </a:rPr>
              <a:t>     При </a:t>
            </a:r>
            <a:r>
              <a:rPr lang="ru-RU" sz="2100" i="1" dirty="0">
                <a:latin typeface="Times New Roman"/>
                <a:ea typeface="Calibri"/>
              </a:rPr>
              <a:t>обосновании актуальности важно ссылаться на действующие нормативно-правовые документы – Кодекс Республики Беларусь об образовании, Концепцию непрерывного воспитания детей и учащейся молодежи, Программу непрерывного воспитания детей и учащейся молодежи в Республике Беларусь, Национальную стратегию устойчивого социально-экономического развития Республики </a:t>
            </a:r>
            <a:r>
              <a:rPr lang="ru-RU" sz="2100" i="1" dirty="0" smtClean="0">
                <a:latin typeface="Times New Roman"/>
                <a:ea typeface="Calibri"/>
              </a:rPr>
              <a:t>Беларусь.</a:t>
            </a: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400" b="1" u="sng" dirty="0" smtClean="0">
                <a:latin typeface="Cambria" pitchFamily="18" charset="0"/>
                <a:ea typeface="Calibri"/>
              </a:rPr>
              <a:t>Отражение новизны </a:t>
            </a:r>
            <a:r>
              <a:rPr lang="ru-RU" sz="2400" dirty="0" smtClean="0">
                <a:latin typeface="Cambria" pitchFamily="18" charset="0"/>
                <a:ea typeface="Calibri"/>
              </a:rPr>
              <a:t>(отличительные  особенности         данной образовательной </a:t>
            </a:r>
            <a:r>
              <a:rPr lang="ru-RU" sz="2400" dirty="0">
                <a:latin typeface="Cambria" pitchFamily="18" charset="0"/>
                <a:ea typeface="Calibri"/>
              </a:rPr>
              <a:t>программы от других аналогичных ей либо смежных  </a:t>
            </a:r>
            <a:r>
              <a:rPr lang="ru-RU" sz="2400" dirty="0" smtClean="0">
                <a:latin typeface="Cambria" pitchFamily="18" charset="0"/>
                <a:ea typeface="Calibri"/>
              </a:rPr>
              <a:t>с </a:t>
            </a:r>
            <a:r>
              <a:rPr lang="ru-RU" sz="2400" dirty="0">
                <a:latin typeface="Cambria" pitchFamily="18" charset="0"/>
                <a:ea typeface="Calibri"/>
              </a:rPr>
              <a:t>ней по профилю </a:t>
            </a:r>
            <a:r>
              <a:rPr lang="ru-RU" sz="2400" dirty="0" smtClean="0">
                <a:latin typeface="Cambria" pitchFamily="18" charset="0"/>
                <a:ea typeface="Calibri"/>
              </a:rPr>
              <a:t>деятельности, анализ результатов («</a:t>
            </a:r>
            <a:r>
              <a:rPr lang="ru-RU" sz="2400" dirty="0">
                <a:latin typeface="Cambria" pitchFamily="18" charset="0"/>
                <a:ea typeface="Calibri"/>
              </a:rPr>
              <a:t>до» и «после» действия программы) в развитии </a:t>
            </a:r>
            <a:r>
              <a:rPr lang="ru-RU" sz="2400" dirty="0" smtClean="0">
                <a:latin typeface="Cambria" pitchFamily="18" charset="0"/>
                <a:ea typeface="Calibri"/>
              </a:rPr>
              <a:t>ребенка).</a:t>
            </a:r>
            <a:r>
              <a:rPr lang="ru-RU" sz="2400" dirty="0">
                <a:solidFill>
                  <a:srgbClr val="000000"/>
                </a:solidFill>
                <a:latin typeface="Helvetica Neue"/>
              </a:rPr>
              <a:t> </a:t>
            </a:r>
          </a:p>
          <a:p>
            <a:pPr marL="0" lvl="0" indent="0" algn="just">
              <a:buClr>
                <a:srgbClr val="7E97AD"/>
              </a:buClr>
              <a:buNone/>
            </a:pPr>
            <a:r>
              <a:rPr lang="ru-RU" sz="2400" i="1" dirty="0" smtClean="0">
                <a:solidFill>
                  <a:srgbClr val="000000"/>
                </a:solidFill>
                <a:latin typeface="Helvetica Neue"/>
                <a:cs typeface="Times New Roman" pitchFamily="18" charset="0"/>
              </a:rPr>
              <a:t>     </a:t>
            </a:r>
            <a:r>
              <a:rPr lang="ru-RU" sz="21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Нужно </a:t>
            </a:r>
            <a:r>
              <a:rPr lang="ru-RU" sz="21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указать, как в данной программе расставлены акценты, какие выбраны приоритетные направления. </a:t>
            </a:r>
            <a:r>
              <a:rPr lang="ru-RU" sz="21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Автору-составителю </a:t>
            </a:r>
            <a:r>
              <a:rPr lang="ru-RU" sz="21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модифицированной программы </a:t>
            </a:r>
            <a:r>
              <a:rPr lang="ru-RU" sz="21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следует указать предшествующие аналогичные программы, взятые за основу при разработке.</a:t>
            </a:r>
            <a:endParaRPr lang="ru-RU" sz="2100" i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endParaRPr lang="ru-RU" sz="2200" dirty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buClr>
                <a:srgbClr val="7E97AD"/>
              </a:buClr>
              <a:buNone/>
            </a:pPr>
            <a:endParaRPr lang="ru-RU" sz="2400" dirty="0">
              <a:latin typeface="Cambria" pitchFamily="18" charset="0"/>
              <a:ea typeface="Calibri"/>
              <a:cs typeface="Times New Roman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endParaRPr lang="ru-RU" sz="2400" dirty="0">
              <a:latin typeface="Cambria" pitchFamily="18" charset="0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5284" y="418729"/>
            <a:ext cx="832471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«ПОЯСНИТЕЛЬНАЯ ЗАПИСКА»</a:t>
            </a:r>
            <a:b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309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02920" y="530352"/>
            <a:ext cx="8029520" cy="5994992"/>
          </a:xfrm>
        </p:spPr>
        <p:txBody>
          <a:bodyPr>
            <a:normAutofit fontScale="40000" lnSpcReduction="20000"/>
          </a:bodyPr>
          <a:lstStyle/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6000" b="1" u="sng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Целеполагание</a:t>
            </a:r>
            <a:r>
              <a:rPr lang="ru-RU" sz="51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 (цель программы, задачи программы).</a:t>
            </a:r>
          </a:p>
          <a:p>
            <a:pPr marL="0" indent="0" algn="just">
              <a:buNone/>
            </a:pPr>
            <a:endParaRPr lang="ru-RU" sz="3600" dirty="0" smtClean="0">
              <a:solidFill>
                <a:srgbClr val="000000"/>
              </a:solidFill>
              <a:latin typeface="Cambria" pitchFamily="18" charset="0"/>
            </a:endParaRPr>
          </a:p>
          <a:p>
            <a:pPr indent="342900" algn="just">
              <a:spcAft>
                <a:spcPts val="0"/>
              </a:spcAft>
              <a:tabLst>
                <a:tab pos="630555" algn="l"/>
              </a:tabLst>
            </a:pPr>
            <a:r>
              <a:rPr lang="ru-RU" sz="3800" dirty="0" smtClean="0">
                <a:solidFill>
                  <a:srgbClr val="000000"/>
                </a:solidFill>
                <a:latin typeface="Cambria" pitchFamily="18" charset="0"/>
              </a:rPr>
              <a:t>При </a:t>
            </a:r>
            <a:r>
              <a:rPr lang="ru-RU" sz="3800" dirty="0">
                <a:solidFill>
                  <a:srgbClr val="000000"/>
                </a:solidFill>
                <a:latin typeface="Cambria" pitchFamily="18" charset="0"/>
              </a:rPr>
              <a:t>формулировании </a:t>
            </a:r>
            <a:r>
              <a:rPr lang="ru-RU" sz="3800" b="1" dirty="0">
                <a:solidFill>
                  <a:srgbClr val="000000"/>
                </a:solidFill>
                <a:latin typeface="Cambria" pitchFamily="18" charset="0"/>
              </a:rPr>
              <a:t>цели и задач</a:t>
            </a:r>
            <a:r>
              <a:rPr lang="ru-RU" sz="3800" dirty="0">
                <a:solidFill>
                  <a:srgbClr val="000000"/>
                </a:solidFill>
                <a:latin typeface="Cambria" pitchFamily="18" charset="0"/>
              </a:rPr>
              <a:t> программы следует помнить, что </a:t>
            </a:r>
            <a:r>
              <a:rPr lang="ru-RU" sz="3800" i="1" dirty="0">
                <a:solidFill>
                  <a:srgbClr val="FF0000"/>
                </a:solidFill>
                <a:latin typeface="Cambria" pitchFamily="18" charset="0"/>
              </a:rPr>
              <a:t>цель</a:t>
            </a:r>
            <a:r>
              <a:rPr lang="ru-RU" sz="3800" dirty="0">
                <a:solidFill>
                  <a:srgbClr val="000000"/>
                </a:solidFill>
                <a:latin typeface="Cambria" pitchFamily="18" charset="0"/>
              </a:rPr>
              <a:t> — </a:t>
            </a:r>
            <a:r>
              <a:rPr lang="ru-RU" sz="3800" i="1" dirty="0">
                <a:solidFill>
                  <a:srgbClr val="FF0000"/>
                </a:solidFill>
                <a:latin typeface="Cambria" pitchFamily="18" charset="0"/>
              </a:rPr>
              <a:t>это предполагаемый результат образовательного процесса, к которому необходимо стремиться</a:t>
            </a:r>
            <a:r>
              <a:rPr lang="ru-RU" sz="3800" dirty="0">
                <a:solidFill>
                  <a:srgbClr val="FF0000"/>
                </a:solidFill>
                <a:latin typeface="Cambria" pitchFamily="18" charset="0"/>
              </a:rPr>
              <a:t>.</a:t>
            </a:r>
            <a:r>
              <a:rPr lang="ru-RU" sz="3800" dirty="0">
                <a:latin typeface="Cambria" pitchFamily="18" charset="0"/>
              </a:rPr>
              <a:t> </a:t>
            </a:r>
            <a:r>
              <a:rPr lang="ru-RU" sz="3800" dirty="0">
                <a:solidFill>
                  <a:srgbClr val="000000"/>
                </a:solidFill>
                <a:latin typeface="Cambria" pitchFamily="18" charset="0"/>
              </a:rPr>
              <a:t>Цель должна быть связана с названием программы, отражать ее основную </a:t>
            </a:r>
            <a:r>
              <a:rPr lang="ru-RU" sz="3800" dirty="0" smtClean="0">
                <a:solidFill>
                  <a:srgbClr val="000000"/>
                </a:solidFill>
                <a:latin typeface="Cambria" pitchFamily="18" charset="0"/>
              </a:rPr>
              <a:t>направленность и главное – быть достижимой.</a:t>
            </a:r>
            <a:r>
              <a:rPr lang="ru-RU" sz="4000" dirty="0" smtClean="0">
                <a:highlight>
                  <a:srgbClr val="FFFF00"/>
                </a:highlight>
                <a:latin typeface="Times New Roman"/>
              </a:rPr>
              <a:t> </a:t>
            </a:r>
            <a:endParaRPr lang="ru-RU" sz="4000" dirty="0" smtClean="0">
              <a:highlight>
                <a:srgbClr val="FFFF00"/>
              </a:highlight>
              <a:latin typeface="Times New Roman"/>
            </a:endParaRPr>
          </a:p>
          <a:p>
            <a:pPr algn="just"/>
            <a:endParaRPr lang="ru-RU" sz="3800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endParaRPr lang="ru-RU" sz="3800" dirty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endParaRPr lang="ru-RU" sz="3800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0" indent="0" algn="just">
              <a:buNone/>
            </a:pPr>
            <a:endParaRPr lang="ru-RU" sz="3800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 smtClean="0">
                <a:latin typeface="Times New Roman"/>
                <a:ea typeface="Calibri"/>
                <a:cs typeface="Times New Roman"/>
              </a:rPr>
              <a:t>Задачи</a:t>
            </a:r>
            <a:r>
              <a:rPr lang="ru-RU" sz="4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dirty="0">
                <a:latin typeface="Times New Roman"/>
                <a:ea typeface="Calibri"/>
                <a:cs typeface="Times New Roman"/>
              </a:rPr>
              <a:t>программы объединения – </a:t>
            </a:r>
            <a:r>
              <a:rPr lang="ru-RU" sz="4000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это пути, способы поэтапного достижения цели в обучении, воспитании, развитии учащихся.</a:t>
            </a:r>
            <a:endParaRPr lang="ru-RU" sz="3200" i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4000" i="1" dirty="0">
                <a:latin typeface="Times New Roman"/>
                <a:ea typeface="Calibri"/>
                <a:cs typeface="Times New Roman"/>
              </a:rPr>
              <a:t>Обучающие</a:t>
            </a:r>
            <a:r>
              <a:rPr lang="ru-RU" sz="4000" dirty="0">
                <a:latin typeface="Times New Roman"/>
                <a:ea typeface="Calibri"/>
                <a:cs typeface="Times New Roman"/>
              </a:rPr>
              <a:t> задачи отвечают на вопрос: что узнает, чему научится, какие представления получит, чем овладеет, в чем разберется учащийся, освоив программу.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4000" i="1" dirty="0">
                <a:latin typeface="Times New Roman"/>
                <a:ea typeface="Calibri"/>
                <a:cs typeface="Times New Roman"/>
              </a:rPr>
              <a:t>Развивающие</a:t>
            </a:r>
            <a:r>
              <a:rPr lang="ru-RU" sz="4000" dirty="0">
                <a:latin typeface="Times New Roman"/>
                <a:ea typeface="Calibri"/>
                <a:cs typeface="Times New Roman"/>
              </a:rPr>
              <a:t> задачи связаны с развитием </a:t>
            </a:r>
            <a:r>
              <a:rPr lang="ru-RU" sz="4000" dirty="0" smtClean="0">
                <a:latin typeface="Times New Roman"/>
                <a:ea typeface="Calibri"/>
                <a:cs typeface="Times New Roman"/>
              </a:rPr>
              <a:t>способностей </a:t>
            </a:r>
            <a:r>
              <a:rPr lang="ru-RU" sz="4000" dirty="0">
                <a:latin typeface="Times New Roman"/>
                <a:ea typeface="Calibri"/>
                <a:cs typeface="Times New Roman"/>
              </a:rPr>
              <a:t>и возможностей учащихся, а также внимания, памяти, мышления, воображения и т.д.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4000" i="1" dirty="0">
                <a:latin typeface="Times New Roman"/>
                <a:ea typeface="Calibri"/>
                <a:cs typeface="Times New Roman"/>
              </a:rPr>
              <a:t>Воспитательные</a:t>
            </a:r>
            <a:r>
              <a:rPr lang="ru-RU" sz="4000" dirty="0">
                <a:latin typeface="Times New Roman"/>
                <a:ea typeface="Calibri"/>
                <a:cs typeface="Times New Roman"/>
              </a:rPr>
              <a:t> задачи отвечают на вопрос: какие ценностные ориентиры, отношения, личностные качества будут сформированы у </a:t>
            </a:r>
            <a:r>
              <a:rPr lang="ru-RU" sz="4000" dirty="0" smtClean="0">
                <a:latin typeface="Times New Roman"/>
                <a:ea typeface="Calibri"/>
                <a:cs typeface="Times New Roman"/>
              </a:rPr>
              <a:t>учащихся.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3800" i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0" indent="0" algn="just">
              <a:buNone/>
            </a:pPr>
            <a:endParaRPr lang="ru-RU" sz="3800" i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0" indent="0" algn="just">
              <a:buNone/>
            </a:pPr>
            <a:endParaRPr lang="ru-RU" sz="3800" i="1" dirty="0">
              <a:solidFill>
                <a:srgbClr val="000000"/>
              </a:solidFill>
              <a:latin typeface="Cambria" pitchFamily="18" charset="0"/>
            </a:endParaRPr>
          </a:p>
          <a:p>
            <a:pPr marL="0" indent="0" algn="just">
              <a:buNone/>
            </a:pPr>
            <a:endParaRPr lang="ru-RU" sz="3800" i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0" indent="0" algn="just">
              <a:buNone/>
            </a:pPr>
            <a:endParaRPr lang="ru-RU" sz="3800" i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ru-RU" sz="3800" b="1" i="1" dirty="0" smtClean="0">
                <a:solidFill>
                  <a:srgbClr val="000000"/>
                </a:solidFill>
                <a:latin typeface="Cambria" pitchFamily="18" charset="0"/>
              </a:rPr>
              <a:t>Важно</a:t>
            </a:r>
            <a:r>
              <a:rPr lang="ru-RU" sz="3800" b="1" i="1" dirty="0">
                <a:solidFill>
                  <a:srgbClr val="000000"/>
                </a:solidFill>
                <a:latin typeface="Cambria" pitchFamily="18" charset="0"/>
              </a:rPr>
              <a:t>, чтобы </a:t>
            </a:r>
            <a:r>
              <a:rPr lang="ru-RU" sz="3800" b="1" i="1" dirty="0" smtClean="0">
                <a:solidFill>
                  <a:srgbClr val="000000"/>
                </a:solidFill>
                <a:latin typeface="Cambria" pitchFamily="18" charset="0"/>
              </a:rPr>
              <a:t>задачи </a:t>
            </a:r>
            <a:r>
              <a:rPr lang="ru-RU" sz="3800" b="1" i="1" dirty="0">
                <a:solidFill>
                  <a:srgbClr val="000000"/>
                </a:solidFill>
                <a:latin typeface="Cambria" pitchFamily="18" charset="0"/>
              </a:rPr>
              <a:t>были соотнесены с прогнозируемыми результатами.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35967" y="5157192"/>
            <a:ext cx="7671701" cy="79341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450215" algn="just">
              <a:spcAft>
                <a:spcPts val="0"/>
              </a:spcAft>
            </a:pPr>
            <a:r>
              <a:rPr lang="ru-RU" sz="1500" dirty="0">
                <a:solidFill>
                  <a:schemeClr val="tx1"/>
                </a:solidFill>
                <a:latin typeface="Cambria" pitchFamily="18" charset="0"/>
                <a:ea typeface="Calibri"/>
                <a:cs typeface="Times New Roman"/>
              </a:rPr>
              <a:t>Формировать задачи следует в одной грамматической форме, желательно – </a:t>
            </a:r>
            <a:r>
              <a:rPr lang="ru-RU" sz="1500" dirty="0">
                <a:solidFill>
                  <a:srgbClr val="FF0000"/>
                </a:solidFill>
                <a:latin typeface="Cambria" pitchFamily="18" charset="0"/>
                <a:ea typeface="Calibri"/>
                <a:cs typeface="Times New Roman"/>
              </a:rPr>
              <a:t>глагольной</a:t>
            </a:r>
            <a:r>
              <a:rPr lang="ru-RU" sz="1500" dirty="0">
                <a:solidFill>
                  <a:schemeClr val="tx1"/>
                </a:solidFill>
                <a:latin typeface="Cambria" pitchFamily="18" charset="0"/>
                <a:ea typeface="Calibri"/>
                <a:cs typeface="Times New Roman"/>
              </a:rPr>
              <a:t>: способствовать, развивать, приобщать, воспитывать, сформировать, расширить, углубить, предоставить возможность, обеспечить, поддержать и т.д.</a:t>
            </a:r>
            <a:endParaRPr lang="ru-RU" sz="1500" dirty="0">
              <a:solidFill>
                <a:schemeClr val="tx1"/>
              </a:solidFill>
              <a:effectLst/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3581" y="1988840"/>
            <a:ext cx="7696472" cy="7920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450215" algn="just">
              <a:spcAft>
                <a:spcPts val="0"/>
              </a:spcAft>
            </a:pPr>
            <a:r>
              <a:rPr lang="ru-RU" sz="1500" dirty="0">
                <a:solidFill>
                  <a:schemeClr val="tx1"/>
                </a:solidFill>
                <a:latin typeface="Cambria" pitchFamily="18" charset="0"/>
                <a:ea typeface="Calibri"/>
                <a:cs typeface="Times New Roman"/>
              </a:rPr>
              <a:t>Для формулировки цели используются </a:t>
            </a:r>
            <a:r>
              <a:rPr lang="ru-RU" sz="1500" dirty="0">
                <a:solidFill>
                  <a:srgbClr val="FF0000"/>
                </a:solidFill>
                <a:latin typeface="Cambria" pitchFamily="18" charset="0"/>
                <a:ea typeface="Calibri"/>
                <a:cs typeface="Times New Roman"/>
              </a:rPr>
              <a:t>существительные</a:t>
            </a:r>
            <a:r>
              <a:rPr lang="ru-RU" sz="1500" dirty="0">
                <a:solidFill>
                  <a:schemeClr val="tx1"/>
                </a:solidFill>
                <a:latin typeface="Cambria" pitchFamily="18" charset="0"/>
                <a:ea typeface="Calibri"/>
                <a:cs typeface="Times New Roman"/>
              </a:rPr>
              <a:t>: создание, обеспечение, приобщение, развитие, формирование и т.п.</a:t>
            </a:r>
            <a:endParaRPr lang="ru-RU" sz="1500" dirty="0">
              <a:solidFill>
                <a:schemeClr val="tx1"/>
              </a:solidFill>
              <a:effectLst/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21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211016"/>
          </a:xfrm>
        </p:spPr>
        <p:txBody>
          <a:bodyPr>
            <a:normAutofit fontScale="32500" lnSpcReduction="20000"/>
          </a:bodyPr>
          <a:lstStyle/>
          <a:p>
            <a:pPr marL="0" lvl="0" indent="0" algn="just">
              <a:buClr>
                <a:srgbClr val="7E97AD"/>
              </a:buClr>
              <a:buNone/>
            </a:pPr>
            <a:endParaRPr lang="ru-RU" sz="1900" b="1" dirty="0" smtClean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6800" b="1" u="sng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Организационные </a:t>
            </a:r>
            <a:r>
              <a:rPr lang="ru-RU" sz="6800" b="1" u="sng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условия реализации </a:t>
            </a:r>
            <a:r>
              <a:rPr lang="ru-RU" sz="6800" b="1" u="sng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программы:</a:t>
            </a:r>
            <a:endParaRPr lang="ru-RU" sz="6800" u="sng" dirty="0" smtClean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lvl="0" indent="457200" algn="just">
              <a:lnSpc>
                <a:spcPct val="150000"/>
              </a:lnSpc>
              <a:buClr>
                <a:srgbClr val="7E97AD"/>
              </a:buClr>
            </a:pPr>
            <a:r>
              <a:rPr lang="ru-RU" sz="46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ф</a:t>
            </a:r>
            <a:r>
              <a:rPr lang="ru-RU" sz="46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орма обучения </a:t>
            </a:r>
            <a:r>
              <a:rPr lang="ru-RU" sz="46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очная или заочная (дистанционная);</a:t>
            </a:r>
          </a:p>
          <a:p>
            <a:pPr lvl="0" indent="457200" algn="just">
              <a:lnSpc>
                <a:spcPct val="150000"/>
              </a:lnSpc>
              <a:buClr>
                <a:srgbClr val="7E97AD"/>
              </a:buClr>
            </a:pPr>
            <a:r>
              <a:rPr lang="ru-RU" sz="46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срок </a:t>
            </a:r>
            <a:r>
              <a:rPr lang="ru-RU" sz="46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реализации</a:t>
            </a:r>
            <a:r>
              <a:rPr lang="ru-RU" sz="4600" dirty="0">
                <a:solidFill>
                  <a:srgbClr val="000000"/>
                </a:solidFill>
                <a:latin typeface="Times New Roman"/>
                <a:ea typeface="Times New Roman"/>
              </a:rPr>
              <a:t> (временные 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границы, продолжительность </a:t>
            </a:r>
            <a:r>
              <a:rPr lang="ru-RU" sz="4600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образовательного 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процесса, количество часов на учебный год);</a:t>
            </a:r>
            <a:endParaRPr lang="ru-RU" sz="4600" b="1" dirty="0" smtClean="0"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4600" b="1" i="1" dirty="0" smtClean="0">
                <a:latin typeface="Times New Roman"/>
                <a:ea typeface="Times New Roman"/>
              </a:rPr>
              <a:t>возраст учащихся </a:t>
            </a:r>
            <a:r>
              <a:rPr lang="ru-RU" sz="4600" dirty="0" smtClean="0">
                <a:latin typeface="Times New Roman"/>
                <a:ea typeface="Times New Roman"/>
              </a:rPr>
              <a:t>(должны </a:t>
            </a:r>
            <a:r>
              <a:rPr lang="ru-RU" sz="4600" dirty="0">
                <a:latin typeface="Times New Roman"/>
                <a:ea typeface="Times New Roman"/>
              </a:rPr>
              <a:t>быть охарактеризованы и учтены психолого-возрастные особенности обучающихся, обоснованы принципы формирования групп, количество обучающихся в группе с учетом СанПиН, может быть дана информация о категории детей, для которых предназначена программа);   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46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формы </a:t>
            </a:r>
            <a:r>
              <a:rPr lang="ru-RU" sz="46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организации </a:t>
            </a:r>
            <a:r>
              <a:rPr lang="ru-RU" sz="46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деятельности</a:t>
            </a:r>
            <a:r>
              <a:rPr lang="ru-RU" sz="46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4600" dirty="0">
                <a:solidFill>
                  <a:srgbClr val="000000"/>
                </a:solidFill>
                <a:latin typeface="Times New Roman"/>
                <a:ea typeface="Times New Roman"/>
              </a:rPr>
              <a:t>по 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подгруппам</a:t>
            </a:r>
            <a:r>
              <a:rPr lang="ru-RU" sz="4600" dirty="0">
                <a:solidFill>
                  <a:srgbClr val="000000"/>
                </a:solidFill>
                <a:latin typeface="Times New Roman"/>
                <a:ea typeface="Times New Roman"/>
              </a:rPr>
              <a:t>, индивидуально или 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всем </a:t>
            </a:r>
            <a:r>
              <a:rPr lang="ru-RU" sz="46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составом; </a:t>
            </a:r>
            <a:endParaRPr lang="ru-RU" sz="4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46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наполняемость группы </a:t>
            </a:r>
            <a:r>
              <a:rPr lang="ru-RU" sz="4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4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4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учащихся в каждой учебной группе определяется в </a:t>
            </a:r>
            <a:r>
              <a:rPr lang="ru-RU" sz="4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соответствии с Кодексом Республики Беларусь об образовании: 12-15 учащихся первого года обучения, не менее 8 – второго и последующих годов обучения);</a:t>
            </a:r>
            <a:endParaRPr lang="ru-RU" sz="4600" b="1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46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режим </a:t>
            </a:r>
            <a:r>
              <a:rPr lang="ru-RU" sz="46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занятий</a:t>
            </a:r>
            <a:r>
              <a:rPr lang="ru-RU" sz="4600" dirty="0">
                <a:solidFill>
                  <a:srgbClr val="000000"/>
                </a:solidFill>
                <a:latin typeface="Times New Roman"/>
                <a:ea typeface="Times New Roman"/>
              </a:rPr>
              <a:t> (указываются продолжительность и количество занятий в неделю со всеми вариантами и обоснованием этого выбора, продолжительность учебного часа и времени на отдых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46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формы организации образовательного процесса</a:t>
            </a:r>
            <a:r>
              <a:rPr lang="ru-RU" sz="4600" dirty="0">
                <a:solidFill>
                  <a:srgbClr val="000000"/>
                </a:solidFill>
                <a:latin typeface="Times New Roman"/>
                <a:ea typeface="Times New Roman"/>
              </a:rPr>
              <a:t> – занятие (теоретическое и практическое);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endParaRPr lang="ru-RU" sz="35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endParaRPr lang="ru-RU" sz="2400" dirty="0" smtClean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endParaRPr lang="ru-RU" sz="2400" dirty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7E97AD"/>
              </a:buClr>
              <a:buNone/>
            </a:pPr>
            <a:r>
              <a:rPr lang="ru-RU" sz="2000" dirty="0" smtClean="0">
                <a:solidFill>
                  <a:srgbClr val="FF0000"/>
                </a:solidFill>
                <a:latin typeface="Cambria" pitchFamily="18" charset="0"/>
                <a:ea typeface="Calibri"/>
                <a:cs typeface="Times New Roman"/>
              </a:rPr>
              <a:t>       Согласно </a:t>
            </a:r>
            <a:r>
              <a:rPr lang="ru-RU" sz="2000" dirty="0">
                <a:solidFill>
                  <a:srgbClr val="FF0000"/>
                </a:solidFill>
                <a:latin typeface="Cambria" pitchFamily="18" charset="0"/>
                <a:ea typeface="Calibri"/>
                <a:cs typeface="Times New Roman"/>
              </a:rPr>
              <a:t>Типовой </a:t>
            </a:r>
            <a:r>
              <a:rPr lang="ru-RU" sz="2000" dirty="0" smtClean="0">
                <a:solidFill>
                  <a:srgbClr val="FF0000"/>
                </a:solidFill>
                <a:latin typeface="Cambria" pitchFamily="18" charset="0"/>
                <a:ea typeface="Calibri"/>
                <a:cs typeface="Times New Roman"/>
              </a:rPr>
              <a:t>программе </a:t>
            </a:r>
            <a:r>
              <a:rPr lang="ru-RU" sz="2000" dirty="0">
                <a:solidFill>
                  <a:srgbClr val="FF0000"/>
                </a:solidFill>
                <a:latin typeface="Cambria" pitchFamily="18" charset="0"/>
                <a:ea typeface="Calibri"/>
                <a:cs typeface="Times New Roman"/>
              </a:rPr>
              <a:t>дополнительного образования детей и молодёжи эколого-биологического профиля</a:t>
            </a:r>
          </a:p>
          <a:p>
            <a:pPr marL="0" lvl="0" indent="0" algn="just">
              <a:buClr>
                <a:srgbClr val="7E97AD"/>
              </a:buClr>
              <a:buNone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       </a:t>
            </a:r>
            <a:endParaRPr lang="ru-RU" sz="2000" dirty="0" smtClean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buClr>
                <a:srgbClr val="7E97AD"/>
              </a:buClr>
              <a:buNone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Образовательный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процесс при реализации программы эколого-биологического профиля осуществляется с учетом возраста учащихся:</a:t>
            </a: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2-5 лет – не более 2 часов в неделю; </a:t>
            </a:r>
            <a:endParaRPr lang="ru-RU" sz="2000" dirty="0" smtClean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6-8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лет – не более 4 часов в неделю</a:t>
            </a: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,</a:t>
            </a: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9-10 лет – не более 6 часов в неделю; </a:t>
            </a:r>
            <a:endParaRPr lang="ru-RU" sz="2000" dirty="0" smtClean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11-13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лет – не более 8 часов в неделю; </a:t>
            </a:r>
            <a:endParaRPr lang="ru-RU" sz="2000" dirty="0" smtClean="0">
              <a:solidFill>
                <a:srgbClr val="000000"/>
              </a:solidFill>
              <a:latin typeface="Cambria" pitchFamily="18" charset="0"/>
              <a:ea typeface="Calibri"/>
              <a:cs typeface="Times New Roman"/>
            </a:endParaRP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от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14 лет и старше – не более 12 часов в </a:t>
            </a: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неделю.</a:t>
            </a: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При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заочном (дистанционном) обучении – до 4 учебных часов в </a:t>
            </a: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неделю.</a:t>
            </a:r>
          </a:p>
          <a:p>
            <a:pPr lvl="0" algn="just">
              <a:buClr>
                <a:srgbClr val="7E97AD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Продолжительность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  <a:ea typeface="Calibri"/>
                <a:cs typeface="Times New Roman"/>
              </a:rPr>
              <a:t>одного учебного часа – 45 минут, для детей дошкольного возраста – не более 35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149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7992888" cy="64087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800" b="1" dirty="0" smtClean="0">
                <a:latin typeface="Cambria" pitchFamily="18" charset="0"/>
                <a:ea typeface="Calibri"/>
                <a:cs typeface="Times New Roman" pitchFamily="18" charset="0"/>
              </a:rPr>
              <a:t>         </a:t>
            </a:r>
            <a:r>
              <a:rPr lang="ru-RU" sz="3800" b="1" u="sng" dirty="0" smtClean="0">
                <a:latin typeface="Cambria" pitchFamily="18" charset="0"/>
                <a:ea typeface="Calibri"/>
                <a:cs typeface="Times New Roman" pitchFamily="18" charset="0"/>
              </a:rPr>
              <a:t>Принципы </a:t>
            </a:r>
            <a:r>
              <a:rPr lang="ru-RU" sz="3800" b="1" u="sng" dirty="0">
                <a:latin typeface="Cambria" pitchFamily="18" charset="0"/>
                <a:ea typeface="Calibri"/>
                <a:cs typeface="Times New Roman" pitchFamily="18" charset="0"/>
              </a:rPr>
              <a:t>реализации </a:t>
            </a:r>
            <a:r>
              <a:rPr lang="ru-RU" sz="3800" b="1" u="sng" dirty="0" smtClean="0">
                <a:latin typeface="Cambria" pitchFamily="18" charset="0"/>
                <a:ea typeface="Calibri"/>
                <a:cs typeface="Times New Roman" pitchFamily="18" charset="0"/>
              </a:rPr>
              <a:t>программы:</a:t>
            </a:r>
            <a:r>
              <a:rPr lang="ru-RU" sz="4500" b="1" dirty="0" smtClean="0">
                <a:latin typeface="Cambria" pitchFamily="18" charset="0"/>
              </a:rPr>
              <a:t> 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/>
              <a:t>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принцип доступности и последовательности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(предполагает построение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содержания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от простого к сложному);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     принцип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научности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(содержание занятия в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объединении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интересам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должно опираться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на современные научные достижения);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природосообразности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(содержание и технология  педагогического взаимодействия в рамках занятия должны   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соответствовать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возрастным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половым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индивидуальным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особенностям);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     принцип наглядности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(предполагает широкое использование на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занятии наглядных и дидактических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пособий, технических средств обучения);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     принцип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связи теории с практикой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органичное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сочетание   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необходимых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теоретических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знаний и практических умений и навыков);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принцип результативности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проектировании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содержания  занятия  необходимо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четко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определить, что узнает, чему научится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каждый обучающийся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принцип актуальности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(предполагает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максимальную  приближенность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содержания занятия к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реальным условиям жизни 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деятельности обучающихся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межпредметности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(подразумевает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междисциплинарность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содержания педагогического взаимодействия, осуществление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связей); 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     принцип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культуросообразности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(соответствие содержания занятия времени и эпохе,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сложившейся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социокультурной  ситуации,  особенностям  страны,  региона,  учреждения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15190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504056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Перечень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разделов, тем, количество часов с разбивкой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теоретические и практические занятия.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Учебно-тематический план оформляется в виде 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таблицы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endParaRPr lang="ru-RU" sz="1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 smtClean="0"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 smtClean="0"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 smtClean="0"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 smtClean="0"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000" dirty="0" smtClean="0">
              <a:ea typeface="Calibri"/>
              <a:cs typeface="Times New Roman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В   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нижней    части  таблицы    суммируется    количество    часов  в  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столбцах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:  «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Всего часов»,  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Теоретических»,  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Практических». Соотношение 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теории и практики должно быть 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оптимальным и соответствовать указанному в типовой программе.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69" t="22727" r="23637" b="35290"/>
          <a:stretch/>
        </p:blipFill>
        <p:spPr bwMode="auto">
          <a:xfrm>
            <a:off x="1259632" y="2132856"/>
            <a:ext cx="6165272" cy="3071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«УЧЕБНО-ТЕМАТИЧЕСКИЙ ПЛАН»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2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50405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Содержание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разделов и тем излагается в последовательности, строго соответствующей структуре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учебно-тематического плана (УТП).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Должно быть представлено реферативное описание каждой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темы: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теоретической части учебный материал раскрывается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тезисно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 представляет собой объем информации, которым сможет овладеть обучающийся; в практической - перечисляются формы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практической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деятельности детей. </a:t>
            </a:r>
            <a:endParaRPr lang="ru-RU" sz="18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74" t="29044" r="21454" b="37132"/>
          <a:stretch/>
        </p:blipFill>
        <p:spPr bwMode="auto">
          <a:xfrm>
            <a:off x="1381980" y="3284984"/>
            <a:ext cx="6615953" cy="2474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7274" y="476672"/>
            <a:ext cx="82894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«СОДЕРЖАНИЕ ПРОГРАММЫ»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4933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538" y="1124744"/>
            <a:ext cx="8183880" cy="4547992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Ожидаемый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(прогнозируемый) результат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это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конкретная характеристика знаний, умений и навыков, которыми овладеет обучающийся. Ожидаемый результат должен соотноситься с целью и задачами обучения, развития, воспитания. </a:t>
            </a:r>
            <a:r>
              <a:rPr lang="ru-RU" sz="2000" dirty="0">
                <a:latin typeface="Times New Roman"/>
                <a:ea typeface="Times New Roman"/>
              </a:rPr>
              <a:t>Описываемые здесь знания, умения и навыки должны строго соответствовать требованиям </a:t>
            </a:r>
            <a:r>
              <a:rPr lang="ru-RU" sz="2000" dirty="0" smtClean="0">
                <a:latin typeface="Times New Roman"/>
                <a:ea typeface="Times New Roman"/>
              </a:rPr>
              <a:t>программы </a:t>
            </a:r>
            <a:r>
              <a:rPr lang="ru-RU" sz="2000" dirty="0">
                <a:latin typeface="Times New Roman"/>
                <a:ea typeface="Times New Roman"/>
              </a:rPr>
              <a:t>( «… должен знать и уметь»).</a:t>
            </a: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01" t="21323" r="22284" b="42464"/>
          <a:stretch/>
        </p:blipFill>
        <p:spPr bwMode="auto">
          <a:xfrm>
            <a:off x="1403648" y="3356992"/>
            <a:ext cx="6414247" cy="2649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189" y="476672"/>
            <a:ext cx="82381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«ОЖИДАЕМЫЕ РЕЗУЛЬТАТЫ»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0416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/>
          </a:bodyPr>
          <a:lstStyle/>
          <a:p>
            <a:pPr algn="just"/>
            <a:r>
              <a:rPr lang="ru-RU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«Формы подведения итогов реализации программы»</a:t>
            </a:r>
            <a:endParaRPr lang="ru-RU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568952" cy="5040560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500" b="1" dirty="0">
                <a:latin typeface="Times New Roman" pitchFamily="18" charset="0"/>
                <a:ea typeface="Times New Roman"/>
                <a:cs typeface="Times New Roman" pitchFamily="18" charset="0"/>
              </a:rPr>
              <a:t>Для  подведения  итогов  реализации  программы  </a:t>
            </a:r>
            <a:r>
              <a:rPr lang="ru-RU" sz="1500" dirty="0">
                <a:latin typeface="Times New Roman" pitchFamily="18" charset="0"/>
                <a:ea typeface="Times New Roman"/>
                <a:cs typeface="Times New Roman" pitchFamily="18" charset="0"/>
              </a:rPr>
              <a:t>эколого-биологического  профиля  </a:t>
            </a:r>
            <a:r>
              <a:rPr lang="ru-RU" sz="1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проводятся  </a:t>
            </a:r>
            <a:r>
              <a:rPr lang="ru-RU" sz="1500" dirty="0">
                <a:latin typeface="Times New Roman" pitchFamily="18" charset="0"/>
                <a:ea typeface="Times New Roman"/>
                <a:cs typeface="Times New Roman" pitchFamily="18" charset="0"/>
              </a:rPr>
              <a:t>контрольные,  самостоятельные  и  творческие  работы,  собеседования,  оценка  </a:t>
            </a:r>
            <a:r>
              <a:rPr lang="ru-RU" sz="1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результативности    </a:t>
            </a:r>
            <a:r>
              <a:rPr lang="ru-RU" sz="1500" dirty="0">
                <a:latin typeface="Times New Roman" pitchFamily="18" charset="0"/>
                <a:ea typeface="Times New Roman"/>
                <a:cs typeface="Times New Roman" pitchFamily="18" charset="0"/>
              </a:rPr>
              <a:t>выполнения    заданий   и  упражнений,    контрольный     опрос,  защита  </a:t>
            </a:r>
            <a:r>
              <a:rPr lang="ru-RU" sz="1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проектов</a:t>
            </a:r>
            <a:r>
              <a:rPr lang="ru-RU" sz="1500" dirty="0">
                <a:latin typeface="Times New Roman" pitchFamily="18" charset="0"/>
                <a:ea typeface="Times New Roman"/>
                <a:cs typeface="Times New Roman" pitchFamily="18" charset="0"/>
              </a:rPr>
              <a:t>,  итоговая  экологическая  экспедиция,  экологический  праздник,  чемпионат  по  </a:t>
            </a:r>
            <a:r>
              <a:rPr lang="ru-RU" sz="1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флористике</a:t>
            </a:r>
            <a:r>
              <a:rPr lang="ru-RU" sz="1500" dirty="0">
                <a:latin typeface="Times New Roman" pitchFamily="18" charset="0"/>
                <a:ea typeface="Times New Roman"/>
                <a:cs typeface="Times New Roman" pitchFamily="18" charset="0"/>
              </a:rPr>
              <a:t>, слет юных экологов и др. </a:t>
            </a:r>
            <a:endParaRPr lang="ru-RU" sz="15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>
                <a:latin typeface="Times New Roman" pitchFamily="18" charset="0"/>
                <a:ea typeface="Times New Roman"/>
                <a:cs typeface="Times New Roman" pitchFamily="18" charset="0"/>
              </a:rPr>
              <a:t>П</a:t>
            </a:r>
            <a:r>
              <a:rPr lang="ru-RU" sz="1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родуктивные </a:t>
            </a:r>
            <a:r>
              <a:rPr lang="ru-RU" sz="1500" dirty="0">
                <a:latin typeface="Times New Roman" pitchFamily="18" charset="0"/>
                <a:ea typeface="Times New Roman"/>
                <a:cs typeface="Times New Roman" pitchFamily="18" charset="0"/>
              </a:rPr>
              <a:t>формы: выставки, фестивали, соревнования, учебно-исследовательские конференции и т. д.; документальные формы подведения итогов реализации программы отражают достижения каждого обучающегося, к ним относятся: дневники достижений обучающихся, карты оценки результатов освоения программы, дневники педагогических наблюдений, портфолио обучающихся и </a:t>
            </a:r>
            <a:r>
              <a:rPr lang="ru-RU" sz="15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др.</a:t>
            </a:r>
            <a:endParaRPr lang="ru-RU" sz="1500" b="1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5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</a:t>
            </a:r>
            <a:r>
              <a:rPr lang="ru-RU" sz="1500" b="1" i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ритерии </a:t>
            </a:r>
            <a:r>
              <a:rPr lang="ru-RU" sz="15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способы определения результативности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(указываются методы отслеживания результативности:  педагогическое наблюдение; педагогический анализ результатов анкетирования, тестирования, </a:t>
            </a:r>
            <a:r>
              <a:rPr lang="ru-RU" sz="1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зачётов, опросов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выполнения обучающимися диагностических заданий, участия в </a:t>
            </a:r>
            <a:r>
              <a:rPr lang="ru-RU" sz="1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конкурсах, 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активности обучающихся на занятиях и </a:t>
            </a:r>
            <a:r>
              <a:rPr lang="ru-RU" sz="1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др.</a:t>
            </a:r>
            <a:endParaRPr lang="ru-RU" sz="15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128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6864" cy="105156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«Формы и методы реализации программы»</a:t>
            </a:r>
            <a:endParaRPr lang="ru-RU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08912" cy="4680520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Основными формами организации образовательного </a:t>
            </a:r>
            <a:r>
              <a:rPr lang="ru-RU" sz="1600" dirty="0" smtClean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процесса при </a:t>
            </a:r>
            <a:r>
              <a:rPr lang="ru-RU" sz="16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1600" dirty="0" smtClean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программы объединения по интересам эколого-биологического профиля является </a:t>
            </a:r>
            <a:r>
              <a:rPr lang="ru-RU" sz="16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занятие (теоретическое и практическое), </a:t>
            </a:r>
            <a:r>
              <a:rPr lang="ru-RU" sz="1600" dirty="0" smtClean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экскурсия, экспедиция и </a:t>
            </a:r>
            <a:r>
              <a:rPr lang="ru-RU" sz="16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1600" dirty="0" smtClean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</a:p>
          <a:p>
            <a:pPr marL="0" indent="0" algn="just">
              <a:buNone/>
            </a:pPr>
            <a:r>
              <a:rPr lang="ru-RU" sz="1600" u="sng" dirty="0" smtClean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етоды эколого-биологической деятельности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методы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формирования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экологического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сознания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беседа,  рассказ,  диспут,  лекция,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др.); 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методы   организации   эколого-биологической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(практическая  исследовательская работа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упражнение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работа с литературой и информационными ресурсами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самостоятельная работа,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творческие задания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иллюстрация, демонстрация, трудовые операции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дистанционные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методы обучения и др.); 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методы стимулирования эколого-биологической деятельности, поведения учащихся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(дифференцированное обучение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поощрение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соревнование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конкурс, турнир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праздник,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фестиваль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защита творческих работ и проектов, перспектива, ситуация успеха и др.) 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методы     контроля    и   оценки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эколого-биологической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деятельности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наблюдение,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беседа, анкетирование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тестирование, анализ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результатов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деятельности  учащихся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самоконтроль 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др.). </a:t>
            </a:r>
          </a:p>
        </p:txBody>
      </p:sp>
    </p:spTree>
    <p:extLst>
      <p:ext uri="{BB962C8B-B14F-4D97-AF65-F5344CB8AC3E}">
        <p14:creationId xmlns:p14="http://schemas.microsoft.com/office/powerpoint/2010/main" val="65371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8013576" cy="530120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Cambria" pitchFamily="18" charset="0"/>
              </a:rPr>
              <a:t>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Программа объединения по интересам является основным документом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объединения по интересам,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так как именно 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ней:</a:t>
            </a:r>
          </a:p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своеобразная «стратегия» образовательного процесса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весь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период обучения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отражаются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основные (приоритетные) концептуальные, содержательные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методические подходы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 образовательной деятельности и её результативности;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организационные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нормативы работы детского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объединения.</a:t>
            </a: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Разработка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одно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 важнейших условий и </a:t>
            </a:r>
            <a:r>
              <a:rPr lang="ru-RU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одно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 средств  осуществления    образовательного  процесса.  Поэтому,  приступая  к  разработке   программы,   педагог   должен   четко   представлять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назначение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структуру и содержание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этого документа, только тогда он сможет построить  свою работу грамотно и оптимально. </a:t>
            </a:r>
          </a:p>
          <a:p>
            <a:pPr algn="just"/>
            <a:endParaRPr lang="ru-RU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2902" y="404664"/>
            <a:ext cx="30396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Введение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6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1039427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«ЛИТЕРАТУРА И ИНФОРМАЦИОННЫЕ РЕСУРСЫ»</a:t>
            </a:r>
            <a:b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/>
          </a:bodyPr>
          <a:lstStyle/>
          <a:p>
            <a:pPr marL="571500" indent="-45720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содержит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все библиографические данные к программе в алфавитном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порядке.</a:t>
            </a:r>
          </a:p>
          <a:p>
            <a:pPr marL="571500" indent="-45720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Литературные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и информационные источники указываются в соответствии с требованиями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стандарта </a:t>
            </a:r>
            <a:r>
              <a:rPr lang="ru-RU" sz="2000" b="1" dirty="0" smtClean="0"/>
              <a:t>ГОСТ </a:t>
            </a:r>
            <a:r>
              <a:rPr lang="ru-RU" sz="2000" b="1" dirty="0"/>
              <a:t>7.1-2003 «Библиографическая запись. Библиографическое описание. Общие требования и правила составления</a:t>
            </a:r>
            <a:r>
              <a:rPr lang="ru-RU" sz="2000" b="1" dirty="0" smtClean="0"/>
              <a:t>».</a:t>
            </a:r>
            <a:r>
              <a:rPr lang="ru-RU" sz="2000" b="1" dirty="0" smtClean="0"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Можно предоставить список литературы отдельно для педагога и для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обучающихся.</a:t>
            </a:r>
            <a:endParaRPr lang="ru-RU" sz="1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416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30352"/>
            <a:ext cx="7920880" cy="54909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Требования к оформлению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программы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j-lt"/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  <a:latin typeface="+mj-lt"/>
              </a:rPr>
            </a:br>
            <a:endParaRPr lang="ru-RU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Рекомендуем набирать текст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редакторе 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шрифтом 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Roman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кегль 15 (в таблице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кегль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14), межстрочный интервал одинарный, переносы в тексте не ставятся, выравнивание по ширине, абзац 1,25 см, поля слева 3 см, справа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1-1,5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см, остальные по 2 см; названия разделов программы выравниваются по центру и выделяются жирным шрифтом, листы формата А4. Таблицы вставляются непосредственно в текст.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Титульный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лист считается первым, но не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нумеруется.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Страницы нумеруются сверху по центру.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Календарно-тематическое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представляется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виде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таблицы.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Список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литературы строится в алфавитном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порядке.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389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183880" cy="583264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4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Требования к оформлению списка литературы</a:t>
            </a: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z="3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Список литерату­ры выполняется в соответствии с требованиями </a:t>
            </a:r>
            <a:r>
              <a:rPr lang="ru-RU" sz="3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ГОСТа</a:t>
            </a:r>
            <a:endParaRPr lang="ru-RU" sz="3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3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источники литературы размещаются в строго алфавит­ном порядке от 1 до последнего.</a:t>
            </a:r>
          </a:p>
          <a:p>
            <a:pPr algn="just"/>
            <a:r>
              <a:rPr lang="ru-RU" sz="3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Описывая книгу, следует указать: фамилию автора, затем инициалы (если имеются); полное название книги (без кавычек!). После косой черты («/») — указывается, под чьей редакцией вышла книга (/Под </a:t>
            </a:r>
            <a:r>
              <a:rPr lang="ru-RU" sz="3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ред. П</a:t>
            </a:r>
            <a:r>
              <a:rPr lang="ru-RU" sz="3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П. Волкова), а также переводчик (/Пер. А. Левиной). Следует обращать внимание на размеще­ние инициалов! В начале строки сначала идет фамилия автора, затем инициалы; при указании лица, под чьей редакцией выш­ла работа, — сначала инициалы, затем фамилия.</a:t>
            </a:r>
          </a:p>
          <a:p>
            <a:pPr algn="just"/>
            <a:r>
              <a:rPr lang="ru-RU" sz="3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приводится статья из книги, то ставятся «//», после которых без кавычек указывается название.</a:t>
            </a:r>
          </a:p>
          <a:p>
            <a:pPr algn="just"/>
            <a:r>
              <a:rPr lang="ru-RU" sz="3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 ставится точка и тире.</a:t>
            </a:r>
          </a:p>
          <a:p>
            <a:pPr algn="just"/>
            <a:r>
              <a:rPr lang="ru-RU" sz="3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Затем указывается город, где издана книга; издательство; цифра года издания (слово «год» не пишется). Допускается опускать издательство, тог­да указывается город и год. Сокращаются только названия городов: Москва — М.; Ленинград — Л.; Санкт-Петер­бург — С.-Пб</a:t>
            </a:r>
            <a:r>
              <a:rPr lang="ru-RU" sz="3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3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8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Гульянц</a:t>
            </a:r>
            <a:r>
              <a:rPr lang="ru-RU" sz="3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Э.К. Что можно сделать из природного материала / Э.К. </a:t>
            </a:r>
            <a:r>
              <a:rPr lang="ru-RU" sz="38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Гульянц</a:t>
            </a:r>
            <a:r>
              <a:rPr lang="ru-RU" sz="3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И.Я. </a:t>
            </a:r>
            <a:r>
              <a:rPr lang="ru-RU" sz="38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Базик</a:t>
            </a:r>
            <a:r>
              <a:rPr lang="ru-RU" sz="3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 — М.: Просвещение, 1991. — 175с.</a:t>
            </a:r>
            <a:endParaRPr lang="ru-RU" sz="3800" i="1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sz="33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089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05064"/>
            <a:ext cx="7470231" cy="57606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0568" y="2060848"/>
            <a:ext cx="84705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Типичные ошибки </a:t>
            </a:r>
            <a:endParaRPr lang="ru-RU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 проектировании </a:t>
            </a:r>
          </a:p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программ </a:t>
            </a:r>
            <a:r>
              <a:rPr lang="ru-RU" sz="3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объединений </a:t>
            </a:r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интересам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2057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«ПОЯСНИТЕЛЬНАЯ ЗАПИСКА»</a:t>
            </a:r>
            <a:b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29366"/>
              </p:ext>
            </p:extLst>
          </p:nvPr>
        </p:nvGraphicFramePr>
        <p:xfrm>
          <a:off x="467544" y="1268760"/>
          <a:ext cx="8280920" cy="5125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064"/>
                <a:gridCol w="6238856"/>
              </a:tblGrid>
              <a:tr h="4392488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Направленность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образовательная область программы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Педагогами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в программах не указывается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направленность (профиль)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программы.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  <a:p>
                      <a:pPr marL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Какие существуют </a:t>
                      </a:r>
                      <a:r>
                        <a:rPr lang="ru-RU" sz="1400" dirty="0" smtClean="0">
                          <a:effectLst/>
                        </a:rPr>
                        <a:t>профили</a:t>
                      </a:r>
                      <a:r>
                        <a:rPr lang="ru-RU" sz="1400" baseline="0" dirty="0" smtClean="0">
                          <a:effectLst/>
                        </a:rPr>
                        <a:t> программ</a:t>
                      </a:r>
                      <a:r>
                        <a:rPr lang="ru-RU" sz="1400" dirty="0" smtClean="0">
                          <a:effectLst/>
                        </a:rPr>
                        <a:t>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военно-патриотический,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естественно-математический, 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культурно-досуговый, 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общественно-гуманитарный, 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социально-экономический, 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социально-педагогический,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спортивно-технический,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технический,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туристско-краеведческий,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эколого-биологический,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физкультурно-спортивный</a:t>
                      </a:r>
                      <a:r>
                        <a:rPr lang="ru-RU" sz="1400" baseline="0" dirty="0" smtClean="0">
                          <a:effectLst/>
                        </a:rPr>
                        <a:t>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aseline="0" dirty="0" smtClean="0">
                          <a:effectLst/>
                        </a:rPr>
                        <a:t>художественный.</a:t>
                      </a:r>
                      <a:endParaRPr lang="ru-RU" sz="1100" dirty="0">
                        <a:effectLst/>
                      </a:endParaRPr>
                    </a:p>
                    <a:p>
                      <a:pPr marL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Программа может иметь как одну, так и несколько направленностей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 marL="679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Не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указана образовательная область программы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.</a:t>
                      </a:r>
                    </a:p>
                    <a:p>
                      <a:pPr marL="679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Образовательными областями программы эколого-биологического профиля являются «Экология»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(от 6 до 18 лет) и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«Биология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» (с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10 лет)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093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292733"/>
              </p:ext>
            </p:extLst>
          </p:nvPr>
        </p:nvGraphicFramePr>
        <p:xfrm>
          <a:off x="395536" y="764704"/>
          <a:ext cx="8352928" cy="4962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/>
                <a:gridCol w="6264696"/>
              </a:tblGrid>
              <a:tr h="49626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Актуальность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новизна программы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Не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раскрывается: </a:t>
                      </a:r>
                    </a:p>
                    <a:p>
                      <a:pPr marL="353695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актуальность 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это ответ на вопрос, зачем современным детям в современных условиях нужна конкретная программа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).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Например: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актуальность программы обусловлена необходимостью решения важнейшей задачи…</a:t>
                      </a:r>
                    </a:p>
                    <a:p>
                      <a:pPr indent="450215">
                        <a:lnSpc>
                          <a:spcPts val="14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актуальность данной программы обусловлена тем, что … вызывает необходимость усилить подготовку по теоретическим знаниям (или основам)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и приобретению практического опыта учащиеся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в…</a:t>
                      </a:r>
                    </a:p>
                    <a:p>
                      <a:pPr indent="450215">
                        <a:lnSpc>
                          <a:spcPts val="14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актуальность данной программы связана с использованием нового комплексного метода обучения, направленного на развитие…</a:t>
                      </a:r>
                    </a:p>
                    <a:p>
                      <a:pPr indent="450215" algn="just">
                        <a:lnSpc>
                          <a:spcPts val="14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актуальность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программы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заключается в том, что она позволяет систематизировать и обобщить имеющиеся знания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учащегося,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дополнить их…</a:t>
                      </a:r>
                      <a:endParaRPr lang="ru-RU" sz="1600" dirty="0">
                        <a:effectLst/>
                        <a:latin typeface="+mn-lt"/>
                      </a:endParaRPr>
                    </a:p>
                    <a:p>
                      <a:pPr marL="679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новизна</a:t>
                      </a:r>
                      <a:r>
                        <a:rPr lang="ru-RU" sz="1600" dirty="0">
                          <a:effectLst/>
                        </a:rPr>
                        <a:t> (новое решение проблем дополнительного образования; новые методики и педагогические технологии</a:t>
                      </a:r>
                      <a:r>
                        <a:rPr lang="ru-RU" sz="1600" dirty="0" smtClean="0">
                          <a:effectLst/>
                        </a:rPr>
                        <a:t>).</a:t>
                      </a:r>
                    </a:p>
                    <a:p>
                      <a:pPr marL="679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Новизна </a:t>
                      </a:r>
                      <a:r>
                        <a:rPr lang="ru-RU" sz="1600" dirty="0">
                          <a:effectLst/>
                        </a:rPr>
                        <a:t>указывается в том случае, если она </a:t>
                      </a:r>
                      <a:r>
                        <a:rPr lang="ru-RU" sz="1600" dirty="0" smtClean="0">
                          <a:effectLst/>
                        </a:rPr>
                        <a:t>есть.</a:t>
                      </a:r>
                      <a:endParaRPr lang="ru-RU" sz="1600" dirty="0">
                        <a:effectLst/>
                      </a:endParaRPr>
                    </a:p>
                    <a:p>
                      <a:pPr marL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611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895850"/>
              </p:ext>
            </p:extLst>
          </p:nvPr>
        </p:nvGraphicFramePr>
        <p:xfrm>
          <a:off x="467544" y="476672"/>
          <a:ext cx="8208912" cy="5994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1877"/>
                <a:gridCol w="5447035"/>
              </a:tblGrid>
              <a:tr h="545706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Организационные условия реализации программы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Не указываются  временные границы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реализации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программы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на сколько лет </a:t>
                      </a:r>
                      <a:r>
                        <a:rPr lang="ru-RU" sz="1600" dirty="0" smtClean="0">
                          <a:effectLst/>
                        </a:rPr>
                        <a:t>обучения рассчитана </a:t>
                      </a:r>
                      <a:r>
                        <a:rPr lang="ru-RU" sz="1600" dirty="0">
                          <a:effectLst/>
                        </a:rPr>
                        <a:t>программа</a:t>
                      </a:r>
                      <a:r>
                        <a:rPr lang="ru-RU" sz="1600" dirty="0" smtClean="0">
                          <a:effectLst/>
                        </a:rPr>
                        <a:t>).</a:t>
                      </a:r>
                    </a:p>
                    <a:p>
                      <a:pPr marL="7429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600" dirty="0" smtClean="0">
                        <a:effectLst/>
                      </a:endParaRPr>
                    </a:p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Например, в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объединениях по интересам с переменным составом учащихся – до 30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дней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очном и заочном (дистанционном) обучении – до 3 лет.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effectLst/>
                      </a:endParaRP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Отсутствует режим проведения занятий 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(на сколько часов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рассчитана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программа по годам обучения).</a:t>
                      </a:r>
                    </a:p>
                    <a:p>
                      <a:pPr marL="4572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  <a:effectLst/>
                        </a:rPr>
                        <a:t>Не учитывается возраст учащихся при осуществлении образовательного процесса. </a:t>
                      </a:r>
                    </a:p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ru-RU" sz="1600" baseline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См.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слайды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12 - 13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39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026958"/>
              </p:ext>
            </p:extLst>
          </p:nvPr>
        </p:nvGraphicFramePr>
        <p:xfrm>
          <a:off x="467544" y="476672"/>
          <a:ext cx="8280920" cy="590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3039"/>
                <a:gridCol w="5697881"/>
              </a:tblGrid>
              <a:tr h="590465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Дидактические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принципы организации занятий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В программах не рассматриваются дидактические принципы организации занятий.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Дидактические принципы - это исходные пополнения теории обучения, которыми руководствуется педагог при организации и проведении занятия. Они вытекают из задач воспитания, закономерностей процесса обучения и определяют его содержание, формы организации и методы.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Система их следующая: связь теории с практикой; научность; систематичность и последовательность; доступность и посильность труда для учащихся; сознательность и активность учащихся; прочность усвоения знаний, умений и навыков; наглядность</a:t>
                      </a:r>
                      <a:r>
                        <a:rPr lang="ru-RU" sz="1600" b="1" i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т.д</a:t>
                      </a: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i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См.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слайд </a:t>
                      </a: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956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184"/>
            <a:ext cx="8424936" cy="1051560"/>
          </a:xfrm>
        </p:spPr>
        <p:txBody>
          <a:bodyPr>
            <a:normAutofit/>
          </a:bodyPr>
          <a:lstStyle/>
          <a:p>
            <a:r>
              <a:rPr lang="ru-RU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«УЧЕБНО-ТЕМАТИЧЕСКИЙ ПЛАН»</a:t>
            </a:r>
            <a:endParaRPr lang="ru-RU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247472"/>
              </p:ext>
            </p:extLst>
          </p:nvPr>
        </p:nvGraphicFramePr>
        <p:xfrm>
          <a:off x="467544" y="1124744"/>
          <a:ext cx="8208912" cy="5497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256"/>
                <a:gridCol w="5904656"/>
              </a:tblGrid>
              <a:tr h="482453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Учебно-тематический план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Встречается поурочное планирование вместо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разделов программы.</a:t>
                      </a:r>
                      <a:endParaRPr lang="ru-RU" sz="16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Учебно-тематический план должен быть представлен в виде таблицы.</a:t>
                      </a:r>
                    </a:p>
                    <a:p>
                      <a:pPr indent="20129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Раздел должен содержать перечень тем, распределённых по этапам обучения, с указанием количества часов по каждой теме, с разбивкой на теоретические и практические виды занятий. </a:t>
                      </a:r>
                    </a:p>
                    <a:p>
                      <a:pPr indent="20129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Примерное соотношение: теория – 30%, практика – 70</a:t>
                      </a:r>
                      <a:r>
                        <a:rPr lang="ru-RU" sz="1500" dirty="0" smtClean="0"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%</a:t>
                      </a:r>
                      <a:r>
                        <a:rPr lang="ru-RU" sz="1500" baseline="0" dirty="0" smtClean="0"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(либо 50% на 50 %)</a:t>
                      </a:r>
                      <a:endParaRPr lang="ru-RU" sz="1500" dirty="0" smtClean="0"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   Сетка плана не соответствует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</a:rPr>
                        <a:t>требованиям оформления (см. типовую программу).  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Примечание: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Рекомендуем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указывать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итоговое количество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часов в нижней графе календарно-тематического плана,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в том числе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с разбивкой на теоретические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и практические.</a:t>
                      </a:r>
                      <a:endParaRPr lang="ru-RU" sz="16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Итоговое количество часов за учебный год зависит от количества часов занятий в неделю.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    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См.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слайд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15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390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783323"/>
              </p:ext>
            </p:extLst>
          </p:nvPr>
        </p:nvGraphicFramePr>
        <p:xfrm>
          <a:off x="467544" y="620688"/>
          <a:ext cx="8136904" cy="5328592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5832648"/>
              </a:tblGrid>
              <a:tr h="5328592">
                <a:tc>
                  <a:txBody>
                    <a:bodyPr/>
                    <a:lstStyle/>
                    <a:p>
                      <a:pPr marL="4572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Учебно-тематический план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010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Учебно-тематический план составлен не на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весь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 обучения.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Например, программа рассчитана на 2 года обучения, а учебно-тематический план прописан только на 1 год.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342900" indent="-342900" algn="just">
                        <a:buFont typeface="Arial" pitchFamily="34" charset="0"/>
                        <a:buChar char="•"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Учебно-тематический план и содержание программы проектируются без учета возраста.</a:t>
                      </a:r>
                      <a:endParaRPr lang="ru-RU" sz="2000" b="0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2000" b="0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Например,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в программе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, рассчитанной  на детей младшего школьного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возраста (6 – 9 лет),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планируются темы, требующие базовых знаний учащихся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5-8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классов.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34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136904" cy="4700735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1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. Кодекс Республики Беларусь об образовании. – Минск: Национальный центр правовой информации. Республика Беларусь, 2011. – 400с. </a:t>
            </a:r>
            <a:endParaRPr lang="ru-RU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. Постановление Министерства образования Республики Беларусь «Об утверждении Концепции непрерывного воспитания детей и учащейся молодежи в Республике Беларусь» от 14.12.2006 №125. </a:t>
            </a:r>
            <a:endParaRPr lang="ru-RU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3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. Программа непрерывного воспитания детей и учащейся молодежи на 2016-2020 годы (утверждено Постановлением Министерства образования Республики Беларусь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22.02.2016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№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9</a:t>
            </a:r>
            <a:r>
              <a:rPr lang="ru-RU" sz="1800" dirty="0" smtClean="0">
                <a:latin typeface="Cambria" pitchFamily="18" charset="0"/>
              </a:rPr>
              <a:t>).</a:t>
            </a:r>
            <a:endParaRPr lang="ru-RU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4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. Постановление Министерства образования Республики Беларусь «Об утверждении типовых программ дополнительного образования детей и молодежи» от 06.09.2017 №123.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5.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Приказ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Министерства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образования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Республики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Беларусь «Об определении порядка утверждения программ объединений по интересам с повышенным уровнем изучения образовательной области, темы, учебного предмета или учебной дисциплины» от 23.10. 2017г. № 641.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66654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Нормативная база для разработки программ </a:t>
            </a:r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объединений </a:t>
            </a: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 интересам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848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183880" cy="936104"/>
          </a:xfrm>
        </p:spPr>
        <p:txBody>
          <a:bodyPr>
            <a:normAutofit/>
          </a:bodyPr>
          <a:lstStyle/>
          <a:p>
            <a:pPr algn="just"/>
            <a:r>
              <a:rPr lang="ru-RU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«СОДЕРЖАНИЕ ПРОГРАММЫ»</a:t>
            </a:r>
            <a:endParaRPr lang="ru-RU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330087"/>
              </p:ext>
            </p:extLst>
          </p:nvPr>
        </p:nvGraphicFramePr>
        <p:xfrm>
          <a:off x="467544" y="1196752"/>
          <a:ext cx="8208912" cy="5263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9357"/>
                <a:gridCol w="6029555"/>
              </a:tblGrid>
              <a:tr h="526351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Темы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в содержании не соответствуют темам в учебно-тематическом плане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 содержании программы - название раздела, темы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должно чётко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совпадать с перечисленными разделами и темами в учебно-тематическом плане.</a:t>
                      </a: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Неумение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«телеграфным» стилем перечислить содержание раскрываемых тем (теория и практика).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</a:rPr>
                        <a:t>Телеграфным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стилем перечисляются все вопросы, которые раскрывают тему (без методик), называются изучаемые ключевые понятия.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Указываются теоретические занятия с основными теоретическими понятиями (без комментария), практические занятия. При планировании учебных экскурсий желательно указывать тему и место проведения.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0939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515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«ОЖИДАЕМЫЕ РЕЗУЛЬТАТЫ»</a:t>
            </a:r>
            <a:endParaRPr lang="ru-RU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705042"/>
              </p:ext>
            </p:extLst>
          </p:nvPr>
        </p:nvGraphicFramePr>
        <p:xfrm>
          <a:off x="467544" y="1484784"/>
          <a:ext cx="8208912" cy="48523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2208"/>
                <a:gridCol w="6336704"/>
              </a:tblGrid>
              <a:tr h="4824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Ожидаемые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результаты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9" marR="55739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Отсутствует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согласованность с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задачами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indent="2914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Ожидаемый результат имеет свою внутреннюю динамику развития, являясь итоговой характеристикой каждого этапа обучения, ожидаемые результаты должны соотноситься с целями и задачами 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программы.</a:t>
                      </a:r>
                    </a:p>
                    <a:p>
                      <a:pPr indent="2914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Примеры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формулировок: к концу первого (второго...) года обучения ребёнок 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будет: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знать…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уметь…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иметь представление…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будет стремиться…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получит навыки…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Если в задачах прописано «сформировать знания о видовом разнообразии аквариумных рыб», то в результатах должно быть «учащийся должен</a:t>
                      </a:r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знать основные виды аквариумных рыб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Отсутствие конкретных знаний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 и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 умений по каждому году обучения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.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 В программах, рассчитанных на 2 и более лет обучения</a:t>
                      </a: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   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</a:rPr>
                        <a:t>Соответственно задачам, указанным по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</a:rPr>
                        <a:t>каждому году обучения.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5739" marR="55739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202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«ФОРМЫ ПОДВЕДЕНИЯ ИТОГОВ РЕАЛИЗАЦИИ ПРОГРАММЫ»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84724"/>
              </p:ext>
            </p:extLst>
          </p:nvPr>
        </p:nvGraphicFramePr>
        <p:xfrm>
          <a:off x="467545" y="1700809"/>
          <a:ext cx="8208912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8559"/>
                <a:gridCol w="6130353"/>
              </a:tblGrid>
              <a:tr h="47525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Способы проверки и формы подведения итогов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Педагоги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путают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способы проверки результатов с формами подведения итогов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u="sng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Способы </a:t>
                      </a:r>
                      <a:r>
                        <a:rPr lang="ru-RU" sz="1600" b="0" u="sng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проверки </a:t>
                      </a:r>
                      <a:r>
                        <a:rPr lang="ru-RU" sz="1600" b="0" u="sng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результатов </a:t>
                      </a:r>
                      <a:r>
                        <a:rPr lang="ru-RU" sz="1600" b="0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нужны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проведения своевременного анализа деятельности обучающихся: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контрольные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срезы знаний, умений и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навыков,</a:t>
                      </a:r>
                      <a:r>
                        <a:rPr lang="ru-RU" sz="1600" b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диагностические методики</a:t>
                      </a:r>
                      <a:r>
                        <a:rPr lang="ru-RU" sz="1600" b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(анкета, тест, собеседование)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т.д.</a:t>
                      </a:r>
                      <a:endParaRPr lang="ru-RU" sz="16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i="0" u="sng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подведения итогов </a:t>
                      </a:r>
                      <a:r>
                        <a:rPr lang="ru-RU" sz="1600" b="0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реализации программы нужны, чтобы показать достоверность полученных результатов освоения программы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мастер-класс,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фестиваль, </a:t>
                      </a: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конкурс,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творческий отчёт,</a:t>
                      </a: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конференция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т.д.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15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86409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Раздел «Формы и методы реализации программы»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875009"/>
              </p:ext>
            </p:extLst>
          </p:nvPr>
        </p:nvGraphicFramePr>
        <p:xfrm>
          <a:off x="395536" y="1484784"/>
          <a:ext cx="8280920" cy="5256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0647"/>
                <a:gridCol w="6260273"/>
              </a:tblGrid>
              <a:tr h="525658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Формы и методы реализации программы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Очень часто 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формы и методы реализации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 программы вообще </a:t>
                      </a:r>
                      <a:r>
                        <a:rPr lang="ru-RU" sz="1800" baseline="0" dirty="0" smtClean="0">
                          <a:solidFill>
                            <a:srgbClr val="C00000"/>
                          </a:solidFill>
                          <a:effectLst/>
                        </a:rPr>
                        <a:t>отсутствуют или не соответствуют содержанию программы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</a:t>
                      </a:r>
                      <a:r>
                        <a:rPr lang="ru-RU" sz="1400" dirty="0" smtClean="0">
                          <a:effectLst/>
                        </a:rPr>
                        <a:t>данном разделе необходимо </a:t>
                      </a:r>
                      <a:r>
                        <a:rPr lang="ru-RU" sz="1400" dirty="0">
                          <a:effectLst/>
                        </a:rPr>
                        <a:t>указать: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форму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проведения  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занятий (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</a:rPr>
                        <a:t>занятие-практикум, ролевая и деловая игра, мастер-класс,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Calibri"/>
                        </a:rPr>
                        <a:t> экскурсия и др.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</a:rPr>
                        <a:t>)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планируемые по каждой теме 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программы;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форму </a:t>
                      </a:r>
                      <a:r>
                        <a:rPr lang="ru-RU" sz="1400" dirty="0">
                          <a:effectLst/>
                        </a:rPr>
                        <a:t>организации детей на </a:t>
                      </a:r>
                      <a:r>
                        <a:rPr lang="ru-RU" sz="1400" dirty="0" smtClean="0">
                          <a:effectLst/>
                        </a:rPr>
                        <a:t>занятии 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фронтальная, групповая, парная, индивидуальная работа); 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методы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приёмы организации учебно-воспитательного </a:t>
                      </a:r>
                      <a:r>
                        <a:rPr lang="ru-RU" sz="1400" dirty="0" smtClean="0">
                          <a:effectLst/>
                        </a:rPr>
                        <a:t>процесса.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Если в разделе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программы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53975" dist="22860" dir="5400000" algn="tl" rotWithShape="0">
                              <a:srgbClr val="000000">
                                <a:alpha val="55000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j-ea"/>
                          <a:cs typeface="+mj-cs"/>
                        </a:rPr>
                        <a:t>«Формы и методы реализации программы»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предлагается  занятие в форме конференции,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то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в разделе «Содержание программы»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данная форма должна содержаться, например, как практическое занятие темы. 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400" b="1" baseline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Отсутствуют интерактивные методы обучения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(мозговой штурм, деловая игра, дискуссия, опрос-</a:t>
                      </a:r>
                      <a:r>
                        <a:rPr lang="ru-RU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квиз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разработка проекта и др.)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299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040479"/>
              </p:ext>
            </p:extLst>
          </p:nvPr>
        </p:nvGraphicFramePr>
        <p:xfrm>
          <a:off x="476570" y="1340768"/>
          <a:ext cx="8352929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9206"/>
                <a:gridCol w="6273723"/>
              </a:tblGrid>
              <a:tr h="51845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Литература и информационные ресурсы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Неправильное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оформление списков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литературы.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Список литерату­ры выполняется в соответствии с требованиями </a:t>
                      </a:r>
                      <a:r>
                        <a:rPr lang="ru-RU" sz="1400" dirty="0" smtClean="0">
                          <a:effectLst/>
                        </a:rPr>
                        <a:t>ГОСТа.</a:t>
                      </a:r>
                      <a:endParaRPr lang="ru-RU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Рекомендуем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производить разделение списков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литературы на используемую педагогом при составлении программы и рекомендуемую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учащимся для изучения по программе.</a:t>
                      </a: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Отсутствие интернет-источников.</a:t>
                      </a:r>
                    </a:p>
                    <a:p>
                      <a:pPr marL="4572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u="sng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Примечание</a:t>
                      </a:r>
                      <a:endParaRPr lang="ru-RU" sz="1600" u="sng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 fontAlgn="base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Библиографическое описание составляется по</a:t>
                      </a:r>
                      <a:r>
                        <a:rPr lang="ru-RU" sz="12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определенным правилам и регламентируется:</a:t>
                      </a:r>
                      <a:b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</a:b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ГОСТ 7.1-2003 «Библиографическая запись. Библиографическое описание. Общие требования и правила составления». </a:t>
                      </a:r>
                    </a:p>
                    <a:p>
                      <a:pPr algn="l" fontAlgn="base"/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ГОСТ 7.82-2001 «Библиографическая запись. Библиографическое описание электронных ресурсов»</a:t>
                      </a:r>
                      <a:b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</a:b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ГОСТ 7.0.12-2011 «Библиографическая запись. Сокращение слов на русском языке. Общие требования и правила»</a:t>
                      </a:r>
                      <a:b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</a:b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ГОСТ 7.11-2004 «Сокращение слов и словосочетаний на иностранных европейских языках в библиографическом описании».</a:t>
                      </a:r>
                      <a:endParaRPr lang="ru-RU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7429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9380" y="404664"/>
            <a:ext cx="89146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rgbClr val="B4DCFA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РАЗДЕЛ </a:t>
            </a:r>
            <a:endParaRPr lang="ru-RU" sz="2400" b="1" dirty="0" smtClean="0">
              <a:ln w="12700">
                <a:solidFill>
                  <a:srgbClr val="212745">
                    <a:satMod val="155000"/>
                  </a:srgbClr>
                </a:solidFill>
                <a:prstDash val="solid"/>
              </a:ln>
              <a:solidFill>
                <a:srgbClr val="B4DCFA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r>
              <a:rPr lang="ru-RU" sz="2400" b="1" dirty="0" smtClean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rgbClr val="B4DCFA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«</a:t>
            </a:r>
            <a:r>
              <a:rPr lang="ru-RU" sz="2400" b="1" dirty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rgbClr val="B4DCFA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ЛИТЕРАТУРА И ИНФОРМАЦИОННЫЕ РЕСУРСЫ»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33804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9447" y="2060848"/>
            <a:ext cx="7685116" cy="261610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</a:p>
          <a:p>
            <a:pPr algn="ctr"/>
            <a:endParaRPr lang="ru-RU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Справки по тел. 646337</a:t>
            </a:r>
          </a:p>
          <a:p>
            <a:pPr algn="ctr"/>
            <a:r>
              <a:rPr lang="ru-RU" sz="28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Бирюк Наталья Евгеньевна,</a:t>
            </a:r>
          </a:p>
          <a:p>
            <a:pPr algn="ctr"/>
            <a:r>
              <a:rPr lang="ru-RU" sz="28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методист</a:t>
            </a:r>
            <a:endParaRPr lang="ru-RU" sz="28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1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Типовая </a:t>
            </a:r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программа дополнительного образования детей и молодёжи эколого-биологического профиля 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Open Sans"/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accent1"/>
              </a:solidFill>
              <a:latin typeface="Open Sans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Cambria" pitchFamily="18" charset="0"/>
              </a:rPr>
              <a:t>- это технический </a:t>
            </a:r>
            <a:r>
              <a:rPr lang="ru-RU" dirty="0" smtClean="0">
                <a:solidFill>
                  <a:srgbClr val="000000"/>
                </a:solidFill>
                <a:latin typeface="Cambria" pitchFamily="18" charset="0"/>
              </a:rPr>
              <a:t>нормативный правовой документ, определяющий модель процесса эколого-биологической деятельности при реализации образовательной программы дополнительного образования детей и молодёжи. 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На её основе разрабатывается программа объединения по интересам данного профиля.</a:t>
            </a:r>
            <a:endParaRPr lang="ru-RU" dirty="0" smtClean="0"/>
          </a:p>
          <a:p>
            <a:pPr algn="just"/>
            <a:endParaRPr lang="ru-RU" b="1" dirty="0" smtClean="0">
              <a:solidFill>
                <a:srgbClr val="000000"/>
              </a:solidFill>
              <a:latin typeface="Open Sans"/>
            </a:endParaRPr>
          </a:p>
          <a:p>
            <a:pPr marL="0" indent="0" algn="ctr">
              <a:buNone/>
            </a:pPr>
            <a:endParaRPr lang="ru-RU" sz="3400" b="1" dirty="0">
              <a:solidFill>
                <a:srgbClr val="FF0000"/>
              </a:solidFill>
              <a:latin typeface="Cambria" pitchFamily="18" charset="0"/>
            </a:endParaRPr>
          </a:p>
          <a:p>
            <a:pPr marL="0" indent="0" algn="ctr">
              <a:buNone/>
            </a:pPr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Программа объединения </a:t>
            </a:r>
            <a:r>
              <a:rPr lang="ru-RU" sz="3400" b="1" dirty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по </a:t>
            </a:r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интересам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000000"/>
              </a:solidFill>
              <a:latin typeface="Open Sans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Cambria" pitchFamily="18" charset="0"/>
              </a:rPr>
              <a:t>- нормативный </a:t>
            </a:r>
            <a:r>
              <a:rPr lang="ru-RU" dirty="0" smtClean="0">
                <a:solidFill>
                  <a:srgbClr val="000000"/>
                </a:solidFill>
                <a:latin typeface="Cambria" pitchFamily="18" charset="0"/>
              </a:rPr>
              <a:t>документ,</a:t>
            </a:r>
            <a:r>
              <a:rPr lang="ru-RU" b="1" dirty="0">
                <a:solidFill>
                  <a:srgbClr val="000000"/>
                </a:solidFill>
                <a:latin typeface="Cambria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Cambria" pitchFamily="18" charset="0"/>
              </a:rPr>
              <a:t>определяющий цель, задачи, содержание, </a:t>
            </a:r>
            <a:r>
              <a:rPr lang="ru-RU" dirty="0" smtClean="0">
                <a:latin typeface="Cambria" pitchFamily="18" charset="0"/>
              </a:rPr>
              <a:t>время</a:t>
            </a:r>
            <a:r>
              <a:rPr lang="ru-RU" dirty="0">
                <a:latin typeface="Cambria" pitchFamily="18" charset="0"/>
              </a:rPr>
              <a:t>, отведенное на изучение тем, основные требования к результатам учебной деятельности </a:t>
            </a:r>
            <a:r>
              <a:rPr lang="ru-RU" dirty="0" smtClean="0">
                <a:latin typeface="Cambria" pitchFamily="18" charset="0"/>
              </a:rPr>
              <a:t>учащихся.</a:t>
            </a:r>
            <a:endParaRPr lang="ru-RU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391202" y="3429000"/>
            <a:ext cx="484632" cy="756084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21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55888" cy="446449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  свойство программы отвечать потребностям сегодняшнего уровня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общественной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жизни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ориентацией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эффективное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решение проблем в будущем; </a:t>
            </a:r>
          </a:p>
          <a:p>
            <a:pPr algn="just">
              <a:spcBef>
                <a:spcPts val="0"/>
              </a:spcBef>
            </a:pP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прогностичность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свойство программы отражать в  целях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планируемых  действиях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только сегодняшние потребности к  образованию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но и будущие; </a:t>
            </a: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рациональность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определяется выбором таких целей и способов их достижения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 которые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конкретных условиях региона на основе имеющихся ресурсов позволяют   получить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максимально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полезный результат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реалистичность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выражается в установлении соответствия цели предлагаемым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средствам ее достижения; </a:t>
            </a: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целостность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полнота и логичность построения всех ее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структурных компонентов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        обусловливающие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согласованность и последовательность действий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достижению целей; </a:t>
            </a: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контролируемость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в программе не только определяются ожидаемые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 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предлагаются параметры и способы проверки как конечных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так и промежуточных результатов; </a:t>
            </a:r>
          </a:p>
          <a:p>
            <a:pPr algn="just">
              <a:spcBef>
                <a:spcPts val="0"/>
              </a:spcBef>
            </a:pP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корректируемость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свойство программы, позволяющее своевременно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обнаруживать   отклонения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сбои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ее  реализации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быстро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реагировать на них и, меняя какие-то детали, частные аспекты,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переставляя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разделы,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варьируя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методику,   достигать   ожидаемых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8921032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Основные качественные характеристики </a:t>
            </a:r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программ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объединений по интересам: </a:t>
            </a:r>
            <a:b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098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339844"/>
              </p:ext>
            </p:extLst>
          </p:nvPr>
        </p:nvGraphicFramePr>
        <p:xfrm>
          <a:off x="323528" y="1484784"/>
          <a:ext cx="854360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28722" y="476672"/>
            <a:ext cx="77989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ОБРАЗОВАТЕЛЬНЫЕ ОБЛАСТИ ПРОГРАММ </a:t>
            </a:r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ЭКОЛОГО-БИОЛОГИЧЕСКОГО </a:t>
            </a: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ПРОФИЛЯ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017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76946270"/>
              </p:ext>
            </p:extLst>
          </p:nvPr>
        </p:nvGraphicFramePr>
        <p:xfrm>
          <a:off x="107504" y="1553890"/>
          <a:ext cx="8568952" cy="4858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9605" y="476672"/>
            <a:ext cx="849142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Алгоритм работы над программой </a:t>
            </a:r>
          </a:p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объединения по интересам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142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40907725"/>
              </p:ext>
            </p:extLst>
          </p:nvPr>
        </p:nvGraphicFramePr>
        <p:xfrm>
          <a:off x="395536" y="1484784"/>
          <a:ext cx="828092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476672"/>
            <a:ext cx="85763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Структурные элементы программы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281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42" y="951183"/>
            <a:ext cx="7638074" cy="554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853411" y="1124744"/>
            <a:ext cx="3096344" cy="936104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65176" lvl="0" indent="-265176" algn="just">
              <a:spcBef>
                <a:spcPts val="250"/>
              </a:spcBef>
              <a:buClr>
                <a:srgbClr val="7E97AD"/>
              </a:buClr>
              <a:buSzPct val="80000"/>
              <a:buFont typeface="Wingdings 2"/>
              <a:buChar char=""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Реквизит «гриф утверждения» учебной     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805009" y="2492896"/>
            <a:ext cx="3046911" cy="792088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265176" algn="just">
              <a:buClr>
                <a:srgbClr val="7E97AD"/>
              </a:buClr>
              <a:buSzPct val="80000"/>
              <a:buFont typeface="Wingdings 2"/>
              <a:buChar char=""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Название программы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указанием образовательной области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805009" y="3724154"/>
            <a:ext cx="2867486" cy="928982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Краткие сведения о составителе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797997" y="4653136"/>
            <a:ext cx="2939494" cy="1089630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Возраст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детей, на которых рассчитана программа.</a:t>
            </a: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Срок реализации программы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811426" y="5742766"/>
            <a:ext cx="2854652" cy="754359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buClr>
                <a:srgbClr val="7E97AD"/>
              </a:buClr>
              <a:buSzPct val="80000"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номер протокола заседания педагогического 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совета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40615" y="332094"/>
            <a:ext cx="49135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Титульный лист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800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2546</TotalTime>
  <Words>3195</Words>
  <Application>Microsoft Office PowerPoint</Application>
  <PresentationFormat>Экран (4:3)</PresentationFormat>
  <Paragraphs>325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 «Формы подведения итогов реализации программы»</vt:lpstr>
      <vt:lpstr>Раздел «Формы и методы реализации программы»</vt:lpstr>
      <vt:lpstr>РАЗДЕЛ «ЛИТЕРАТУРА И ИНФОРМАЦИОННЫЕ РЕСУРСЫ» </vt:lpstr>
      <vt:lpstr>Презентация PowerPoint</vt:lpstr>
      <vt:lpstr>Презентация PowerPoint</vt:lpstr>
      <vt:lpstr>Презентация PowerPoint</vt:lpstr>
      <vt:lpstr>РАЗДЕЛ «ПОЯСНИТЕЛЬНАЯ ЗАПИСКА» </vt:lpstr>
      <vt:lpstr>Презентация PowerPoint</vt:lpstr>
      <vt:lpstr>Презентация PowerPoint</vt:lpstr>
      <vt:lpstr>Презентация PowerPoint</vt:lpstr>
      <vt:lpstr>РАЗДЕЛ «УЧЕБНО-ТЕМАТИЧЕСКИЙ ПЛАН»</vt:lpstr>
      <vt:lpstr>Презентация PowerPoint</vt:lpstr>
      <vt:lpstr>РАЗДЕЛ «СОДЕРЖАНИЕ ПРОГРАММЫ»</vt:lpstr>
      <vt:lpstr>РАЗДЕЛ «ОЖИДАЕМЫЕ РЕЗУЛЬТАТЫ»</vt:lpstr>
      <vt:lpstr>РАЗДЕЛ «ФОРМЫ ПОДВЕДЕНИЯ ИТОГОВ РЕАЛИЗАЦИИ ПРОГРАММЫ»</vt:lpstr>
      <vt:lpstr>Раздел «Формы и методы реализации программы»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</dc:title>
  <dc:creator>admin</dc:creator>
  <cp:lastModifiedBy>Customer</cp:lastModifiedBy>
  <cp:revision>200</cp:revision>
  <dcterms:created xsi:type="dcterms:W3CDTF">2020-04-30T09:55:24Z</dcterms:created>
  <dcterms:modified xsi:type="dcterms:W3CDTF">2020-05-13T13:10:10Z</dcterms:modified>
</cp:coreProperties>
</file>