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61" r:id="rId5"/>
    <p:sldId id="262" r:id="rId6"/>
    <p:sldId id="270" r:id="rId7"/>
    <p:sldId id="263" r:id="rId8"/>
    <p:sldId id="269" r:id="rId9"/>
    <p:sldId id="268" r:id="rId10"/>
    <p:sldId id="264" r:id="rId11"/>
    <p:sldId id="272" r:id="rId12"/>
    <p:sldId id="271" r:id="rId13"/>
    <p:sldId id="273" r:id="rId14"/>
    <p:sldId id="267" r:id="rId15"/>
    <p:sldId id="266" r:id="rId16"/>
    <p:sldId id="265" r:id="rId1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p:scale>
          <a:sx n="58" d="100"/>
          <a:sy n="58" d="100"/>
        </p:scale>
        <p:origin x="-978" y="-4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3E3A3CC-FF0E-47DC-99B3-EBD7B9BE19D9}" type="datetimeFigureOut">
              <a:rPr lang="ru-RU" smtClean="0"/>
              <a:pPr/>
              <a:t>24.04.2020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43196F6-2AFB-4860-9ACD-B7A419B3C446}" type="slidenum">
              <a:rPr lang="ru-RU" smtClean="0"/>
              <a:pPr/>
              <a:t>‹#›</a:t>
            </a:fld>
            <a:endParaRPr lang="ru-RU"/>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696965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Date Placeholder 2"/>
          <p:cNvSpPr>
            <a:spLocks noGrp="1"/>
          </p:cNvSpPr>
          <p:nvPr>
            <p:ph type="dt" sz="half" idx="10"/>
          </p:nvPr>
        </p:nvSpPr>
        <p:spPr/>
        <p:txBody>
          <a:bodyPr/>
          <a:lstStyle/>
          <a:p>
            <a:fld id="{53E3A3CC-FF0E-47DC-99B3-EBD7B9BE19D9}" type="datetimeFigureOut">
              <a:rPr lang="ru-RU" smtClean="0"/>
              <a:pPr/>
              <a:t>24.04.2020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343196F6-2AFB-4860-9ACD-B7A419B3C446}" type="slidenum">
              <a:rPr lang="ru-RU" smtClean="0"/>
              <a:pPr/>
              <a:t>‹#›</a:t>
            </a:fld>
            <a:endParaRPr lang="ru-RU"/>
          </a:p>
        </p:txBody>
      </p:sp>
    </p:spTree>
    <p:extLst>
      <p:ext uri="{BB962C8B-B14F-4D97-AF65-F5344CB8AC3E}">
        <p14:creationId xmlns:p14="http://schemas.microsoft.com/office/powerpoint/2010/main" xmlns="" val="1307143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3E3A3CC-FF0E-47DC-99B3-EBD7B9BE19D9}" type="datetimeFigureOut">
              <a:rPr lang="ru-RU" smtClean="0"/>
              <a:pPr/>
              <a:t>24.04.2020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43196F6-2AFB-4860-9ACD-B7A419B3C446}" type="slidenum">
              <a:rPr lang="ru-RU" smtClean="0"/>
              <a:pPr/>
              <a:t>‹#›</a:t>
            </a:fld>
            <a:endParaRPr lang="ru-RU"/>
          </a:p>
        </p:txBody>
      </p:sp>
    </p:spTree>
    <p:extLst>
      <p:ext uri="{BB962C8B-B14F-4D97-AF65-F5344CB8AC3E}">
        <p14:creationId xmlns:p14="http://schemas.microsoft.com/office/powerpoint/2010/main" xmlns="" val="40686589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3E3A3CC-FF0E-47DC-99B3-EBD7B9BE19D9}" type="datetimeFigureOut">
              <a:rPr lang="ru-RU" smtClean="0"/>
              <a:pPr/>
              <a:t>24.04.2020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43196F6-2AFB-4860-9ACD-B7A419B3C446}" type="slidenum">
              <a:rPr lang="ru-RU" smtClean="0"/>
              <a:pPr/>
              <a:t>‹#›</a:t>
            </a:fld>
            <a:endParaRPr lang="ru-RU"/>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xmlns="" val="16464393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3E3A3CC-FF0E-47DC-99B3-EBD7B9BE19D9}" type="datetimeFigureOut">
              <a:rPr lang="ru-RU" smtClean="0"/>
              <a:pPr/>
              <a:t>24.04.2020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43196F6-2AFB-4860-9ACD-B7A419B3C446}" type="slidenum">
              <a:rPr lang="ru-RU" smtClean="0"/>
              <a:pPr/>
              <a:t>‹#›</a:t>
            </a:fld>
            <a:endParaRPr lang="ru-RU"/>
          </a:p>
        </p:txBody>
      </p:sp>
    </p:spTree>
    <p:extLst>
      <p:ext uri="{BB962C8B-B14F-4D97-AF65-F5344CB8AC3E}">
        <p14:creationId xmlns:p14="http://schemas.microsoft.com/office/powerpoint/2010/main" xmlns="" val="40059614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3E3A3CC-FF0E-47DC-99B3-EBD7B9BE19D9}" type="datetimeFigureOut">
              <a:rPr lang="ru-RU" smtClean="0"/>
              <a:pPr/>
              <a:t>24.04.2020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43196F6-2AFB-4860-9ACD-B7A419B3C446}" type="slidenum">
              <a:rPr lang="ru-RU" smtClean="0"/>
              <a:pPr/>
              <a:t>‹#›</a:t>
            </a:fld>
            <a:endParaRPr lang="ru-RU"/>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xmlns="" val="4080968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3E3A3CC-FF0E-47DC-99B3-EBD7B9BE19D9}" type="datetimeFigureOut">
              <a:rPr lang="ru-RU" smtClean="0"/>
              <a:pPr/>
              <a:t>24.04.2020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43196F6-2AFB-4860-9ACD-B7A419B3C446}" type="slidenum">
              <a:rPr lang="ru-RU" smtClean="0"/>
              <a:pPr/>
              <a:t>‹#›</a:t>
            </a:fld>
            <a:endParaRPr lang="ru-RU"/>
          </a:p>
        </p:txBody>
      </p:sp>
    </p:spTree>
    <p:extLst>
      <p:ext uri="{BB962C8B-B14F-4D97-AF65-F5344CB8AC3E}">
        <p14:creationId xmlns:p14="http://schemas.microsoft.com/office/powerpoint/2010/main" xmlns="" val="3040917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3E3A3CC-FF0E-47DC-99B3-EBD7B9BE19D9}" type="datetimeFigureOut">
              <a:rPr lang="ru-RU" smtClean="0"/>
              <a:pPr/>
              <a:t>24.04.2020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43196F6-2AFB-4860-9ACD-B7A419B3C446}" type="slidenum">
              <a:rPr lang="ru-RU" smtClean="0"/>
              <a:pPr/>
              <a:t>‹#›</a:t>
            </a:fld>
            <a:endParaRPr lang="ru-RU"/>
          </a:p>
        </p:txBody>
      </p:sp>
    </p:spTree>
    <p:extLst>
      <p:ext uri="{BB962C8B-B14F-4D97-AF65-F5344CB8AC3E}">
        <p14:creationId xmlns:p14="http://schemas.microsoft.com/office/powerpoint/2010/main" xmlns="" val="24813940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3E3A3CC-FF0E-47DC-99B3-EBD7B9BE19D9}" type="datetimeFigureOut">
              <a:rPr lang="ru-RU" smtClean="0"/>
              <a:pPr/>
              <a:t>24.04.2020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43196F6-2AFB-4860-9ACD-B7A419B3C446}" type="slidenum">
              <a:rPr lang="ru-RU" smtClean="0"/>
              <a:pPr/>
              <a:t>‹#›</a:t>
            </a:fld>
            <a:endParaRPr lang="ru-RU"/>
          </a:p>
        </p:txBody>
      </p:sp>
    </p:spTree>
    <p:extLst>
      <p:ext uri="{BB962C8B-B14F-4D97-AF65-F5344CB8AC3E}">
        <p14:creationId xmlns:p14="http://schemas.microsoft.com/office/powerpoint/2010/main" xmlns="" val="1369501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3E3A3CC-FF0E-47DC-99B3-EBD7B9BE19D9}" type="datetimeFigureOut">
              <a:rPr lang="ru-RU" smtClean="0"/>
              <a:pPr/>
              <a:t>24.04.2020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43196F6-2AFB-4860-9ACD-B7A419B3C446}" type="slidenum">
              <a:rPr lang="ru-RU" smtClean="0"/>
              <a:pPr/>
              <a:t>‹#›</a:t>
            </a:fld>
            <a:endParaRPr lang="ru-RU"/>
          </a:p>
        </p:txBody>
      </p:sp>
    </p:spTree>
    <p:extLst>
      <p:ext uri="{BB962C8B-B14F-4D97-AF65-F5344CB8AC3E}">
        <p14:creationId xmlns:p14="http://schemas.microsoft.com/office/powerpoint/2010/main" xmlns="" val="1161290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3E3A3CC-FF0E-47DC-99B3-EBD7B9BE19D9}" type="datetimeFigureOut">
              <a:rPr lang="ru-RU" smtClean="0"/>
              <a:pPr/>
              <a:t>24.04.2020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43196F6-2AFB-4860-9ACD-B7A419B3C446}" type="slidenum">
              <a:rPr lang="ru-RU" smtClean="0"/>
              <a:pPr/>
              <a:t>‹#›</a:t>
            </a:fld>
            <a:endParaRPr lang="ru-RU"/>
          </a:p>
        </p:txBody>
      </p:sp>
    </p:spTree>
    <p:extLst>
      <p:ext uri="{BB962C8B-B14F-4D97-AF65-F5344CB8AC3E}">
        <p14:creationId xmlns:p14="http://schemas.microsoft.com/office/powerpoint/2010/main" xmlns="" val="3776737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3E3A3CC-FF0E-47DC-99B3-EBD7B9BE19D9}" type="datetimeFigureOut">
              <a:rPr lang="ru-RU" smtClean="0"/>
              <a:pPr/>
              <a:t>24.04.2020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43196F6-2AFB-4860-9ACD-B7A419B3C446}" type="slidenum">
              <a:rPr lang="ru-RU" smtClean="0"/>
              <a:pPr/>
              <a:t>‹#›</a:t>
            </a:fld>
            <a:endParaRPr lang="ru-RU"/>
          </a:p>
        </p:txBody>
      </p:sp>
    </p:spTree>
    <p:extLst>
      <p:ext uri="{BB962C8B-B14F-4D97-AF65-F5344CB8AC3E}">
        <p14:creationId xmlns:p14="http://schemas.microsoft.com/office/powerpoint/2010/main" xmlns="" val="3255182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3E3A3CC-FF0E-47DC-99B3-EBD7B9BE19D9}" type="datetimeFigureOut">
              <a:rPr lang="ru-RU" smtClean="0"/>
              <a:pPr/>
              <a:t>24.04.2020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343196F6-2AFB-4860-9ACD-B7A419B3C446}" type="slidenum">
              <a:rPr lang="ru-RU" smtClean="0"/>
              <a:pPr/>
              <a:t>‹#›</a:t>
            </a:fld>
            <a:endParaRPr lang="ru-RU"/>
          </a:p>
        </p:txBody>
      </p:sp>
    </p:spTree>
    <p:extLst>
      <p:ext uri="{BB962C8B-B14F-4D97-AF65-F5344CB8AC3E}">
        <p14:creationId xmlns:p14="http://schemas.microsoft.com/office/powerpoint/2010/main" xmlns="" val="412365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3E3A3CC-FF0E-47DC-99B3-EBD7B9BE19D9}" type="datetimeFigureOut">
              <a:rPr lang="ru-RU" smtClean="0"/>
              <a:pPr/>
              <a:t>24.04.2020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343196F6-2AFB-4860-9ACD-B7A419B3C446}" type="slidenum">
              <a:rPr lang="ru-RU" smtClean="0"/>
              <a:pPr/>
              <a:t>‹#›</a:t>
            </a:fld>
            <a:endParaRPr lang="ru-RU"/>
          </a:p>
        </p:txBody>
      </p:sp>
    </p:spTree>
    <p:extLst>
      <p:ext uri="{BB962C8B-B14F-4D97-AF65-F5344CB8AC3E}">
        <p14:creationId xmlns:p14="http://schemas.microsoft.com/office/powerpoint/2010/main" xmlns="" val="3292600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E3A3CC-FF0E-47DC-99B3-EBD7B9BE19D9}" type="datetimeFigureOut">
              <a:rPr lang="ru-RU" smtClean="0"/>
              <a:pPr/>
              <a:t>24.04.2020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343196F6-2AFB-4860-9ACD-B7A419B3C446}" type="slidenum">
              <a:rPr lang="ru-RU" smtClean="0"/>
              <a:pPr/>
              <a:t>‹#›</a:t>
            </a:fld>
            <a:endParaRPr lang="ru-RU"/>
          </a:p>
        </p:txBody>
      </p:sp>
    </p:spTree>
    <p:extLst>
      <p:ext uri="{BB962C8B-B14F-4D97-AF65-F5344CB8AC3E}">
        <p14:creationId xmlns:p14="http://schemas.microsoft.com/office/powerpoint/2010/main" xmlns="" val="2482647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3E3A3CC-FF0E-47DC-99B3-EBD7B9BE19D9}" type="datetimeFigureOut">
              <a:rPr lang="ru-RU" smtClean="0"/>
              <a:pPr/>
              <a:t>24.04.2020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43196F6-2AFB-4860-9ACD-B7A419B3C446}" type="slidenum">
              <a:rPr lang="ru-RU" smtClean="0"/>
              <a:pPr/>
              <a:t>‹#›</a:t>
            </a:fld>
            <a:endParaRPr lang="ru-RU"/>
          </a:p>
        </p:txBody>
      </p:sp>
    </p:spTree>
    <p:extLst>
      <p:ext uri="{BB962C8B-B14F-4D97-AF65-F5344CB8AC3E}">
        <p14:creationId xmlns:p14="http://schemas.microsoft.com/office/powerpoint/2010/main" xmlns="" val="3024124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3E3A3CC-FF0E-47DC-99B3-EBD7B9BE19D9}" type="datetimeFigureOut">
              <a:rPr lang="ru-RU" smtClean="0"/>
              <a:pPr/>
              <a:t>24.04.2020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43196F6-2AFB-4860-9ACD-B7A419B3C446}" type="slidenum">
              <a:rPr lang="ru-RU" smtClean="0"/>
              <a:pPr/>
              <a:t>‹#›</a:t>
            </a:fld>
            <a:endParaRPr lang="ru-RU"/>
          </a:p>
        </p:txBody>
      </p:sp>
    </p:spTree>
    <p:extLst>
      <p:ext uri="{BB962C8B-B14F-4D97-AF65-F5344CB8AC3E}">
        <p14:creationId xmlns:p14="http://schemas.microsoft.com/office/powerpoint/2010/main" xmlns="" val="2065146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53E3A3CC-FF0E-47DC-99B3-EBD7B9BE19D9}" type="datetimeFigureOut">
              <a:rPr lang="ru-RU" smtClean="0"/>
              <a:pPr/>
              <a:t>24.04.2020</a:t>
            </a:fld>
            <a:endParaRPr lang="ru-RU"/>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ru-RU"/>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43196F6-2AFB-4860-9ACD-B7A419B3C446}" type="slidenum">
              <a:rPr lang="ru-RU" smtClean="0"/>
              <a:pPr/>
              <a:t>‹#›</a:t>
            </a:fld>
            <a:endParaRPr lang="ru-RU"/>
          </a:p>
        </p:txBody>
      </p:sp>
    </p:spTree>
    <p:extLst>
      <p:ext uri="{BB962C8B-B14F-4D97-AF65-F5344CB8AC3E}">
        <p14:creationId xmlns:p14="http://schemas.microsoft.com/office/powerpoint/2010/main" xmlns="" val="97458755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4211" y="685799"/>
            <a:ext cx="9915101" cy="3766931"/>
          </a:xfrm>
        </p:spPr>
        <p:txBody>
          <a:bodyPr>
            <a:normAutofit fontScale="90000"/>
          </a:bodyPr>
          <a:lstStyle/>
          <a:p>
            <a:pPr algn="ctr"/>
            <a:r>
              <a:rPr lang="ru-RU" sz="4000" b="1" dirty="0" smtClean="0">
                <a:latin typeface="Times New Roman" pitchFamily="18" charset="0"/>
                <a:cs typeface="Times New Roman" pitchFamily="18" charset="0"/>
              </a:rPr>
              <a:t/>
            </a:r>
            <a:br>
              <a:rPr lang="ru-RU" sz="4000" b="1" dirty="0" smtClean="0">
                <a:latin typeface="Times New Roman" pitchFamily="18" charset="0"/>
                <a:cs typeface="Times New Roman" pitchFamily="18" charset="0"/>
              </a:rPr>
            </a:br>
            <a:r>
              <a:rPr lang="ru-RU" sz="1800" b="1" dirty="0" smtClean="0">
                <a:solidFill>
                  <a:schemeClr val="bg1"/>
                </a:solidFill>
                <a:latin typeface="Times New Roman" pitchFamily="18" charset="0"/>
                <a:cs typeface="Times New Roman" pitchFamily="18" charset="0"/>
              </a:rPr>
              <a:t>Государственное учреждение образования</a:t>
            </a:r>
            <a:br>
              <a:rPr lang="ru-RU" sz="1800" b="1" dirty="0" smtClean="0">
                <a:solidFill>
                  <a:schemeClr val="bg1"/>
                </a:solidFill>
                <a:latin typeface="Times New Roman" pitchFamily="18" charset="0"/>
                <a:cs typeface="Times New Roman" pitchFamily="18" charset="0"/>
              </a:rPr>
            </a:br>
            <a:r>
              <a:rPr lang="ru-RU" sz="1800" b="1" dirty="0" smtClean="0">
                <a:solidFill>
                  <a:schemeClr val="bg1"/>
                </a:solidFill>
                <a:latin typeface="Times New Roman" pitchFamily="18" charset="0"/>
                <a:cs typeface="Times New Roman" pitchFamily="18" charset="0"/>
              </a:rPr>
              <a:t>«Лидский районный экологический центр детей и молодёжи»</a:t>
            </a:r>
            <a:br>
              <a:rPr lang="ru-RU" sz="1800" b="1" dirty="0" smtClean="0">
                <a:solidFill>
                  <a:schemeClr val="bg1"/>
                </a:solidFill>
                <a:latin typeface="Times New Roman" pitchFamily="18" charset="0"/>
                <a:cs typeface="Times New Roman" pitchFamily="18" charset="0"/>
              </a:rPr>
            </a:br>
            <a:r>
              <a:rPr lang="ru-RU" sz="1800" b="1" dirty="0" smtClean="0">
                <a:solidFill>
                  <a:schemeClr val="bg1"/>
                </a:solidFill>
                <a:latin typeface="Times New Roman" pitchFamily="18" charset="0"/>
                <a:cs typeface="Times New Roman" pitchFamily="18" charset="0"/>
              </a:rPr>
              <a:t/>
            </a:r>
            <a:br>
              <a:rPr lang="ru-RU" sz="1800" b="1" dirty="0" smtClean="0">
                <a:solidFill>
                  <a:schemeClr val="bg1"/>
                </a:solidFill>
                <a:latin typeface="Times New Roman" pitchFamily="18" charset="0"/>
                <a:cs typeface="Times New Roman" pitchFamily="18" charset="0"/>
              </a:rPr>
            </a:br>
            <a:r>
              <a:rPr lang="ru-RU" sz="1800" b="1" dirty="0">
                <a:solidFill>
                  <a:schemeClr val="bg1"/>
                </a:solidFill>
                <a:latin typeface="Times New Roman" pitchFamily="18" charset="0"/>
                <a:cs typeface="Times New Roman" pitchFamily="18" charset="0"/>
              </a:rPr>
              <a:t/>
            </a:r>
            <a:br>
              <a:rPr lang="ru-RU" sz="1800" b="1" dirty="0">
                <a:solidFill>
                  <a:schemeClr val="bg1"/>
                </a:solidFill>
                <a:latin typeface="Times New Roman" pitchFamily="18" charset="0"/>
                <a:cs typeface="Times New Roman" pitchFamily="18" charset="0"/>
              </a:rPr>
            </a:br>
            <a:r>
              <a:rPr lang="ru-RU" sz="4000" b="1" dirty="0">
                <a:latin typeface="Times New Roman" pitchFamily="18" charset="0"/>
                <a:cs typeface="Times New Roman" pitchFamily="18" charset="0"/>
              </a:rPr>
              <a:t/>
            </a:r>
            <a:br>
              <a:rPr lang="ru-RU" sz="4000" b="1" dirty="0">
                <a:latin typeface="Times New Roman" pitchFamily="18" charset="0"/>
                <a:cs typeface="Times New Roman" pitchFamily="18" charset="0"/>
              </a:rPr>
            </a:br>
            <a:r>
              <a:rPr lang="ru-RU" sz="3600" b="1" dirty="0" smtClean="0">
                <a:solidFill>
                  <a:srgbClr val="FFFF00"/>
                </a:solidFill>
                <a:latin typeface="Arial" panose="020B0604020202020204" pitchFamily="34" charset="0"/>
                <a:cs typeface="Arial" panose="020B0604020202020204" pitchFamily="34" charset="0"/>
              </a:rPr>
              <a:t>Раздел «Национальные </a:t>
            </a:r>
            <a:r>
              <a:rPr lang="ru-RU" sz="3600" b="1" dirty="0">
                <a:solidFill>
                  <a:srgbClr val="FFFF00"/>
                </a:solidFill>
                <a:latin typeface="Arial" panose="020B0604020202020204" pitchFamily="34" charset="0"/>
                <a:cs typeface="Arial" panose="020B0604020202020204" pitchFamily="34" charset="0"/>
              </a:rPr>
              <a:t>традиции </a:t>
            </a:r>
            <a:r>
              <a:rPr lang="ru-RU" sz="3600" b="1" dirty="0" smtClean="0">
                <a:solidFill>
                  <a:srgbClr val="FFFF00"/>
                </a:solidFill>
                <a:latin typeface="Arial" panose="020B0604020202020204" pitchFamily="34" charset="0"/>
                <a:cs typeface="Arial" panose="020B0604020202020204" pitchFamily="34" charset="0"/>
              </a:rPr>
              <a:t>питания»</a:t>
            </a:r>
            <a:r>
              <a:rPr lang="ru-RU" sz="3600" dirty="0">
                <a:latin typeface="Arial" panose="020B0604020202020204" pitchFamily="34" charset="0"/>
                <a:cs typeface="Arial" panose="020B0604020202020204" pitchFamily="34" charset="0"/>
              </a:rPr>
              <a:t/>
            </a:r>
            <a:br>
              <a:rPr lang="ru-RU" sz="3600" dirty="0">
                <a:latin typeface="Arial" panose="020B0604020202020204" pitchFamily="34" charset="0"/>
                <a:cs typeface="Arial" panose="020B0604020202020204" pitchFamily="34" charset="0"/>
              </a:rPr>
            </a:br>
            <a:r>
              <a:rPr lang="ru-RU" sz="3600" b="1" dirty="0">
                <a:solidFill>
                  <a:srgbClr val="C00000"/>
                </a:solidFill>
                <a:latin typeface="Arial" panose="020B0604020202020204" pitchFamily="34" charset="0"/>
                <a:cs typeface="Arial" panose="020B0604020202020204" pitchFamily="34" charset="0"/>
              </a:rPr>
              <a:t>Тема  занятия</a:t>
            </a:r>
            <a:br>
              <a:rPr lang="ru-RU" sz="3600" b="1" dirty="0">
                <a:solidFill>
                  <a:srgbClr val="C00000"/>
                </a:solidFill>
                <a:latin typeface="Arial" panose="020B0604020202020204" pitchFamily="34" charset="0"/>
                <a:cs typeface="Arial" panose="020B0604020202020204" pitchFamily="34" charset="0"/>
              </a:rPr>
            </a:br>
            <a:r>
              <a:rPr lang="ru-RU" sz="3600" b="1" dirty="0" smtClean="0">
                <a:solidFill>
                  <a:srgbClr val="C00000"/>
                </a:solidFill>
                <a:latin typeface="Arial" panose="020B0604020202020204" pitchFamily="34" charset="0"/>
                <a:cs typeface="Arial" panose="020B0604020202020204" pitchFamily="34" charset="0"/>
              </a:rPr>
              <a:t>«Белорусская </a:t>
            </a:r>
            <a:r>
              <a:rPr lang="ru-RU" sz="3600" b="1" dirty="0">
                <a:solidFill>
                  <a:srgbClr val="C00000"/>
                </a:solidFill>
                <a:latin typeface="Arial" panose="020B0604020202020204" pitchFamily="34" charset="0"/>
                <a:cs typeface="Arial" panose="020B0604020202020204" pitchFamily="34" charset="0"/>
              </a:rPr>
              <a:t>национальная кухня</a:t>
            </a:r>
            <a:r>
              <a:rPr lang="ru-RU" sz="4000" b="1" dirty="0" smtClean="0">
                <a:solidFill>
                  <a:srgbClr val="C00000"/>
                </a:solidFill>
                <a:latin typeface="Arial" panose="020B0604020202020204" pitchFamily="34" charset="0"/>
                <a:cs typeface="Arial" panose="020B0604020202020204" pitchFamily="34" charset="0"/>
              </a:rPr>
              <a:t>»</a:t>
            </a:r>
            <a:endParaRPr lang="ru-RU" sz="4000" b="1" dirty="0">
              <a:solidFill>
                <a:srgbClr val="C00000"/>
              </a:solidFill>
              <a:latin typeface="Arial" panose="020B0604020202020204" pitchFamily="34" charset="0"/>
              <a:cs typeface="Arial" panose="020B0604020202020204" pitchFamily="34" charset="0"/>
            </a:endParaRPr>
          </a:p>
        </p:txBody>
      </p:sp>
      <p:sp>
        <p:nvSpPr>
          <p:cNvPr id="3" name="Подзаголовок 2"/>
          <p:cNvSpPr>
            <a:spLocks noGrp="1"/>
          </p:cNvSpPr>
          <p:nvPr>
            <p:ph type="subTitle" idx="1"/>
          </p:nvPr>
        </p:nvSpPr>
        <p:spPr>
          <a:xfrm>
            <a:off x="6758609" y="4583363"/>
            <a:ext cx="5177577" cy="1467678"/>
          </a:xfrm>
        </p:spPr>
        <p:txBody>
          <a:bodyPr>
            <a:normAutofit/>
          </a:bodyPr>
          <a:lstStyle/>
          <a:p>
            <a:pPr>
              <a:spcBef>
                <a:spcPts val="0"/>
              </a:spcBef>
              <a:spcAft>
                <a:spcPts val="0"/>
              </a:spcAft>
            </a:pPr>
            <a:r>
              <a:rPr lang="ru-RU" sz="2400" dirty="0" err="1" smtClean="0">
                <a:solidFill>
                  <a:schemeClr val="bg1"/>
                </a:solidFill>
                <a:latin typeface="Times New Roman" pitchFamily="18" charset="0"/>
                <a:cs typeface="Times New Roman" pitchFamily="18" charset="0"/>
              </a:rPr>
              <a:t>Гринцевич</a:t>
            </a:r>
            <a:r>
              <a:rPr lang="ru-RU" sz="2400" dirty="0" smtClean="0">
                <a:solidFill>
                  <a:schemeClr val="bg1"/>
                </a:solidFill>
                <a:latin typeface="Times New Roman" pitchFamily="18" charset="0"/>
                <a:cs typeface="Times New Roman" pitchFamily="18" charset="0"/>
              </a:rPr>
              <a:t> Марина Петровна, </a:t>
            </a:r>
          </a:p>
          <a:p>
            <a:r>
              <a:rPr lang="ru-RU" sz="2400" dirty="0" smtClean="0">
                <a:solidFill>
                  <a:schemeClr val="bg1"/>
                </a:solidFill>
                <a:latin typeface="Times New Roman" pitchFamily="18" charset="0"/>
                <a:cs typeface="Times New Roman" pitchFamily="18" charset="0"/>
              </a:rPr>
              <a:t>педагог дополнительного образования</a:t>
            </a:r>
            <a:endParaRPr lang="ru-RU"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6082196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1887" y="342900"/>
            <a:ext cx="11462656" cy="6172200"/>
          </a:xfrm>
        </p:spPr>
        <p:txBody>
          <a:bodyPr>
            <a:normAutofit/>
          </a:bodyPr>
          <a:lstStyle/>
          <a:p>
            <a:pPr marL="0" indent="0" algn="ctr">
              <a:buNone/>
            </a:pPr>
            <a:r>
              <a:rPr lang="ru-RU" sz="2800" b="1" u="sng" dirty="0">
                <a:solidFill>
                  <a:srgbClr val="FF0000"/>
                </a:solidFill>
                <a:latin typeface="Times New Roman" panose="02020603050405020304" pitchFamily="18" charset="0"/>
                <a:cs typeface="Times New Roman" panose="02020603050405020304" pitchFamily="18" charset="0"/>
              </a:rPr>
              <a:t>Выступление </a:t>
            </a:r>
            <a:r>
              <a:rPr lang="ru-RU" sz="2800" b="1" u="sng" dirty="0" smtClean="0">
                <a:solidFill>
                  <a:srgbClr val="FF0000"/>
                </a:solidFill>
                <a:latin typeface="Times New Roman" panose="02020603050405020304" pitchFamily="18" charset="0"/>
                <a:cs typeface="Times New Roman" panose="02020603050405020304" pitchFamily="18" charset="0"/>
              </a:rPr>
              <a:t>инженера  по  </a:t>
            </a:r>
            <a:r>
              <a:rPr lang="ru-RU" sz="2800" b="1" u="sng" dirty="0">
                <a:solidFill>
                  <a:srgbClr val="FF0000"/>
                </a:solidFill>
                <a:latin typeface="Times New Roman" panose="02020603050405020304" pitchFamily="18" charset="0"/>
                <a:cs typeface="Times New Roman" panose="02020603050405020304" pitchFamily="18" charset="0"/>
              </a:rPr>
              <a:t>Правилам безопасного </a:t>
            </a:r>
            <a:r>
              <a:rPr lang="ru-RU" sz="2800" b="1" u="sng" dirty="0" smtClean="0">
                <a:solidFill>
                  <a:srgbClr val="FF0000"/>
                </a:solidFill>
                <a:latin typeface="Times New Roman" panose="02020603050405020304" pitchFamily="18" charset="0"/>
                <a:cs typeface="Times New Roman" panose="02020603050405020304" pitchFamily="18" charset="0"/>
              </a:rPr>
              <a:t>поведения</a:t>
            </a:r>
          </a:p>
          <a:p>
            <a:pPr marL="0" indent="0" algn="just">
              <a:buNone/>
            </a:pPr>
            <a:r>
              <a:rPr lang="ru-RU" sz="2800" dirty="0">
                <a:solidFill>
                  <a:schemeClr val="bg1"/>
                </a:solidFill>
                <a:latin typeface="Times New Roman" panose="02020603050405020304" pitchFamily="18" charset="0"/>
                <a:cs typeface="Times New Roman" panose="02020603050405020304" pitchFamily="18" charset="0"/>
              </a:rPr>
              <a:t>Во время приготовления блюд какие правила безопасности вы соблюдали?</a:t>
            </a:r>
          </a:p>
          <a:p>
            <a:pPr marL="0" indent="0" algn="just">
              <a:buFont typeface="Wingdings" pitchFamily="2" charset="2"/>
              <a:buChar char="ü"/>
            </a:pPr>
            <a:r>
              <a:rPr lang="ru-RU" sz="2800" dirty="0" smtClean="0">
                <a:solidFill>
                  <a:schemeClr val="bg1"/>
                </a:solidFill>
                <a:latin typeface="Times New Roman" panose="02020603050405020304" pitchFamily="18" charset="0"/>
                <a:cs typeface="Times New Roman" panose="02020603050405020304" pitchFamily="18" charset="0"/>
              </a:rPr>
              <a:t> Осторожность </a:t>
            </a:r>
            <a:r>
              <a:rPr lang="ru-RU" sz="2800" dirty="0">
                <a:solidFill>
                  <a:schemeClr val="bg1"/>
                </a:solidFill>
                <a:latin typeface="Times New Roman" panose="02020603050405020304" pitchFamily="18" charset="0"/>
                <a:cs typeface="Times New Roman" panose="02020603050405020304" pitchFamily="18" charset="0"/>
              </a:rPr>
              <a:t>при работе с кипящим маслом.</a:t>
            </a:r>
          </a:p>
          <a:p>
            <a:pPr marL="0" indent="0" algn="just">
              <a:buFont typeface="Wingdings" pitchFamily="2" charset="2"/>
              <a:buChar char="ü"/>
            </a:pPr>
            <a:r>
              <a:rPr lang="ru-RU" sz="2800" dirty="0" smtClean="0">
                <a:solidFill>
                  <a:schemeClr val="bg1"/>
                </a:solidFill>
                <a:latin typeface="Times New Roman" panose="02020603050405020304" pitchFamily="18" charset="0"/>
                <a:cs typeface="Times New Roman" panose="02020603050405020304" pitchFamily="18" charset="0"/>
              </a:rPr>
              <a:t> При </a:t>
            </a:r>
            <a:r>
              <a:rPr lang="ru-RU" sz="2800" dirty="0">
                <a:solidFill>
                  <a:schemeClr val="bg1"/>
                </a:solidFill>
                <a:latin typeface="Times New Roman" panose="02020603050405020304" pitchFamily="18" charset="0"/>
                <a:cs typeface="Times New Roman" panose="02020603050405020304" pitchFamily="18" charset="0"/>
              </a:rPr>
              <a:t>нарезке овощей пользовались разделочными досками, ножами из нержавеющей стали.</a:t>
            </a:r>
          </a:p>
          <a:p>
            <a:pPr marL="0" indent="0" algn="just">
              <a:buFont typeface="Wingdings" pitchFamily="2" charset="2"/>
              <a:buChar char="ü"/>
            </a:pPr>
            <a:r>
              <a:rPr lang="ru-RU" sz="2800" dirty="0" smtClean="0">
                <a:solidFill>
                  <a:schemeClr val="bg1"/>
                </a:solidFill>
                <a:latin typeface="Times New Roman" panose="02020603050405020304" pitchFamily="18" charset="0"/>
                <a:cs typeface="Times New Roman" panose="02020603050405020304" pitchFamily="18" charset="0"/>
              </a:rPr>
              <a:t> Плиту </a:t>
            </a:r>
            <a:r>
              <a:rPr lang="ru-RU" sz="2800" dirty="0">
                <a:solidFill>
                  <a:schemeClr val="bg1"/>
                </a:solidFill>
                <a:latin typeface="Times New Roman" panose="02020603050405020304" pitchFamily="18" charset="0"/>
                <a:cs typeface="Times New Roman" panose="02020603050405020304" pitchFamily="18" charset="0"/>
              </a:rPr>
              <a:t>включать и выключать сухими руками.</a:t>
            </a:r>
          </a:p>
          <a:p>
            <a:pPr marL="0" indent="0" algn="just">
              <a:buFont typeface="Wingdings" pitchFamily="2" charset="2"/>
              <a:buChar char="ü"/>
            </a:pPr>
            <a:r>
              <a:rPr lang="ru-RU" sz="2800" dirty="0" smtClean="0">
                <a:solidFill>
                  <a:schemeClr val="bg1"/>
                </a:solidFill>
                <a:latin typeface="Times New Roman" panose="02020603050405020304" pitchFamily="18" charset="0"/>
                <a:cs typeface="Times New Roman" panose="02020603050405020304" pitchFamily="18" charset="0"/>
              </a:rPr>
              <a:t>  Во время работы с горячей посудой пользоваться прихватками.</a:t>
            </a:r>
            <a:endParaRPr lang="ru-RU" sz="2800" dirty="0">
              <a:solidFill>
                <a:schemeClr val="bg1"/>
              </a:solidFill>
              <a:latin typeface="Times New Roman" panose="02020603050405020304" pitchFamily="18" charset="0"/>
              <a:cs typeface="Times New Roman" panose="02020603050405020304" pitchFamily="18" charset="0"/>
            </a:endParaRPr>
          </a:p>
          <a:p>
            <a:pPr marL="0" indent="0" algn="just">
              <a:buFont typeface="Wingdings" pitchFamily="2" charset="2"/>
              <a:buChar char="ü"/>
            </a:pPr>
            <a:r>
              <a:rPr lang="ru-RU" sz="2800" dirty="0" smtClean="0">
                <a:solidFill>
                  <a:schemeClr val="bg1"/>
                </a:solidFill>
                <a:latin typeface="Times New Roman" panose="02020603050405020304" pitchFamily="18" charset="0"/>
                <a:cs typeface="Times New Roman" panose="02020603050405020304" pitchFamily="18" charset="0"/>
              </a:rPr>
              <a:t> Варить </a:t>
            </a:r>
            <a:r>
              <a:rPr lang="ru-RU" sz="2800" dirty="0">
                <a:solidFill>
                  <a:schemeClr val="bg1"/>
                </a:solidFill>
                <a:latin typeface="Times New Roman" panose="02020603050405020304" pitchFamily="18" charset="0"/>
                <a:cs typeface="Times New Roman" panose="02020603050405020304" pitchFamily="18" charset="0"/>
              </a:rPr>
              <a:t>овощи при закрытой крышке, при закипании жидкости уменьшить нагрев плиты.</a:t>
            </a:r>
            <a:endParaRPr lang="ru-RU" sz="1800" dirty="0">
              <a:solidFill>
                <a:schemeClr val="bg1"/>
              </a:solidFill>
              <a:latin typeface="Times New Roman" panose="02020603050405020304" pitchFamily="18" charset="0"/>
              <a:cs typeface="Times New Roman" panose="02020603050405020304" pitchFamily="18" charset="0"/>
            </a:endParaRPr>
          </a:p>
          <a:p>
            <a:pPr marL="0" indent="0">
              <a:buNone/>
            </a:pPr>
            <a:endParaRPr lang="ru-RU" dirty="0">
              <a:solidFill>
                <a:schemeClr val="tx1"/>
              </a:solidFill>
            </a:endParaRPr>
          </a:p>
        </p:txBody>
      </p:sp>
    </p:spTree>
    <p:extLst>
      <p:ext uri="{BB962C8B-B14F-4D97-AF65-F5344CB8AC3E}">
        <p14:creationId xmlns:p14="http://schemas.microsoft.com/office/powerpoint/2010/main" xmlns="" val="40227917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descr="Рецепты: 10 блюд белорусской национальной кухни о которых вы должны знать"/>
          <p:cNvPicPr>
            <a:picLocks noGrp="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700540" y="1393073"/>
            <a:ext cx="3445853" cy="2596998"/>
          </a:xfrm>
          <a:prstGeom prst="rect">
            <a:avLst/>
          </a:prstGeom>
          <a:noFill/>
          <a:ln>
            <a:noFill/>
          </a:ln>
        </p:spPr>
      </p:pic>
      <p:sp>
        <p:nvSpPr>
          <p:cNvPr id="5" name="Прямоугольник 4"/>
          <p:cNvSpPr/>
          <p:nvPr/>
        </p:nvSpPr>
        <p:spPr>
          <a:xfrm>
            <a:off x="4212771" y="458016"/>
            <a:ext cx="7609115" cy="6040755"/>
          </a:xfrm>
          <a:prstGeom prst="rect">
            <a:avLst/>
          </a:prstGeom>
        </p:spPr>
        <p:txBody>
          <a:bodyPr wrap="square">
            <a:spAutoFit/>
          </a:bodyPr>
          <a:lstStyle/>
          <a:p>
            <a:pPr algn="ctr"/>
            <a:r>
              <a:rPr lang="ru-RU" sz="2200" b="1" u="sng" dirty="0">
                <a:solidFill>
                  <a:srgbClr val="FF0000"/>
                </a:solidFill>
                <a:latin typeface="Times New Roman" pitchFamily="18" charset="0"/>
                <a:cs typeface="Times New Roman" pitchFamily="18" charset="0"/>
              </a:rPr>
              <a:t>Рецепт: На второе место мы поместили «Свекольник», приготовленный по традиционной </a:t>
            </a:r>
            <a:r>
              <a:rPr lang="ru-RU" sz="2200" b="1" u="sng" dirty="0" smtClean="0">
                <a:solidFill>
                  <a:srgbClr val="FF0000"/>
                </a:solidFill>
                <a:latin typeface="Times New Roman" pitchFamily="18" charset="0"/>
                <a:cs typeface="Times New Roman" pitchFamily="18" charset="0"/>
              </a:rPr>
              <a:t>рецептуре</a:t>
            </a:r>
            <a:endParaRPr lang="ru-RU" sz="2200" dirty="0" smtClean="0">
              <a:solidFill>
                <a:srgbClr val="FF0000"/>
              </a:solidFill>
              <a:latin typeface="Times New Roman" pitchFamily="18" charset="0"/>
              <a:cs typeface="Times New Roman" pitchFamily="18" charset="0"/>
            </a:endParaRPr>
          </a:p>
          <a:p>
            <a:pPr algn="just"/>
            <a:r>
              <a:rPr lang="ru-RU" sz="2200" dirty="0" smtClean="0">
                <a:latin typeface="Times New Roman" pitchFamily="18" charset="0"/>
                <a:cs typeface="Times New Roman" pitchFamily="18" charset="0"/>
              </a:rPr>
              <a:t>	</a:t>
            </a:r>
            <a:endParaRPr lang="ru-RU" sz="2200" dirty="0">
              <a:latin typeface="Times New Roman" pitchFamily="18" charset="0"/>
              <a:cs typeface="Times New Roman" pitchFamily="18" charset="0"/>
            </a:endParaRPr>
          </a:p>
          <a:p>
            <a:pPr algn="just"/>
            <a:r>
              <a:rPr lang="ru-RU" sz="2200" dirty="0">
                <a:solidFill>
                  <a:schemeClr val="bg1"/>
                </a:solidFill>
                <a:latin typeface="Times New Roman" pitchFamily="18" charset="0"/>
                <a:cs typeface="Times New Roman" pitchFamily="18" charset="0"/>
              </a:rPr>
              <a:t>Ингредиенты: Свекла с черешками и ботвой, огурцы, зелёный лук, укроп, редис, укроп, яйца, уксус, соль, сахар, сметана</a:t>
            </a:r>
            <a:r>
              <a:rPr lang="ru-RU" sz="2200" dirty="0" smtClean="0">
                <a:solidFill>
                  <a:schemeClr val="bg1"/>
                </a:solidFill>
                <a:latin typeface="Times New Roman" pitchFamily="18" charset="0"/>
                <a:cs typeface="Times New Roman" pitchFamily="18" charset="0"/>
              </a:rPr>
              <a:t>.</a:t>
            </a:r>
          </a:p>
          <a:p>
            <a:pPr algn="just"/>
            <a:endParaRPr lang="ru-RU" sz="2200" dirty="0">
              <a:solidFill>
                <a:schemeClr val="bg1"/>
              </a:solidFill>
              <a:latin typeface="Times New Roman" pitchFamily="18" charset="0"/>
              <a:cs typeface="Times New Roman" pitchFamily="18" charset="0"/>
            </a:endParaRPr>
          </a:p>
          <a:p>
            <a:pPr algn="just"/>
            <a:r>
              <a:rPr lang="ru-RU" sz="2200" dirty="0">
                <a:solidFill>
                  <a:schemeClr val="bg1"/>
                </a:solidFill>
                <a:latin typeface="Times New Roman" pitchFamily="18" charset="0"/>
                <a:cs typeface="Times New Roman" pitchFamily="18" charset="0"/>
              </a:rPr>
              <a:t>Процесс приготовления: Очищенную, тщательно промытую, нарезанную соломкой или кубиками молодую свеклу (вместе с мелко нарезанными черешками) отварить до готовности в небольшом количестве воды с уксусом. Минут за 10 до конца варки добавить немного нарезанной молодой свекольной ботвы, посолить, затем охладить. Свежие огурцы вымыть, очистить от кожуры, нарезать кубиками. Зеленый лук, укроп, редис перебрать, промыть, нарезать по отдельности. Яйца мелко порубить. В охлажденный отвар из свеклы влить квас, добавить соль, сахар, нарезанные огурцы, редис, зеленый лук, укроп, яйца. Отдельно подать сметану.</a:t>
            </a:r>
          </a:p>
        </p:txBody>
      </p:sp>
    </p:spTree>
    <p:extLst>
      <p:ext uri="{BB962C8B-B14F-4D97-AF65-F5344CB8AC3E}">
        <p14:creationId xmlns:p14="http://schemas.microsoft.com/office/powerpoint/2010/main" xmlns="" val="35748512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Объект 5" descr="Рецепты: 10 блюд белорусской национальной кухни о которых вы должны знать"/>
          <p:cNvPicPr>
            <a:picLocks noGrp="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539818" y="388306"/>
            <a:ext cx="3618823" cy="2722259"/>
          </a:xfrm>
          <a:prstGeom prst="rect">
            <a:avLst/>
          </a:prstGeom>
          <a:noFill/>
          <a:ln>
            <a:noFill/>
          </a:ln>
        </p:spPr>
      </p:pic>
      <p:sp>
        <p:nvSpPr>
          <p:cNvPr id="7" name="Прямоугольник 6"/>
          <p:cNvSpPr/>
          <p:nvPr/>
        </p:nvSpPr>
        <p:spPr>
          <a:xfrm>
            <a:off x="4246323" y="58847"/>
            <a:ext cx="7689863" cy="7109639"/>
          </a:xfrm>
          <a:prstGeom prst="rect">
            <a:avLst/>
          </a:prstGeom>
        </p:spPr>
        <p:txBody>
          <a:bodyPr wrap="square">
            <a:spAutoFit/>
          </a:bodyPr>
          <a:lstStyle/>
          <a:p>
            <a:pPr algn="ctr"/>
            <a:r>
              <a:rPr lang="ru-RU" sz="2400" b="1" u="sng" dirty="0">
                <a:solidFill>
                  <a:srgbClr val="FF0000"/>
                </a:solidFill>
                <a:latin typeface="Times New Roman" pitchFamily="18" charset="0"/>
                <a:cs typeface="Times New Roman" pitchFamily="18" charset="0"/>
              </a:rPr>
              <a:t>Рецепт: </a:t>
            </a:r>
            <a:r>
              <a:rPr lang="ru-RU" sz="2400" b="1" u="sng" dirty="0" smtClean="0">
                <a:solidFill>
                  <a:srgbClr val="FF0000"/>
                </a:solidFill>
                <a:latin typeface="Times New Roman" pitchFamily="18" charset="0"/>
                <a:cs typeface="Times New Roman" pitchFamily="18" charset="0"/>
              </a:rPr>
              <a:t> </a:t>
            </a:r>
            <a:r>
              <a:rPr lang="ru-RU" sz="2400" b="1" u="sng" dirty="0" err="1" smtClean="0">
                <a:solidFill>
                  <a:srgbClr val="FF0000"/>
                </a:solidFill>
                <a:latin typeface="Times New Roman" pitchFamily="18" charset="0"/>
                <a:cs typeface="Times New Roman" pitchFamily="18" charset="0"/>
              </a:rPr>
              <a:t>Драники</a:t>
            </a:r>
            <a:r>
              <a:rPr lang="ru-RU" sz="2400" b="1" u="sng" dirty="0" smtClean="0">
                <a:solidFill>
                  <a:srgbClr val="FF0000"/>
                </a:solidFill>
                <a:latin typeface="Times New Roman" pitchFamily="18" charset="0"/>
                <a:cs typeface="Times New Roman" pitchFamily="18" charset="0"/>
              </a:rPr>
              <a:t> </a:t>
            </a:r>
          </a:p>
          <a:p>
            <a:pPr algn="ctr"/>
            <a:r>
              <a:rPr lang="ru-RU" sz="2000" dirty="0" smtClean="0">
                <a:solidFill>
                  <a:schemeClr val="bg1"/>
                </a:solidFill>
                <a:latin typeface="Times New Roman" pitchFamily="18" charset="0"/>
                <a:cs typeface="Times New Roman" pitchFamily="18" charset="0"/>
              </a:rPr>
              <a:t>Традиционно под </a:t>
            </a:r>
            <a:r>
              <a:rPr lang="ru-RU" sz="2000" dirty="0" err="1" smtClean="0">
                <a:solidFill>
                  <a:schemeClr val="bg1"/>
                </a:solidFill>
                <a:latin typeface="Times New Roman" pitchFamily="18" charset="0"/>
                <a:cs typeface="Times New Roman" pitchFamily="18" charset="0"/>
              </a:rPr>
              <a:t>драниками</a:t>
            </a:r>
            <a:r>
              <a:rPr lang="ru-RU" sz="2000" dirty="0" smtClean="0">
                <a:solidFill>
                  <a:schemeClr val="bg1"/>
                </a:solidFill>
                <a:latin typeface="Times New Roman" pitchFamily="18" charset="0"/>
                <a:cs typeface="Times New Roman" pitchFamily="18" charset="0"/>
              </a:rPr>
              <a:t> понимаются </a:t>
            </a:r>
            <a:r>
              <a:rPr lang="ru-RU" sz="2000" dirty="0">
                <a:solidFill>
                  <a:schemeClr val="bg1"/>
                </a:solidFill>
                <a:latin typeface="Times New Roman" pitchFamily="18" charset="0"/>
                <a:cs typeface="Times New Roman" pitchFamily="18" charset="0"/>
              </a:rPr>
              <a:t>картофельные блинчики, а картофельные лепёшки с начинкой называют обычно колдунами. Хотя лет 150-200 назад под колдунами понимали совсем другие блюда. </a:t>
            </a:r>
          </a:p>
          <a:p>
            <a:pPr algn="just"/>
            <a:r>
              <a:rPr lang="ru-RU" sz="2400" dirty="0">
                <a:solidFill>
                  <a:schemeClr val="bg1"/>
                </a:solidFill>
                <a:latin typeface="Times New Roman" pitchFamily="18" charset="0"/>
                <a:cs typeface="Times New Roman" pitchFamily="18" charset="0"/>
              </a:rPr>
              <a:t>Ингредиенты: картофель, мука, простокваша или кефир, соль.</a:t>
            </a:r>
          </a:p>
          <a:p>
            <a:pPr algn="just"/>
            <a:r>
              <a:rPr lang="ru-RU" sz="2400" dirty="0">
                <a:solidFill>
                  <a:schemeClr val="bg1"/>
                </a:solidFill>
                <a:latin typeface="Times New Roman" pitchFamily="18" charset="0"/>
                <a:cs typeface="Times New Roman" pitchFamily="18" charset="0"/>
              </a:rPr>
              <a:t>Процесс приготовления: Сырой картофель натереть на мелкой терке, добавить муку, простоквашу (кефир), соль и перемешать. Жарить на растительном масле. Готовые </a:t>
            </a:r>
            <a:r>
              <a:rPr lang="ru-RU" sz="2400" dirty="0" err="1">
                <a:solidFill>
                  <a:schemeClr val="bg1"/>
                </a:solidFill>
                <a:latin typeface="Times New Roman" pitchFamily="18" charset="0"/>
                <a:cs typeface="Times New Roman" pitchFamily="18" charset="0"/>
              </a:rPr>
              <a:t>драники</a:t>
            </a:r>
            <a:r>
              <a:rPr lang="ru-RU" sz="2400" dirty="0">
                <a:solidFill>
                  <a:schemeClr val="bg1"/>
                </a:solidFill>
                <a:latin typeface="Times New Roman" pitchFamily="18" charset="0"/>
                <a:cs typeface="Times New Roman" pitchFamily="18" charset="0"/>
              </a:rPr>
              <a:t> подают к столу с нарезанным, обжаренным луком и жареным салом.</a:t>
            </a:r>
          </a:p>
          <a:p>
            <a:pPr algn="just"/>
            <a:r>
              <a:rPr lang="ru-RU" sz="2400" dirty="0">
                <a:solidFill>
                  <a:schemeClr val="bg1"/>
                </a:solidFill>
                <a:latin typeface="Times New Roman" pitchFamily="18" charset="0"/>
                <a:cs typeface="Times New Roman" pitchFamily="18" charset="0"/>
              </a:rPr>
              <a:t>В современной белорусской кухне популярны </a:t>
            </a:r>
            <a:r>
              <a:rPr lang="ru-RU" sz="2400" dirty="0" err="1">
                <a:solidFill>
                  <a:schemeClr val="bg1"/>
                </a:solidFill>
                <a:latin typeface="Times New Roman" pitchFamily="18" charset="0"/>
                <a:cs typeface="Times New Roman" pitchFamily="18" charset="0"/>
              </a:rPr>
              <a:t>драники</a:t>
            </a:r>
            <a:r>
              <a:rPr lang="ru-RU" sz="2400" dirty="0">
                <a:solidFill>
                  <a:schemeClr val="bg1"/>
                </a:solidFill>
                <a:latin typeface="Times New Roman" pitchFamily="18" charset="0"/>
                <a:cs typeface="Times New Roman" pitchFamily="18" charset="0"/>
              </a:rPr>
              <a:t> без муки в составе и подаются они со сметаной. Также </a:t>
            </a:r>
            <a:r>
              <a:rPr lang="ru-RU" sz="2400" dirty="0" err="1">
                <a:solidFill>
                  <a:schemeClr val="bg1"/>
                </a:solidFill>
                <a:latin typeface="Times New Roman" pitchFamily="18" charset="0"/>
                <a:cs typeface="Times New Roman" pitchFamily="18" charset="0"/>
              </a:rPr>
              <a:t>драники</a:t>
            </a:r>
            <a:r>
              <a:rPr lang="ru-RU" sz="2400" dirty="0">
                <a:solidFill>
                  <a:schemeClr val="bg1"/>
                </a:solidFill>
                <a:latin typeface="Times New Roman" pitchFamily="18" charset="0"/>
                <a:cs typeface="Times New Roman" pitchFamily="18" charset="0"/>
              </a:rPr>
              <a:t> великолепно подойдут как гарнир к белорусским «</a:t>
            </a:r>
            <a:r>
              <a:rPr lang="ru-RU" sz="2400" dirty="0" err="1">
                <a:solidFill>
                  <a:schemeClr val="bg1"/>
                </a:solidFill>
                <a:latin typeface="Times New Roman" pitchFamily="18" charset="0"/>
                <a:cs typeface="Times New Roman" pitchFamily="18" charset="0"/>
              </a:rPr>
              <a:t>мачанкам</a:t>
            </a:r>
            <a:r>
              <a:rPr lang="ru-RU" sz="2400" dirty="0">
                <a:solidFill>
                  <a:schemeClr val="bg1"/>
                </a:solidFill>
                <a:latin typeface="Times New Roman" pitchFamily="18" charset="0"/>
                <a:cs typeface="Times New Roman" pitchFamily="18" charset="0"/>
              </a:rPr>
              <a:t>» наряду с мучными блинами.</a:t>
            </a:r>
          </a:p>
          <a:p>
            <a:pPr algn="just"/>
            <a:r>
              <a:rPr lang="ru-RU" sz="2400" dirty="0">
                <a:solidFill>
                  <a:schemeClr val="bg1"/>
                </a:solidFill>
                <a:latin typeface="Times New Roman" pitchFamily="18" charset="0"/>
                <a:cs typeface="Times New Roman" pitchFamily="18" charset="0"/>
              </a:rPr>
              <a:t>Третье место с </a:t>
            </a:r>
            <a:r>
              <a:rPr lang="ru-RU" sz="2400" dirty="0" err="1">
                <a:solidFill>
                  <a:schemeClr val="bg1"/>
                </a:solidFill>
                <a:latin typeface="Times New Roman" pitchFamily="18" charset="0"/>
                <a:cs typeface="Times New Roman" pitchFamily="18" charset="0"/>
              </a:rPr>
              <a:t>драниками</a:t>
            </a:r>
            <a:r>
              <a:rPr lang="ru-RU" sz="2400" dirty="0">
                <a:solidFill>
                  <a:schemeClr val="bg1"/>
                </a:solidFill>
                <a:latin typeface="Times New Roman" pitchFamily="18" charset="0"/>
                <a:cs typeface="Times New Roman" pitchFamily="18" charset="0"/>
              </a:rPr>
              <a:t> вполне может разделить другое знаменитое белорусское блюдо — бабка или «</a:t>
            </a:r>
            <a:r>
              <a:rPr lang="ru-RU" sz="2400" dirty="0" err="1">
                <a:solidFill>
                  <a:schemeClr val="bg1"/>
                </a:solidFill>
                <a:latin typeface="Times New Roman" pitchFamily="18" charset="0"/>
                <a:cs typeface="Times New Roman" pitchFamily="18" charset="0"/>
              </a:rPr>
              <a:t>драчона</a:t>
            </a:r>
            <a:r>
              <a:rPr lang="ru-RU" sz="2400" dirty="0">
                <a:solidFill>
                  <a:schemeClr val="bg1"/>
                </a:solidFill>
                <a:latin typeface="Times New Roman" pitchFamily="18" charset="0"/>
                <a:cs typeface="Times New Roman" pitchFamily="18" charset="0"/>
              </a:rPr>
              <a:t> </a:t>
            </a:r>
            <a:r>
              <a:rPr lang="ru-RU" sz="2400" dirty="0" err="1">
                <a:solidFill>
                  <a:schemeClr val="bg1"/>
                </a:solidFill>
                <a:latin typeface="Times New Roman" pitchFamily="18" charset="0"/>
                <a:cs typeface="Times New Roman" pitchFamily="18" charset="0"/>
              </a:rPr>
              <a:t>бульбяная</a:t>
            </a:r>
            <a:r>
              <a:rPr lang="ru-RU" sz="2400" dirty="0" smtClean="0">
                <a:solidFill>
                  <a:schemeClr val="bg1"/>
                </a:solidFill>
                <a:latin typeface="Times New Roman" pitchFamily="18" charset="0"/>
                <a:cs typeface="Times New Roman" pitchFamily="18" charset="0"/>
              </a:rPr>
              <a:t>».</a:t>
            </a:r>
            <a:endParaRPr lang="ru-RU"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634428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descr="Рецепты: 10 блюд белорусской национальной кухни о которых вы должны знать"/>
          <p:cNvPicPr>
            <a:picLocks noGrp="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393915" y="801665"/>
            <a:ext cx="3401472" cy="2772363"/>
          </a:xfrm>
          <a:prstGeom prst="rect">
            <a:avLst/>
          </a:prstGeom>
          <a:noFill/>
          <a:ln>
            <a:noFill/>
          </a:ln>
        </p:spPr>
      </p:pic>
      <p:sp>
        <p:nvSpPr>
          <p:cNvPr id="5" name="Прямоугольник 4"/>
          <p:cNvSpPr/>
          <p:nvPr/>
        </p:nvSpPr>
        <p:spPr>
          <a:xfrm>
            <a:off x="3739242" y="294131"/>
            <a:ext cx="8213271" cy="6370975"/>
          </a:xfrm>
          <a:prstGeom prst="rect">
            <a:avLst/>
          </a:prstGeom>
        </p:spPr>
        <p:txBody>
          <a:bodyPr wrap="square">
            <a:spAutoFit/>
          </a:bodyPr>
          <a:lstStyle/>
          <a:p>
            <a:pPr algn="ctr"/>
            <a:r>
              <a:rPr lang="ru-RU" sz="2400" b="1" u="sng" dirty="0">
                <a:solidFill>
                  <a:srgbClr val="FF0000"/>
                </a:solidFill>
                <a:latin typeface="Times New Roman" pitchFamily="18" charset="0"/>
                <a:cs typeface="Times New Roman" pitchFamily="18" charset="0"/>
              </a:rPr>
              <a:t>Рецепт: </a:t>
            </a:r>
            <a:r>
              <a:rPr lang="ru-RU" sz="2400" b="1" u="sng" dirty="0" smtClean="0">
                <a:solidFill>
                  <a:srgbClr val="FF0000"/>
                </a:solidFill>
                <a:latin typeface="Times New Roman" pitchFamily="18" charset="0"/>
                <a:cs typeface="Times New Roman" pitchFamily="18" charset="0"/>
              </a:rPr>
              <a:t>Налистники</a:t>
            </a:r>
          </a:p>
          <a:p>
            <a:pPr algn="ctr"/>
            <a:r>
              <a:rPr lang="ru-RU" sz="2400" b="1" u="sng" dirty="0" smtClean="0">
                <a:solidFill>
                  <a:srgbClr val="FF0000"/>
                </a:solidFill>
                <a:latin typeface="Times New Roman" pitchFamily="18" charset="0"/>
                <a:cs typeface="Times New Roman" pitchFamily="18" charset="0"/>
              </a:rPr>
              <a:t> </a:t>
            </a:r>
          </a:p>
          <a:p>
            <a:pPr algn="just"/>
            <a:r>
              <a:rPr lang="ru-RU" sz="2400" dirty="0" smtClean="0">
                <a:solidFill>
                  <a:schemeClr val="bg1"/>
                </a:solidFill>
                <a:latin typeface="Times New Roman" pitchFamily="18" charset="0"/>
                <a:cs typeface="Times New Roman" pitchFamily="18" charset="0"/>
              </a:rPr>
              <a:t>	Налистники– </a:t>
            </a:r>
            <a:r>
              <a:rPr lang="ru-RU" sz="2400" dirty="0">
                <a:solidFill>
                  <a:schemeClr val="bg1"/>
                </a:solidFill>
                <a:latin typeface="Times New Roman" pitchFamily="18" charset="0"/>
                <a:cs typeface="Times New Roman" pitchFamily="18" charset="0"/>
              </a:rPr>
              <a:t>традиционные </a:t>
            </a:r>
            <a:r>
              <a:rPr lang="ru-RU" sz="2400" dirty="0" err="1">
                <a:solidFill>
                  <a:schemeClr val="bg1"/>
                </a:solidFill>
                <a:latin typeface="Times New Roman" pitchFamily="18" charset="0"/>
                <a:cs typeface="Times New Roman" pitchFamily="18" charset="0"/>
              </a:rPr>
              <a:t>полесские</a:t>
            </a:r>
            <a:r>
              <a:rPr lang="ru-RU" sz="2400" dirty="0">
                <a:solidFill>
                  <a:schemeClr val="bg1"/>
                </a:solidFill>
                <a:latin typeface="Times New Roman" pitchFamily="18" charset="0"/>
                <a:cs typeface="Times New Roman" pitchFamily="18" charset="0"/>
              </a:rPr>
              <a:t> блинчики, рецепт которых был записан в одной из этнографических экспедиций в </a:t>
            </a:r>
            <a:r>
              <a:rPr lang="ru-RU" sz="2400" dirty="0" err="1">
                <a:solidFill>
                  <a:schemeClr val="bg1"/>
                </a:solidFill>
                <a:latin typeface="Times New Roman" pitchFamily="18" charset="0"/>
                <a:cs typeface="Times New Roman" pitchFamily="18" charset="0"/>
              </a:rPr>
              <a:t>Речицком</a:t>
            </a:r>
            <a:r>
              <a:rPr lang="ru-RU" sz="2400" dirty="0">
                <a:solidFill>
                  <a:schemeClr val="bg1"/>
                </a:solidFill>
                <a:latin typeface="Times New Roman" pitchFamily="18" charset="0"/>
                <a:cs typeface="Times New Roman" pitchFamily="18" charset="0"/>
              </a:rPr>
              <a:t> районе. Уверен, что это блюдо знакомо многим, но в уличных лотках такие блинчики никогда не попробуешь.</a:t>
            </a:r>
          </a:p>
          <a:p>
            <a:pPr algn="just"/>
            <a:r>
              <a:rPr lang="ru-RU" sz="2400" dirty="0" smtClean="0">
                <a:solidFill>
                  <a:schemeClr val="bg1"/>
                </a:solidFill>
                <a:latin typeface="Times New Roman" pitchFamily="18" charset="0"/>
                <a:cs typeface="Times New Roman" pitchFamily="18" charset="0"/>
              </a:rPr>
              <a:t>	Ингредиенты</a:t>
            </a:r>
            <a:r>
              <a:rPr lang="ru-RU" sz="2400" dirty="0">
                <a:solidFill>
                  <a:schemeClr val="bg1"/>
                </a:solidFill>
                <a:latin typeface="Times New Roman" pitchFamily="18" charset="0"/>
                <a:cs typeface="Times New Roman" pitchFamily="18" charset="0"/>
              </a:rPr>
              <a:t>: мука, молоко, творог, сыр, сливочное масло.</a:t>
            </a:r>
          </a:p>
          <a:p>
            <a:pPr algn="just"/>
            <a:r>
              <a:rPr lang="ru-RU" sz="2400" dirty="0">
                <a:solidFill>
                  <a:schemeClr val="bg1"/>
                </a:solidFill>
                <a:latin typeface="Times New Roman" pitchFamily="18" charset="0"/>
                <a:cs typeface="Times New Roman" pitchFamily="18" charset="0"/>
              </a:rPr>
              <a:t>Процесс приготовления: Муку смешивают со свежим молоком и перемешивают до редкого теста. На горячей сковороде жарят тонкие блины. Начиняют блины творогом или сыром, заворачивают в трубочку или складывают вчетверо. Сверху блин намазывают сливочным маслом и обжаривают на сковороде. Обжаренные блины складывают в горшок, добавляют масло или сметану и тушат в духовой печи</a:t>
            </a:r>
            <a:r>
              <a:rPr lang="ru-RU" sz="2400" dirty="0" smtClean="0">
                <a:solidFill>
                  <a:schemeClr val="bg1"/>
                </a:solidFill>
                <a:latin typeface="Times New Roman" pitchFamily="18" charset="0"/>
                <a:cs typeface="Times New Roman" pitchFamily="18" charset="0"/>
              </a:rPr>
              <a:t>.</a:t>
            </a:r>
            <a:endParaRPr lang="ru-RU"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3262788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4212" y="244929"/>
            <a:ext cx="10909074" cy="5470061"/>
          </a:xfrm>
        </p:spPr>
        <p:txBody>
          <a:bodyPr>
            <a:normAutofit/>
          </a:bodyPr>
          <a:lstStyle/>
          <a:p>
            <a:pPr marL="0" indent="0">
              <a:buNone/>
            </a:pPr>
            <a:r>
              <a:rPr lang="ru-RU" dirty="0" smtClean="0">
                <a:solidFill>
                  <a:schemeClr val="tx1"/>
                </a:solidFill>
                <a:latin typeface="Times New Roman" panose="02020603050405020304" pitchFamily="18" charset="0"/>
                <a:cs typeface="Times New Roman" panose="02020603050405020304" pitchFamily="18" charset="0"/>
              </a:rPr>
              <a:t>  </a:t>
            </a:r>
            <a:r>
              <a:rPr lang="ru-RU" sz="4000" b="1" u="sng" dirty="0" smtClean="0">
                <a:solidFill>
                  <a:srgbClr val="FF0000"/>
                </a:solidFill>
                <a:latin typeface="Times New Roman" panose="02020603050405020304" pitchFamily="18" charset="0"/>
                <a:cs typeface="Times New Roman" panose="02020603050405020304" pitchFamily="18" charset="0"/>
              </a:rPr>
              <a:t>Дополнительные задания</a:t>
            </a:r>
          </a:p>
          <a:p>
            <a:pPr marL="514350" indent="-514350" algn="just">
              <a:buNone/>
            </a:pPr>
            <a:r>
              <a:rPr lang="ru-RU" sz="2800" dirty="0" smtClean="0">
                <a:solidFill>
                  <a:schemeClr val="bg1"/>
                </a:solidFill>
                <a:latin typeface="Times New Roman" panose="02020603050405020304" pitchFamily="18" charset="0"/>
                <a:cs typeface="Times New Roman" panose="02020603050405020304" pitchFamily="18" charset="0"/>
              </a:rPr>
              <a:t>1. </a:t>
            </a:r>
            <a:r>
              <a:rPr lang="ru-RU" sz="3200" dirty="0" smtClean="0">
                <a:solidFill>
                  <a:schemeClr val="bg1"/>
                </a:solidFill>
                <a:latin typeface="Times New Roman" panose="02020603050405020304" pitchFamily="18" charset="0"/>
                <a:cs typeface="Times New Roman" panose="02020603050405020304" pitchFamily="18" charset="0"/>
              </a:rPr>
              <a:t>Перечислите </a:t>
            </a:r>
            <a:r>
              <a:rPr lang="ru-RU" sz="3200" dirty="0">
                <a:solidFill>
                  <a:schemeClr val="bg1"/>
                </a:solidFill>
                <a:latin typeface="Times New Roman" panose="02020603050405020304" pitchFamily="18" charset="0"/>
                <a:cs typeface="Times New Roman" panose="02020603050405020304" pitchFamily="18" charset="0"/>
              </a:rPr>
              <a:t>способы и приёмы приготовления традиционных белорусских блюд </a:t>
            </a:r>
            <a:r>
              <a:rPr lang="ru-RU" sz="3200" dirty="0" smtClean="0">
                <a:solidFill>
                  <a:schemeClr val="bg1"/>
                </a:solidFill>
                <a:latin typeface="Times New Roman" panose="02020603050405020304" pitchFamily="18" charset="0"/>
                <a:cs typeface="Times New Roman" panose="02020603050405020304" pitchFamily="18" charset="0"/>
              </a:rPr>
              <a:t>.</a:t>
            </a:r>
          </a:p>
          <a:p>
            <a:pPr marL="514350" indent="-514350" algn="just">
              <a:buNone/>
            </a:pPr>
            <a:endParaRPr lang="ru-RU" sz="3200" dirty="0">
              <a:solidFill>
                <a:schemeClr val="bg1"/>
              </a:solidFill>
              <a:latin typeface="Times New Roman" panose="02020603050405020304" pitchFamily="18" charset="0"/>
              <a:cs typeface="Times New Roman" panose="02020603050405020304" pitchFamily="18" charset="0"/>
            </a:endParaRPr>
          </a:p>
          <a:p>
            <a:pPr marL="0" indent="0" algn="just">
              <a:buNone/>
            </a:pPr>
            <a:r>
              <a:rPr lang="ru-RU" sz="3200" dirty="0">
                <a:solidFill>
                  <a:schemeClr val="bg1"/>
                </a:solidFill>
                <a:latin typeface="Times New Roman" panose="02020603050405020304" pitchFamily="18" charset="0"/>
                <a:cs typeface="Times New Roman" panose="02020603050405020304" pitchFamily="18" charset="0"/>
              </a:rPr>
              <a:t>2.	Узнайте у взрослых рецепт традиционных белорусских блюд, распространенных в вашей местности. Напишите последовательность приготовления одного из них.</a:t>
            </a:r>
          </a:p>
        </p:txBody>
      </p:sp>
    </p:spTree>
    <p:extLst>
      <p:ext uri="{BB962C8B-B14F-4D97-AF65-F5344CB8AC3E}">
        <p14:creationId xmlns:p14="http://schemas.microsoft.com/office/powerpoint/2010/main" xmlns="" val="1079207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22955" y="473529"/>
            <a:ext cx="11202988" cy="5910943"/>
          </a:xfrm>
        </p:spPr>
        <p:txBody>
          <a:bodyPr/>
          <a:lstStyle/>
          <a:p>
            <a:pPr marL="0" indent="0" algn="just">
              <a:buNone/>
            </a:pPr>
            <a:r>
              <a:rPr lang="ru-RU" sz="3200" b="1" u="sng" dirty="0" smtClean="0">
                <a:solidFill>
                  <a:srgbClr val="FF0000"/>
                </a:solidFill>
                <a:latin typeface="Times New Roman" panose="02020603050405020304" pitchFamily="18" charset="0"/>
                <a:cs typeface="Times New Roman" panose="02020603050405020304" pitchFamily="18" charset="0"/>
              </a:rPr>
              <a:t>Закончите предложения</a:t>
            </a:r>
          </a:p>
          <a:p>
            <a:pPr marL="0" indent="0" algn="just">
              <a:buNone/>
            </a:pPr>
            <a:endParaRPr lang="ru-RU" dirty="0">
              <a:solidFill>
                <a:schemeClr val="tx1"/>
              </a:solidFill>
              <a:latin typeface="Times New Roman" panose="02020603050405020304" pitchFamily="18" charset="0"/>
              <a:cs typeface="Times New Roman" panose="02020603050405020304" pitchFamily="18" charset="0"/>
            </a:endParaRPr>
          </a:p>
          <a:p>
            <a:pPr marL="0" indent="0" algn="just">
              <a:buNone/>
            </a:pPr>
            <a:r>
              <a:rPr lang="ru-RU" dirty="0">
                <a:solidFill>
                  <a:schemeClr val="tx1"/>
                </a:solidFill>
                <a:latin typeface="Times New Roman" panose="02020603050405020304" pitchFamily="18" charset="0"/>
                <a:cs typeface="Times New Roman" panose="02020603050405020304" pitchFamily="18" charset="0"/>
              </a:rPr>
              <a:t>•	</a:t>
            </a:r>
            <a:r>
              <a:rPr lang="ru-RU" sz="3600" dirty="0">
                <a:solidFill>
                  <a:schemeClr val="bg1"/>
                </a:solidFill>
                <a:latin typeface="Times New Roman" panose="02020603050405020304" pitchFamily="18" charset="0"/>
                <a:cs typeface="Times New Roman" panose="02020603050405020304" pitchFamily="18" charset="0"/>
              </a:rPr>
              <a:t>Мне понравилось …</a:t>
            </a:r>
          </a:p>
          <a:p>
            <a:pPr marL="0" indent="0" algn="just">
              <a:buNone/>
            </a:pPr>
            <a:r>
              <a:rPr lang="ru-RU" sz="3600" dirty="0">
                <a:solidFill>
                  <a:schemeClr val="bg1"/>
                </a:solidFill>
                <a:latin typeface="Times New Roman" panose="02020603050405020304" pitchFamily="18" charset="0"/>
                <a:cs typeface="Times New Roman" panose="02020603050405020304" pitchFamily="18" charset="0"/>
              </a:rPr>
              <a:t>•	Было интересно…</a:t>
            </a:r>
          </a:p>
          <a:p>
            <a:pPr marL="0" indent="0" algn="just">
              <a:buNone/>
            </a:pPr>
            <a:r>
              <a:rPr lang="ru-RU" sz="3600" dirty="0">
                <a:solidFill>
                  <a:schemeClr val="bg1"/>
                </a:solidFill>
                <a:latin typeface="Times New Roman" panose="02020603050405020304" pitchFamily="18" charset="0"/>
                <a:cs typeface="Times New Roman" panose="02020603050405020304" pitchFamily="18" charset="0"/>
              </a:rPr>
              <a:t>•	Я научилась…</a:t>
            </a:r>
          </a:p>
          <a:p>
            <a:pPr marL="0" indent="0" algn="just">
              <a:buNone/>
            </a:pPr>
            <a:r>
              <a:rPr lang="ru-RU" sz="3600" dirty="0">
                <a:solidFill>
                  <a:schemeClr val="bg1"/>
                </a:solidFill>
                <a:latin typeface="Times New Roman" panose="02020603050405020304" pitchFamily="18" charset="0"/>
                <a:cs typeface="Times New Roman" panose="02020603050405020304" pitchFamily="18" charset="0"/>
              </a:rPr>
              <a:t>•	Я узнала, что…</a:t>
            </a:r>
          </a:p>
          <a:p>
            <a:pPr marL="0" indent="0" algn="just">
              <a:buNone/>
            </a:pPr>
            <a:r>
              <a:rPr lang="ru-RU" sz="3600" dirty="0">
                <a:solidFill>
                  <a:schemeClr val="bg1"/>
                </a:solidFill>
                <a:latin typeface="Times New Roman" panose="02020603050405020304" pitchFamily="18" charset="0"/>
                <a:cs typeface="Times New Roman" panose="02020603050405020304" pitchFamily="18" charset="0"/>
              </a:rPr>
              <a:t>•	Меня удивило…</a:t>
            </a:r>
          </a:p>
          <a:p>
            <a:pPr marL="0" indent="0" algn="just">
              <a:buNone/>
            </a:pPr>
            <a:r>
              <a:rPr lang="ru-RU" sz="3600" dirty="0">
                <a:solidFill>
                  <a:schemeClr val="bg1"/>
                </a:solidFill>
                <a:latin typeface="Times New Roman" panose="02020603050405020304" pitchFamily="18" charset="0"/>
                <a:cs typeface="Times New Roman" panose="02020603050405020304" pitchFamily="18" charset="0"/>
              </a:rPr>
              <a:t>•	Было </a:t>
            </a:r>
            <a:r>
              <a:rPr lang="ru-RU" sz="3600" dirty="0" smtClean="0">
                <a:solidFill>
                  <a:schemeClr val="bg1"/>
                </a:solidFill>
                <a:latin typeface="Times New Roman" panose="02020603050405020304" pitchFamily="18" charset="0"/>
                <a:cs typeface="Times New Roman" panose="02020603050405020304" pitchFamily="18" charset="0"/>
              </a:rPr>
              <a:t>непонятно…</a:t>
            </a:r>
            <a:endParaRPr lang="ru-RU" sz="3600" dirty="0">
              <a:solidFill>
                <a:schemeClr val="bg1"/>
              </a:solidFill>
              <a:latin typeface="Times New Roman" panose="02020603050405020304" pitchFamily="18"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xmlns="" val="34060288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6571" y="342900"/>
            <a:ext cx="11381015" cy="6074229"/>
          </a:xfrm>
        </p:spPr>
        <p:txBody>
          <a:bodyPr/>
          <a:lstStyle/>
          <a:p>
            <a:pPr marL="0" indent="0" algn="just">
              <a:buNone/>
            </a:pPr>
            <a:r>
              <a:rPr lang="ru-RU" sz="3600" b="1" u="sng" dirty="0">
                <a:solidFill>
                  <a:srgbClr val="FF0000"/>
                </a:solidFill>
                <a:latin typeface="Times New Roman" panose="02020603050405020304" pitchFamily="18" charset="0"/>
                <a:cs typeface="Times New Roman" panose="02020603050405020304" pitchFamily="18" charset="0"/>
              </a:rPr>
              <a:t>Давайте помнить всегда!</a:t>
            </a:r>
          </a:p>
          <a:p>
            <a:pPr marL="0" indent="0" algn="just">
              <a:buNone/>
            </a:pPr>
            <a:r>
              <a:rPr lang="ru-RU" sz="2400" dirty="0" smtClean="0">
                <a:solidFill>
                  <a:schemeClr val="tx1"/>
                </a:solidFill>
                <a:latin typeface="Times New Roman" panose="02020603050405020304" pitchFamily="18" charset="0"/>
                <a:cs typeface="Times New Roman" panose="02020603050405020304" pitchFamily="18" charset="0"/>
              </a:rPr>
              <a:t>- </a:t>
            </a:r>
            <a:r>
              <a:rPr lang="ru-RU" sz="3600" dirty="0" smtClean="0">
                <a:solidFill>
                  <a:schemeClr val="bg1"/>
                </a:solidFill>
                <a:latin typeface="Times New Roman" panose="02020603050405020304" pitchFamily="18" charset="0"/>
                <a:cs typeface="Times New Roman" panose="02020603050405020304" pitchFamily="18" charset="0"/>
              </a:rPr>
              <a:t>Не </a:t>
            </a:r>
            <a:r>
              <a:rPr lang="ru-RU" sz="3600" dirty="0">
                <a:solidFill>
                  <a:schemeClr val="bg1"/>
                </a:solidFill>
                <a:latin typeface="Times New Roman" panose="02020603050405020304" pitchFamily="18" charset="0"/>
                <a:cs typeface="Times New Roman" panose="02020603050405020304" pitchFamily="18" charset="0"/>
              </a:rPr>
              <a:t>забывать о культуре питания.</a:t>
            </a:r>
          </a:p>
          <a:p>
            <a:pPr marL="0" indent="0" algn="just">
              <a:buNone/>
            </a:pPr>
            <a:r>
              <a:rPr lang="ru-RU" sz="3600" dirty="0" smtClean="0">
                <a:solidFill>
                  <a:schemeClr val="bg1"/>
                </a:solidFill>
                <a:latin typeface="Times New Roman" panose="02020603050405020304" pitchFamily="18" charset="0"/>
                <a:cs typeface="Times New Roman" panose="02020603050405020304" pitchFamily="18" charset="0"/>
              </a:rPr>
              <a:t>- Пища </a:t>
            </a:r>
            <a:r>
              <a:rPr lang="ru-RU" sz="3600" dirty="0">
                <a:solidFill>
                  <a:schemeClr val="bg1"/>
                </a:solidFill>
                <a:latin typeface="Times New Roman" panose="02020603050405020304" pitchFamily="18" charset="0"/>
                <a:cs typeface="Times New Roman" panose="02020603050405020304" pitchFamily="18" charset="0"/>
              </a:rPr>
              <a:t>должна быть вкусно приготовлена и красиво оформлена.</a:t>
            </a:r>
          </a:p>
          <a:p>
            <a:pPr marL="0" indent="0" algn="just">
              <a:buNone/>
            </a:pPr>
            <a:r>
              <a:rPr lang="ru-RU" sz="3600" dirty="0" smtClean="0">
                <a:solidFill>
                  <a:schemeClr val="bg1"/>
                </a:solidFill>
                <a:latin typeface="Times New Roman" panose="02020603050405020304" pitchFamily="18" charset="0"/>
                <a:cs typeface="Times New Roman" panose="02020603050405020304" pitchFamily="18" charset="0"/>
              </a:rPr>
              <a:t>- Еда </a:t>
            </a:r>
            <a:r>
              <a:rPr lang="ru-RU" sz="3600" dirty="0">
                <a:solidFill>
                  <a:schemeClr val="bg1"/>
                </a:solidFill>
                <a:latin typeface="Times New Roman" panose="02020603050405020304" pitchFamily="18" charset="0"/>
                <a:cs typeface="Times New Roman" panose="02020603050405020304" pitchFamily="18" charset="0"/>
              </a:rPr>
              <a:t>– это топливо, на котором работает организм, и знать об этом топливе, уметь грамотно его использовать должен любой, а особенно молодой человек.</a:t>
            </a:r>
          </a:p>
          <a:p>
            <a:pPr marL="0" indent="0">
              <a:buNone/>
            </a:pPr>
            <a:endParaRPr lang="ru-RU" sz="3200" dirty="0"/>
          </a:p>
        </p:txBody>
      </p:sp>
    </p:spTree>
    <p:extLst>
      <p:ext uri="{BB962C8B-B14F-4D97-AF65-F5344CB8AC3E}">
        <p14:creationId xmlns:p14="http://schemas.microsoft.com/office/powerpoint/2010/main" xmlns="" val="35760299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36832" y="0"/>
            <a:ext cx="11217711" cy="6857999"/>
          </a:xfrm>
        </p:spPr>
        <p:txBody>
          <a:bodyPr>
            <a:normAutofit lnSpcReduction="10000"/>
          </a:bodyPr>
          <a:lstStyle/>
          <a:p>
            <a:pPr marL="0" indent="0">
              <a:buNone/>
            </a:pPr>
            <a:endParaRPr lang="ru-RU" sz="3200" dirty="0" smtClean="0">
              <a:solidFill>
                <a:schemeClr val="tx1"/>
              </a:solidFill>
              <a:latin typeface="Times New Roman" pitchFamily="18" charset="0"/>
              <a:cs typeface="Times New Roman" pitchFamily="18" charset="0"/>
            </a:endParaRPr>
          </a:p>
          <a:p>
            <a:pPr marL="0" indent="0">
              <a:buNone/>
            </a:pPr>
            <a:endParaRPr lang="ru-RU" sz="3200" dirty="0" smtClean="0">
              <a:solidFill>
                <a:schemeClr val="tx1"/>
              </a:solidFill>
              <a:latin typeface="Times New Roman" pitchFamily="18" charset="0"/>
              <a:cs typeface="Times New Roman" pitchFamily="18" charset="0"/>
            </a:endParaRPr>
          </a:p>
          <a:p>
            <a:pPr marL="0" indent="0">
              <a:buNone/>
            </a:pPr>
            <a:endParaRPr lang="ru-RU" sz="3200" dirty="0" smtClean="0">
              <a:solidFill>
                <a:schemeClr val="tx1"/>
              </a:solidFill>
              <a:latin typeface="Times New Roman" pitchFamily="18" charset="0"/>
              <a:cs typeface="Times New Roman" pitchFamily="18" charset="0"/>
            </a:endParaRPr>
          </a:p>
          <a:p>
            <a:pPr marL="0" indent="0">
              <a:buNone/>
            </a:pPr>
            <a:r>
              <a:rPr lang="ru-RU" sz="4000" b="1" dirty="0" smtClean="0">
                <a:solidFill>
                  <a:schemeClr val="bg1"/>
                </a:solidFill>
                <a:latin typeface="Times New Roman" pitchFamily="18" charset="0"/>
                <a:cs typeface="Times New Roman" pitchFamily="18" charset="0"/>
              </a:rPr>
              <a:t>Цель:</a:t>
            </a:r>
            <a:r>
              <a:rPr lang="ru-RU" sz="3900" b="1" dirty="0" smtClean="0">
                <a:solidFill>
                  <a:schemeClr val="bg1"/>
                </a:solidFill>
                <a:latin typeface="Times New Roman" pitchFamily="18" charset="0"/>
                <a:cs typeface="Times New Roman" pitchFamily="18" charset="0"/>
              </a:rPr>
              <a:t>  </a:t>
            </a:r>
            <a:r>
              <a:rPr lang="ru-RU" sz="3900" dirty="0" smtClean="0">
                <a:solidFill>
                  <a:schemeClr val="bg1"/>
                </a:solidFill>
                <a:latin typeface="Times New Roman" pitchFamily="18" charset="0"/>
                <a:cs typeface="Times New Roman" pitchFamily="18" charset="0"/>
              </a:rPr>
              <a:t>познакомиться </a:t>
            </a:r>
            <a:r>
              <a:rPr lang="ru-RU" sz="3900" dirty="0" smtClean="0">
                <a:solidFill>
                  <a:schemeClr val="bg1"/>
                </a:solidFill>
                <a:latin typeface="Times New Roman" pitchFamily="18" charset="0"/>
                <a:cs typeface="Times New Roman" pitchFamily="18" charset="0"/>
              </a:rPr>
              <a:t>с традиционными блюдами </a:t>
            </a:r>
            <a:r>
              <a:rPr lang="ru-RU" sz="3900" dirty="0" smtClean="0">
                <a:solidFill>
                  <a:schemeClr val="bg1"/>
                </a:solidFill>
                <a:latin typeface="Times New Roman" pitchFamily="18" charset="0"/>
                <a:cs typeface="Times New Roman" pitchFamily="18" charset="0"/>
              </a:rPr>
              <a:t>Беларуси</a:t>
            </a:r>
          </a:p>
          <a:p>
            <a:pPr marL="0" indent="0">
              <a:buNone/>
            </a:pPr>
            <a:endParaRPr lang="ru-RU" sz="3900" dirty="0" smtClean="0">
              <a:solidFill>
                <a:schemeClr val="bg1"/>
              </a:solidFill>
              <a:latin typeface="Times New Roman" pitchFamily="18" charset="0"/>
              <a:cs typeface="Times New Roman" pitchFamily="18" charset="0"/>
            </a:endParaRPr>
          </a:p>
          <a:p>
            <a:pPr marL="0" indent="0">
              <a:buNone/>
            </a:pPr>
            <a:r>
              <a:rPr lang="ru-RU" sz="3500" b="1" i="1" u="sng" dirty="0" smtClean="0">
                <a:solidFill>
                  <a:schemeClr val="bg1"/>
                </a:solidFill>
                <a:latin typeface="Times New Roman" pitchFamily="18" charset="0"/>
                <a:cs typeface="Times New Roman" pitchFamily="18" charset="0"/>
              </a:rPr>
              <a:t>Задачи:</a:t>
            </a:r>
          </a:p>
          <a:p>
            <a:pPr marL="0" indent="0">
              <a:buFont typeface="Wingdings" pitchFamily="2" charset="2"/>
              <a:buChar char="§"/>
            </a:pPr>
            <a:r>
              <a:rPr lang="ru-RU" sz="4000" i="1" dirty="0" smtClean="0">
                <a:solidFill>
                  <a:schemeClr val="bg1"/>
                </a:solidFill>
                <a:latin typeface="Times New Roman" pitchFamily="18" charset="0"/>
                <a:cs typeface="Times New Roman" pitchFamily="18" charset="0"/>
              </a:rPr>
              <a:t> узнать </a:t>
            </a:r>
            <a:r>
              <a:rPr lang="ru-RU" sz="4000" i="1" dirty="0" smtClean="0">
                <a:solidFill>
                  <a:schemeClr val="bg1"/>
                </a:solidFill>
                <a:latin typeface="Times New Roman" pitchFamily="18" charset="0"/>
                <a:cs typeface="Times New Roman" pitchFamily="18" charset="0"/>
              </a:rPr>
              <a:t>о  приготовлении блюд;</a:t>
            </a:r>
          </a:p>
          <a:p>
            <a:pPr marL="0" indent="0">
              <a:buFont typeface="Wingdings" pitchFamily="2" charset="2"/>
              <a:buChar char="§"/>
            </a:pPr>
            <a:r>
              <a:rPr lang="ru-RU" sz="4000" i="1" dirty="0" smtClean="0">
                <a:solidFill>
                  <a:schemeClr val="bg1"/>
                </a:solidFill>
                <a:latin typeface="Times New Roman" pitchFamily="18" charset="0"/>
                <a:cs typeface="Times New Roman" pitchFamily="18" charset="0"/>
              </a:rPr>
              <a:t> с</a:t>
            </a:r>
            <a:r>
              <a:rPr lang="ru-RU" sz="4000" i="1" dirty="0" smtClean="0">
                <a:solidFill>
                  <a:schemeClr val="bg1"/>
                </a:solidFill>
                <a:latin typeface="Times New Roman" pitchFamily="18" charset="0"/>
                <a:cs typeface="Times New Roman" pitchFamily="18" charset="0"/>
              </a:rPr>
              <a:t>формировать </a:t>
            </a:r>
            <a:r>
              <a:rPr lang="ru-RU" sz="4000" i="1" dirty="0" smtClean="0">
                <a:solidFill>
                  <a:schemeClr val="bg1"/>
                </a:solidFill>
                <a:latin typeface="Times New Roman" pitchFamily="18" charset="0"/>
                <a:cs typeface="Times New Roman" pitchFamily="18" charset="0"/>
              </a:rPr>
              <a:t>эстетический вкус;</a:t>
            </a:r>
          </a:p>
          <a:p>
            <a:pPr marL="0" indent="0">
              <a:buFont typeface="Wingdings" pitchFamily="2" charset="2"/>
              <a:buChar char="§"/>
            </a:pPr>
            <a:r>
              <a:rPr lang="ru-RU" sz="4000" i="1" dirty="0" smtClean="0">
                <a:solidFill>
                  <a:schemeClr val="bg1"/>
                </a:solidFill>
                <a:latin typeface="Times New Roman" pitchFamily="18" charset="0"/>
                <a:cs typeface="Times New Roman" pitchFamily="18" charset="0"/>
              </a:rPr>
              <a:t> н</a:t>
            </a:r>
            <a:r>
              <a:rPr lang="ru-RU" sz="4000" i="1" dirty="0" smtClean="0">
                <a:solidFill>
                  <a:schemeClr val="bg1"/>
                </a:solidFill>
                <a:latin typeface="Times New Roman" pitchFamily="18" charset="0"/>
                <a:cs typeface="Times New Roman" pitchFamily="18" charset="0"/>
              </a:rPr>
              <a:t>аучиться  </a:t>
            </a:r>
            <a:r>
              <a:rPr lang="ru-RU" sz="4000" i="1" dirty="0" smtClean="0">
                <a:solidFill>
                  <a:schemeClr val="bg1"/>
                </a:solidFill>
                <a:latin typeface="Times New Roman" pitchFamily="18" charset="0"/>
                <a:cs typeface="Times New Roman" pitchFamily="18" charset="0"/>
              </a:rPr>
              <a:t>подавать готовое блюдо</a:t>
            </a:r>
            <a:endParaRPr lang="ru-RU" sz="3200" i="1" dirty="0" smtClean="0">
              <a:solidFill>
                <a:schemeClr val="bg1"/>
              </a:solidFill>
              <a:latin typeface="Times New Roman" pitchFamily="18" charset="0"/>
              <a:cs typeface="Times New Roman" pitchFamily="18" charset="0"/>
            </a:endParaRPr>
          </a:p>
          <a:p>
            <a:pPr marL="0" indent="0">
              <a:buNone/>
            </a:pPr>
            <a:endParaRPr lang="ru-RU" sz="3200" dirty="0" smtClean="0">
              <a:solidFill>
                <a:schemeClr val="tx1"/>
              </a:solidFill>
            </a:endParaRPr>
          </a:p>
          <a:p>
            <a:pPr marL="0" indent="0">
              <a:buNone/>
            </a:pPr>
            <a:endParaRPr lang="ru-RU" sz="3200" dirty="0" smtClean="0">
              <a:solidFill>
                <a:schemeClr val="tx1"/>
              </a:solidFill>
            </a:endParaRPr>
          </a:p>
          <a:p>
            <a:pPr marL="0" indent="0">
              <a:buNone/>
            </a:pPr>
            <a:endParaRPr lang="ru-RU" sz="32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7421824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86237" y="391878"/>
            <a:ext cx="11072359" cy="5780314"/>
          </a:xfrm>
        </p:spPr>
        <p:txBody>
          <a:bodyPr>
            <a:normAutofit/>
          </a:bodyPr>
          <a:lstStyle/>
          <a:p>
            <a:pPr marL="0" indent="0" algn="just">
              <a:buNone/>
            </a:pPr>
            <a:r>
              <a:rPr lang="ru-RU" sz="2800" u="sng" dirty="0" smtClean="0">
                <a:solidFill>
                  <a:srgbClr val="FF0000"/>
                </a:solidFill>
                <a:latin typeface="Times New Roman" pitchFamily="18" charset="0"/>
                <a:cs typeface="Times New Roman" pitchFamily="18" charset="0"/>
              </a:rPr>
              <a:t>Из истори</a:t>
            </a:r>
            <a:r>
              <a:rPr lang="ru-RU" sz="2800" u="sng" dirty="0" smtClean="0">
                <a:solidFill>
                  <a:srgbClr val="FF0000"/>
                </a:solidFill>
                <a:latin typeface="Times New Roman" pitchFamily="18" charset="0"/>
                <a:cs typeface="Times New Roman" pitchFamily="18" charset="0"/>
              </a:rPr>
              <a:t>и</a:t>
            </a:r>
            <a:r>
              <a:rPr lang="ru-RU" sz="2800" u="sng" dirty="0" smtClean="0">
                <a:solidFill>
                  <a:srgbClr val="FF0000"/>
                </a:solidFill>
                <a:latin typeface="Times New Roman" pitchFamily="18" charset="0"/>
                <a:cs typeface="Times New Roman" pitchFamily="18" charset="0"/>
              </a:rPr>
              <a:t> </a:t>
            </a:r>
            <a:r>
              <a:rPr lang="ru-RU" sz="2800" u="sng" dirty="0" smtClean="0">
                <a:solidFill>
                  <a:srgbClr val="FF0000"/>
                </a:solidFill>
                <a:latin typeface="Times New Roman" pitchFamily="18" charset="0"/>
                <a:cs typeface="Times New Roman" pitchFamily="18" charset="0"/>
              </a:rPr>
              <a:t>белорусской кухни</a:t>
            </a:r>
          </a:p>
          <a:p>
            <a:pPr marL="0" indent="0" algn="just">
              <a:buNone/>
            </a:pPr>
            <a:r>
              <a:rPr lang="ru-RU" sz="2800" dirty="0" smtClean="0">
                <a:solidFill>
                  <a:schemeClr val="tx1"/>
                </a:solidFill>
                <a:latin typeface="Times New Roman" pitchFamily="18" charset="0"/>
                <a:cs typeface="Times New Roman" pitchFamily="18" charset="0"/>
              </a:rPr>
              <a:t>	</a:t>
            </a:r>
            <a:r>
              <a:rPr lang="ru-RU" sz="2800" dirty="0" smtClean="0">
                <a:solidFill>
                  <a:schemeClr val="bg1"/>
                </a:solidFill>
                <a:latin typeface="Times New Roman" pitchFamily="18" charset="0"/>
                <a:cs typeface="Times New Roman" pitchFamily="18" charset="0"/>
              </a:rPr>
              <a:t>Белорусская </a:t>
            </a:r>
            <a:r>
              <a:rPr lang="ru-RU" sz="2800" dirty="0">
                <a:solidFill>
                  <a:schemeClr val="bg1"/>
                </a:solidFill>
                <a:latin typeface="Times New Roman" pitchFamily="18" charset="0"/>
                <a:cs typeface="Times New Roman" pitchFamily="18" charset="0"/>
              </a:rPr>
              <a:t>кухня складывалась на протяжении веков на основе своей самобытной сельской кулинарии и под влиянием своих ближайших соседей – русских, украинцев, литовцев, латышей, поляков.</a:t>
            </a:r>
          </a:p>
          <a:p>
            <a:pPr marL="0" indent="0" algn="just">
              <a:buNone/>
            </a:pPr>
            <a:r>
              <a:rPr lang="ru-RU" sz="2800" dirty="0" smtClean="0">
                <a:solidFill>
                  <a:schemeClr val="bg1"/>
                </a:solidFill>
                <a:latin typeface="Times New Roman" pitchFamily="18" charset="0"/>
                <a:cs typeface="Times New Roman" pitchFamily="18" charset="0"/>
              </a:rPr>
              <a:t>	Характерной </a:t>
            </a:r>
            <a:r>
              <a:rPr lang="ru-RU" sz="2800" dirty="0">
                <a:solidFill>
                  <a:schemeClr val="bg1"/>
                </a:solidFill>
                <a:latin typeface="Times New Roman" pitchFamily="18" charset="0"/>
                <a:cs typeface="Times New Roman" pitchFamily="18" charset="0"/>
              </a:rPr>
              <a:t>ее особенностью является широкое употребление картофеля. Из него готовят множество самостоятельных вкусных блюд (картофельные крокеты, картофель по-селянски, </a:t>
            </a:r>
            <a:r>
              <a:rPr lang="ru-RU" sz="2800" dirty="0" err="1">
                <a:solidFill>
                  <a:schemeClr val="bg1"/>
                </a:solidFill>
                <a:latin typeface="Times New Roman" pitchFamily="18" charset="0"/>
                <a:cs typeface="Times New Roman" pitchFamily="18" charset="0"/>
              </a:rPr>
              <a:t>драники</a:t>
            </a:r>
            <a:r>
              <a:rPr lang="ru-RU" sz="2800" dirty="0">
                <a:solidFill>
                  <a:schemeClr val="bg1"/>
                </a:solidFill>
                <a:latin typeface="Times New Roman" pitchFamily="18" charset="0"/>
                <a:cs typeface="Times New Roman" pitchFamily="18" charset="0"/>
              </a:rPr>
              <a:t>, картофельные зразы, картофельная </a:t>
            </a:r>
            <a:r>
              <a:rPr lang="ru-RU" sz="2800" dirty="0" err="1">
                <a:solidFill>
                  <a:schemeClr val="bg1"/>
                </a:solidFill>
                <a:latin typeface="Times New Roman" pitchFamily="18" charset="0"/>
                <a:cs typeface="Times New Roman" pitchFamily="18" charset="0"/>
              </a:rPr>
              <a:t>драчена</a:t>
            </a:r>
            <a:r>
              <a:rPr lang="ru-RU" sz="2800" dirty="0">
                <a:solidFill>
                  <a:schemeClr val="bg1"/>
                </a:solidFill>
                <a:latin typeface="Times New Roman" pitchFamily="18" charset="0"/>
                <a:cs typeface="Times New Roman" pitchFamily="18" charset="0"/>
              </a:rPr>
              <a:t>, </a:t>
            </a:r>
            <a:r>
              <a:rPr lang="ru-RU" sz="2800" dirty="0" err="1">
                <a:solidFill>
                  <a:schemeClr val="bg1"/>
                </a:solidFill>
                <a:latin typeface="Times New Roman" pitchFamily="18" charset="0"/>
                <a:cs typeface="Times New Roman" pitchFamily="18" charset="0"/>
              </a:rPr>
              <a:t>картофляники</a:t>
            </a:r>
            <a:r>
              <a:rPr lang="ru-RU" sz="2800" dirty="0">
                <a:solidFill>
                  <a:schemeClr val="bg1"/>
                </a:solidFill>
                <a:latin typeface="Times New Roman" pitchFamily="18" charset="0"/>
                <a:cs typeface="Times New Roman" pitchFamily="18" charset="0"/>
              </a:rPr>
              <a:t>, </a:t>
            </a:r>
            <a:r>
              <a:rPr lang="ru-RU" sz="2800" dirty="0" err="1">
                <a:solidFill>
                  <a:schemeClr val="bg1"/>
                </a:solidFill>
                <a:latin typeface="Times New Roman" pitchFamily="18" charset="0"/>
                <a:cs typeface="Times New Roman" pitchFamily="18" charset="0"/>
              </a:rPr>
              <a:t>комовики</a:t>
            </a:r>
            <a:r>
              <a:rPr lang="ru-RU" sz="2800" dirty="0">
                <a:solidFill>
                  <a:schemeClr val="bg1"/>
                </a:solidFill>
                <a:latin typeface="Times New Roman" pitchFamily="18" charset="0"/>
                <a:cs typeface="Times New Roman" pitchFamily="18" charset="0"/>
              </a:rPr>
              <a:t>, картофель отварной с разными приправами, бабка из картофеля, картофельные пирожки, </a:t>
            </a:r>
            <a:r>
              <a:rPr lang="ru-RU" sz="2800" dirty="0" err="1">
                <a:solidFill>
                  <a:schemeClr val="bg1"/>
                </a:solidFill>
                <a:latin typeface="Times New Roman" pitchFamily="18" charset="0"/>
                <a:cs typeface="Times New Roman" pitchFamily="18" charset="0"/>
              </a:rPr>
              <a:t>солоники</a:t>
            </a:r>
            <a:r>
              <a:rPr lang="ru-RU" sz="2800" dirty="0">
                <a:solidFill>
                  <a:schemeClr val="bg1"/>
                </a:solidFill>
                <a:latin typeface="Times New Roman" pitchFamily="18" charset="0"/>
                <a:cs typeface="Times New Roman" pitchFamily="18" charset="0"/>
              </a:rPr>
              <a:t> и др.) Картофель также используется как основной гарнир к мясу и рыбе. </a:t>
            </a:r>
          </a:p>
        </p:txBody>
      </p:sp>
    </p:spTree>
    <p:extLst>
      <p:ext uri="{BB962C8B-B14F-4D97-AF65-F5344CB8AC3E}">
        <p14:creationId xmlns:p14="http://schemas.microsoft.com/office/powerpoint/2010/main" xmlns="" val="8811424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4211" y="849089"/>
            <a:ext cx="11105017" cy="5649686"/>
          </a:xfrm>
        </p:spPr>
        <p:txBody>
          <a:bodyPr>
            <a:normAutofit fontScale="92500" lnSpcReduction="10000"/>
          </a:bodyPr>
          <a:lstStyle/>
          <a:p>
            <a:pPr marL="0" indent="0" algn="just">
              <a:buNone/>
            </a:pPr>
            <a:r>
              <a:rPr lang="ru-RU" dirty="0" smtClean="0">
                <a:solidFill>
                  <a:schemeClr val="tx1"/>
                </a:solidFill>
                <a:latin typeface="Times New Roman" pitchFamily="18" charset="0"/>
                <a:cs typeface="Times New Roman" pitchFamily="18" charset="0"/>
              </a:rPr>
              <a:t>	</a:t>
            </a:r>
            <a:r>
              <a:rPr lang="ru-RU" sz="3200" dirty="0" smtClean="0">
                <a:solidFill>
                  <a:schemeClr val="tx1"/>
                </a:solidFill>
                <a:latin typeface="Times New Roman" pitchFamily="18" charset="0"/>
                <a:cs typeface="Times New Roman" pitchFamily="18" charset="0"/>
              </a:rPr>
              <a:t>Очень </a:t>
            </a:r>
            <a:r>
              <a:rPr lang="ru-RU" sz="3200" dirty="0">
                <a:solidFill>
                  <a:schemeClr val="tx1"/>
                </a:solidFill>
                <a:latin typeface="Times New Roman" pitchFamily="18" charset="0"/>
                <a:cs typeface="Times New Roman" pitchFamily="18" charset="0"/>
              </a:rPr>
              <a:t>часто картофель подается в сочетании с другим излюбленным белорусами продуктом – грибами. Используются грибы для приготовления супов, фаршированных блюд и как самостоятельное блюдо – в жареном, тушеном или запеченном виде.</a:t>
            </a:r>
          </a:p>
          <a:p>
            <a:pPr marL="0" indent="0" algn="just">
              <a:buNone/>
            </a:pPr>
            <a:r>
              <a:rPr lang="ru-RU" sz="3200" dirty="0" smtClean="0">
                <a:solidFill>
                  <a:schemeClr val="tx1"/>
                </a:solidFill>
                <a:latin typeface="Times New Roman" pitchFamily="18" charset="0"/>
                <a:cs typeface="Times New Roman" pitchFamily="18" charset="0"/>
              </a:rPr>
              <a:t>	Кроме </a:t>
            </a:r>
            <a:r>
              <a:rPr lang="ru-RU" sz="3200" dirty="0">
                <a:solidFill>
                  <a:schemeClr val="tx1"/>
                </a:solidFill>
                <a:latin typeface="Times New Roman" pitchFamily="18" charset="0"/>
                <a:cs typeface="Times New Roman" pitchFamily="18" charset="0"/>
              </a:rPr>
              <a:t>картофеля, используют овощи, крупы, муку, молоко и т. д.</a:t>
            </a:r>
          </a:p>
          <a:p>
            <a:pPr marL="0" indent="0" algn="just">
              <a:buNone/>
            </a:pPr>
            <a:r>
              <a:rPr lang="ru-RU" sz="3200" dirty="0" smtClean="0">
                <a:solidFill>
                  <a:schemeClr val="tx1"/>
                </a:solidFill>
                <a:latin typeface="Times New Roman" pitchFamily="18" charset="0"/>
                <a:cs typeface="Times New Roman" pitchFamily="18" charset="0"/>
              </a:rPr>
              <a:t>	Из </a:t>
            </a:r>
            <a:r>
              <a:rPr lang="ru-RU" sz="3200" dirty="0">
                <a:solidFill>
                  <a:schemeClr val="tx1"/>
                </a:solidFill>
                <a:latin typeface="Times New Roman" pitchFamily="18" charset="0"/>
                <a:cs typeface="Times New Roman" pitchFamily="18" charset="0"/>
              </a:rPr>
              <a:t>всех видов мяса больше всего потребляется свинина. Большим спросом пользуется сало, которое едят почти исключительно зимой, слабо посоленное, обязательно со шкуркой. Поджаренное сало служит приправой к различным картофельным и мучным блюдам. </a:t>
            </a:r>
          </a:p>
        </p:txBody>
      </p:sp>
      <p:sp>
        <p:nvSpPr>
          <p:cNvPr id="4" name="Прямоугольник 3"/>
          <p:cNvSpPr/>
          <p:nvPr/>
        </p:nvSpPr>
        <p:spPr>
          <a:xfrm>
            <a:off x="195943" y="223547"/>
            <a:ext cx="6204857" cy="658196"/>
          </a:xfrm>
          <a:prstGeom prst="rect">
            <a:avLst/>
          </a:prstGeom>
        </p:spPr>
        <p:txBody>
          <a:bodyPr wrap="square">
            <a:spAutoFit/>
          </a:bodyPr>
          <a:lstStyle/>
          <a:p>
            <a:pPr algn="just"/>
            <a:r>
              <a:rPr lang="ru-RU" sz="3600" u="sng" dirty="0" smtClean="0">
                <a:solidFill>
                  <a:srgbClr val="FF0000"/>
                </a:solidFill>
                <a:latin typeface="Times New Roman" pitchFamily="18" charset="0"/>
                <a:cs typeface="Times New Roman" pitchFamily="18" charset="0"/>
              </a:rPr>
              <a:t>Из истории белорусской кухни</a:t>
            </a:r>
          </a:p>
        </p:txBody>
      </p:sp>
    </p:spTree>
    <p:extLst>
      <p:ext uri="{BB962C8B-B14F-4D97-AF65-F5344CB8AC3E}">
        <p14:creationId xmlns:p14="http://schemas.microsoft.com/office/powerpoint/2010/main" xmlns="" val="26338574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55171" y="457200"/>
            <a:ext cx="11136085" cy="5894614"/>
          </a:xfrm>
        </p:spPr>
        <p:txBody>
          <a:bodyPr/>
          <a:lstStyle/>
          <a:p>
            <a:pPr marL="0" indent="0" algn="ctr">
              <a:buNone/>
            </a:pPr>
            <a:r>
              <a:rPr lang="ru-RU" sz="3200" b="1" dirty="0">
                <a:solidFill>
                  <a:srgbClr val="FF0000"/>
                </a:solidFill>
                <a:latin typeface="Times New Roman" pitchFamily="18" charset="0"/>
                <a:cs typeface="Times New Roman" pitchFamily="18" charset="0"/>
              </a:rPr>
              <a:t>Выступление технолога-овощевода «История картошки</a:t>
            </a:r>
            <a:r>
              <a:rPr lang="ru-RU" sz="3200" b="1" dirty="0" smtClean="0">
                <a:solidFill>
                  <a:srgbClr val="FF0000"/>
                </a:solidFill>
                <a:latin typeface="Times New Roman" pitchFamily="18" charset="0"/>
                <a:cs typeface="Times New Roman" pitchFamily="18" charset="0"/>
              </a:rPr>
              <a:t>»</a:t>
            </a:r>
          </a:p>
          <a:p>
            <a:pPr marL="0" indent="0" algn="ctr">
              <a:buNone/>
            </a:pPr>
            <a:endParaRPr lang="ru-RU" b="1" dirty="0" smtClean="0">
              <a:solidFill>
                <a:srgbClr val="FF0000"/>
              </a:solidFill>
              <a:latin typeface="Times New Roman" pitchFamily="18" charset="0"/>
              <a:cs typeface="Times New Roman" pitchFamily="18" charset="0"/>
            </a:endParaRPr>
          </a:p>
          <a:p>
            <a:pPr marL="0" indent="0" algn="just">
              <a:buNone/>
            </a:pPr>
            <a:r>
              <a:rPr lang="ru-RU" dirty="0" smtClean="0">
                <a:solidFill>
                  <a:schemeClr val="tx1"/>
                </a:solidFill>
                <a:latin typeface="Times New Roman" pitchFamily="18" charset="0"/>
                <a:cs typeface="Times New Roman" pitchFamily="18" charset="0"/>
              </a:rPr>
              <a:t>	</a:t>
            </a:r>
            <a:r>
              <a:rPr lang="ru-RU" sz="3200" dirty="0" smtClean="0">
                <a:solidFill>
                  <a:schemeClr val="bg1"/>
                </a:solidFill>
                <a:latin typeface="Times New Roman" pitchFamily="18" charset="0"/>
                <a:cs typeface="Times New Roman" pitchFamily="18" charset="0"/>
              </a:rPr>
              <a:t>Во </a:t>
            </a:r>
            <a:r>
              <a:rPr lang="ru-RU" sz="3200" dirty="0">
                <a:solidFill>
                  <a:schemeClr val="bg1"/>
                </a:solidFill>
                <a:latin typeface="Times New Roman" pitchFamily="18" charset="0"/>
                <a:cs typeface="Times New Roman" pitchFamily="18" charset="0"/>
              </a:rPr>
              <a:t>Всемирный день продовольствия Организация Объединенных Наций провозгласила 2008 год Международным годом картофеля.</a:t>
            </a:r>
          </a:p>
          <a:p>
            <a:pPr marL="0" indent="0" algn="just">
              <a:buNone/>
            </a:pPr>
            <a:r>
              <a:rPr lang="ru-RU" sz="3200" dirty="0" smtClean="0">
                <a:solidFill>
                  <a:schemeClr val="bg1"/>
                </a:solidFill>
                <a:latin typeface="Times New Roman" pitchFamily="18" charset="0"/>
                <a:cs typeface="Times New Roman" pitchFamily="18" charset="0"/>
              </a:rPr>
              <a:t>	Этот </a:t>
            </a:r>
            <a:r>
              <a:rPr lang="ru-RU" sz="3200" dirty="0">
                <a:solidFill>
                  <a:schemeClr val="bg1"/>
                </a:solidFill>
                <a:latin typeface="Times New Roman" pitchFamily="18" charset="0"/>
                <a:cs typeface="Times New Roman" pitchFamily="18" charset="0"/>
              </a:rPr>
              <a:t>скромный овощ, найденный в Перу, давно стал одним из важнейших продуктов в рационе людей всего мира и занимает четвертое место среди главных источников питания после риса, пшеницы и кукурузы.</a:t>
            </a:r>
          </a:p>
        </p:txBody>
      </p:sp>
    </p:spTree>
    <p:extLst>
      <p:ext uri="{BB962C8B-B14F-4D97-AF65-F5344CB8AC3E}">
        <p14:creationId xmlns:p14="http://schemas.microsoft.com/office/powerpoint/2010/main" xmlns="" val="37179285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08215" y="408213"/>
            <a:ext cx="11462656" cy="6090557"/>
          </a:xfrm>
        </p:spPr>
        <p:txBody>
          <a:bodyPr>
            <a:normAutofit/>
          </a:bodyPr>
          <a:lstStyle/>
          <a:p>
            <a:pPr marL="0" indent="0" algn="ctr">
              <a:buNone/>
            </a:pPr>
            <a:r>
              <a:rPr lang="ru-RU" sz="3200" b="1" u="sng" dirty="0">
                <a:solidFill>
                  <a:srgbClr val="FF0000"/>
                </a:solidFill>
                <a:latin typeface="Times New Roman" pitchFamily="18" charset="0"/>
                <a:cs typeface="Times New Roman" pitchFamily="18" charset="0"/>
              </a:rPr>
              <a:t>Выступление инженера по Правилам безопасного </a:t>
            </a:r>
            <a:r>
              <a:rPr lang="ru-RU" sz="3200" b="1" u="sng" dirty="0" smtClean="0">
                <a:solidFill>
                  <a:srgbClr val="FF0000"/>
                </a:solidFill>
                <a:latin typeface="Times New Roman" pitchFamily="18" charset="0"/>
                <a:cs typeface="Times New Roman" pitchFamily="18" charset="0"/>
              </a:rPr>
              <a:t>поведения</a:t>
            </a:r>
          </a:p>
          <a:p>
            <a:pPr marL="0" indent="0" algn="just">
              <a:buNone/>
            </a:pPr>
            <a:r>
              <a:rPr lang="ru-RU" sz="2800" dirty="0" smtClean="0">
                <a:solidFill>
                  <a:schemeClr val="tx1"/>
                </a:solidFill>
                <a:latin typeface="Times New Roman" pitchFamily="18" charset="0"/>
                <a:cs typeface="Times New Roman" pitchFamily="18" charset="0"/>
              </a:rPr>
              <a:t>- </a:t>
            </a:r>
            <a:r>
              <a:rPr lang="ru-RU" sz="2800" dirty="0">
                <a:solidFill>
                  <a:schemeClr val="bg1"/>
                </a:solidFill>
                <a:latin typeface="Times New Roman" pitchFamily="18" charset="0"/>
                <a:cs typeface="Times New Roman" pitchFamily="18" charset="0"/>
              </a:rPr>
              <a:t>Во время приготовления блюд какие правила безопасности вы соблюдали?</a:t>
            </a:r>
          </a:p>
          <a:p>
            <a:pPr marL="0" indent="0" algn="just">
              <a:buFont typeface="Wingdings" pitchFamily="2" charset="2"/>
              <a:buChar char="q"/>
            </a:pPr>
            <a:r>
              <a:rPr lang="ru-RU" sz="2800" dirty="0" smtClean="0">
                <a:solidFill>
                  <a:schemeClr val="bg1"/>
                </a:solidFill>
                <a:latin typeface="Times New Roman" pitchFamily="18" charset="0"/>
                <a:cs typeface="Times New Roman" pitchFamily="18" charset="0"/>
              </a:rPr>
              <a:t> Осторожность </a:t>
            </a:r>
            <a:r>
              <a:rPr lang="ru-RU" sz="2800" dirty="0">
                <a:solidFill>
                  <a:schemeClr val="bg1"/>
                </a:solidFill>
                <a:latin typeface="Times New Roman" pitchFamily="18" charset="0"/>
                <a:cs typeface="Times New Roman" pitchFamily="18" charset="0"/>
              </a:rPr>
              <a:t>при работе с кипящим маслом.</a:t>
            </a:r>
          </a:p>
          <a:p>
            <a:pPr marL="0" indent="0" algn="just">
              <a:buFont typeface="Wingdings" pitchFamily="2" charset="2"/>
              <a:buChar char="q"/>
            </a:pPr>
            <a:r>
              <a:rPr lang="ru-RU" sz="2800" dirty="0" smtClean="0">
                <a:solidFill>
                  <a:schemeClr val="bg1"/>
                </a:solidFill>
                <a:latin typeface="Times New Roman" pitchFamily="18" charset="0"/>
                <a:cs typeface="Times New Roman" pitchFamily="18" charset="0"/>
              </a:rPr>
              <a:t> При </a:t>
            </a:r>
            <a:r>
              <a:rPr lang="ru-RU" sz="2800" dirty="0">
                <a:solidFill>
                  <a:schemeClr val="bg1"/>
                </a:solidFill>
                <a:latin typeface="Times New Roman" pitchFamily="18" charset="0"/>
                <a:cs typeface="Times New Roman" pitchFamily="18" charset="0"/>
              </a:rPr>
              <a:t>нарезке овощей пользовались разделочными досками, ножами из нержавеющей стали.</a:t>
            </a:r>
          </a:p>
          <a:p>
            <a:pPr marL="0" indent="0" algn="just">
              <a:buFont typeface="Wingdings" pitchFamily="2" charset="2"/>
              <a:buChar char="q"/>
            </a:pPr>
            <a:r>
              <a:rPr lang="ru-RU" sz="2800" dirty="0" smtClean="0">
                <a:solidFill>
                  <a:schemeClr val="bg1"/>
                </a:solidFill>
                <a:latin typeface="Times New Roman" pitchFamily="18" charset="0"/>
                <a:cs typeface="Times New Roman" pitchFamily="18" charset="0"/>
              </a:rPr>
              <a:t> Плиту </a:t>
            </a:r>
            <a:r>
              <a:rPr lang="ru-RU" sz="2800" dirty="0">
                <a:solidFill>
                  <a:schemeClr val="bg1"/>
                </a:solidFill>
                <a:latin typeface="Times New Roman" pitchFamily="18" charset="0"/>
                <a:cs typeface="Times New Roman" pitchFamily="18" charset="0"/>
              </a:rPr>
              <a:t>включать и выключать сухими руками.</a:t>
            </a:r>
          </a:p>
          <a:p>
            <a:pPr marL="0" indent="0" algn="just">
              <a:buFont typeface="Wingdings" pitchFamily="2" charset="2"/>
              <a:buChar char="q"/>
            </a:pPr>
            <a:r>
              <a:rPr lang="ru-RU" sz="2800" dirty="0" smtClean="0">
                <a:solidFill>
                  <a:schemeClr val="bg1"/>
                </a:solidFill>
                <a:latin typeface="Times New Roman" pitchFamily="18" charset="0"/>
                <a:cs typeface="Times New Roman" pitchFamily="18" charset="0"/>
              </a:rPr>
              <a:t> Во </a:t>
            </a:r>
            <a:r>
              <a:rPr lang="ru-RU" sz="2800" dirty="0">
                <a:solidFill>
                  <a:schemeClr val="bg1"/>
                </a:solidFill>
                <a:latin typeface="Times New Roman" pitchFamily="18" charset="0"/>
                <a:cs typeface="Times New Roman" pitchFamily="18" charset="0"/>
              </a:rPr>
              <a:t>время работы с горячей посудой пользоваться прихватками.</a:t>
            </a:r>
          </a:p>
          <a:p>
            <a:pPr marL="0" indent="0" algn="just">
              <a:buFont typeface="Wingdings" pitchFamily="2" charset="2"/>
              <a:buChar char="q"/>
            </a:pPr>
            <a:r>
              <a:rPr lang="ru-RU" sz="2800" dirty="0" smtClean="0">
                <a:solidFill>
                  <a:schemeClr val="bg1"/>
                </a:solidFill>
                <a:latin typeface="Times New Roman" pitchFamily="18" charset="0"/>
                <a:cs typeface="Times New Roman" pitchFamily="18" charset="0"/>
              </a:rPr>
              <a:t> Варить </a:t>
            </a:r>
            <a:r>
              <a:rPr lang="ru-RU" sz="2800" dirty="0">
                <a:solidFill>
                  <a:schemeClr val="bg1"/>
                </a:solidFill>
                <a:latin typeface="Times New Roman" pitchFamily="18" charset="0"/>
                <a:cs typeface="Times New Roman" pitchFamily="18" charset="0"/>
              </a:rPr>
              <a:t>овощи при закрытой крышке, при закипании жидкости уменьшить нагрев плиты.</a:t>
            </a:r>
          </a:p>
          <a:p>
            <a:pPr marL="0" indent="0">
              <a:buNone/>
            </a:pPr>
            <a:endParaRPr lang="ru-RU" dirty="0"/>
          </a:p>
        </p:txBody>
      </p:sp>
    </p:spTree>
    <p:extLst>
      <p:ext uri="{BB962C8B-B14F-4D97-AF65-F5344CB8AC3E}">
        <p14:creationId xmlns:p14="http://schemas.microsoft.com/office/powerpoint/2010/main" xmlns="" val="28909366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5943" y="195942"/>
            <a:ext cx="11723914" cy="6662057"/>
          </a:xfrm>
        </p:spPr>
        <p:txBody>
          <a:bodyPr>
            <a:normAutofit fontScale="85000" lnSpcReduction="20000"/>
          </a:bodyPr>
          <a:lstStyle/>
          <a:p>
            <a:pPr marL="0" indent="0" algn="ctr">
              <a:buNone/>
            </a:pPr>
            <a:r>
              <a:rPr lang="ru-RU" sz="3600" b="1" u="sng" dirty="0">
                <a:solidFill>
                  <a:srgbClr val="FF0000"/>
                </a:solidFill>
                <a:latin typeface="Times New Roman" panose="02020603050405020304" pitchFamily="18" charset="0"/>
                <a:cs typeface="Times New Roman" panose="02020603050405020304" pitchFamily="18" charset="0"/>
              </a:rPr>
              <a:t>Выступление технолога «Приготовление блюд с картошки»</a:t>
            </a:r>
          </a:p>
          <a:p>
            <a:pPr marL="0" indent="0" algn="just">
              <a:buNone/>
            </a:pPr>
            <a:r>
              <a:rPr lang="ru-RU" sz="3600" dirty="0" smtClean="0">
                <a:solidFill>
                  <a:schemeClr val="tx1"/>
                </a:solidFill>
                <a:latin typeface="Times New Roman" panose="02020603050405020304" pitchFamily="18" charset="0"/>
                <a:cs typeface="Times New Roman" panose="02020603050405020304" pitchFamily="18" charset="0"/>
              </a:rPr>
              <a:t>- </a:t>
            </a:r>
            <a:r>
              <a:rPr lang="ru-RU" sz="3600" dirty="0">
                <a:solidFill>
                  <a:schemeClr val="bg1"/>
                </a:solidFill>
                <a:latin typeface="Times New Roman" panose="02020603050405020304" pitchFamily="18" charset="0"/>
                <a:cs typeface="Times New Roman" panose="02020603050405020304" pitchFamily="18" charset="0"/>
              </a:rPr>
              <a:t>Для того, чтобы готовые блюда отвечали необходимым требованиям, предъявляемым к качеству, нужно знать секреты приготовления блюд, с которыми вас познакомлю.</a:t>
            </a:r>
          </a:p>
          <a:p>
            <a:pPr marL="0" indent="0" algn="just">
              <a:buFont typeface="Wingdings" pitchFamily="2" charset="2"/>
              <a:buChar char="v"/>
            </a:pPr>
            <a:r>
              <a:rPr lang="ru-RU" sz="3600" dirty="0" smtClean="0">
                <a:solidFill>
                  <a:schemeClr val="bg1"/>
                </a:solidFill>
                <a:latin typeface="Times New Roman" panose="02020603050405020304" pitchFamily="18" charset="0"/>
                <a:cs typeface="Times New Roman" panose="02020603050405020304" pitchFamily="18" charset="0"/>
              </a:rPr>
              <a:t> Очищенный </a:t>
            </a:r>
            <a:r>
              <a:rPr lang="ru-RU" sz="3600" dirty="0">
                <a:solidFill>
                  <a:schemeClr val="bg1"/>
                </a:solidFill>
                <a:latin typeface="Times New Roman" panose="02020603050405020304" pitchFamily="18" charset="0"/>
                <a:cs typeface="Times New Roman" panose="02020603050405020304" pitchFamily="18" charset="0"/>
              </a:rPr>
              <a:t>картофель опустите в холодную воду, чтобы он не почернел, но не держите долго, иначе потеряется часть крахмала и витамин С.</a:t>
            </a:r>
          </a:p>
          <a:p>
            <a:pPr marL="0" indent="0" algn="just">
              <a:buFont typeface="Wingdings" pitchFamily="2" charset="2"/>
              <a:buChar char="v"/>
            </a:pPr>
            <a:r>
              <a:rPr lang="ru-RU" sz="3600" dirty="0" smtClean="0">
                <a:solidFill>
                  <a:schemeClr val="bg1"/>
                </a:solidFill>
                <a:latin typeface="Times New Roman" panose="02020603050405020304" pitchFamily="18" charset="0"/>
                <a:cs typeface="Times New Roman" panose="02020603050405020304" pitchFamily="18" charset="0"/>
              </a:rPr>
              <a:t> Сваренный </a:t>
            </a:r>
            <a:r>
              <a:rPr lang="ru-RU" sz="3600" dirty="0">
                <a:solidFill>
                  <a:schemeClr val="bg1"/>
                </a:solidFill>
                <a:latin typeface="Times New Roman" panose="02020603050405020304" pitchFamily="18" charset="0"/>
                <a:cs typeface="Times New Roman" panose="02020603050405020304" pitchFamily="18" charset="0"/>
              </a:rPr>
              <a:t>картофель в кожуре сохраняет больше витаминов, чем вареный, очищенный и нарезанный.</a:t>
            </a:r>
          </a:p>
          <a:p>
            <a:pPr marL="0" indent="0" algn="just">
              <a:buFont typeface="Wingdings" pitchFamily="2" charset="2"/>
              <a:buChar char="v"/>
            </a:pPr>
            <a:r>
              <a:rPr lang="ru-RU" sz="3600" dirty="0" smtClean="0">
                <a:solidFill>
                  <a:schemeClr val="bg1"/>
                </a:solidFill>
                <a:latin typeface="Times New Roman" panose="02020603050405020304" pitchFamily="18" charset="0"/>
                <a:cs typeface="Times New Roman" panose="02020603050405020304" pitchFamily="18" charset="0"/>
              </a:rPr>
              <a:t> Отварной </a:t>
            </a:r>
            <a:r>
              <a:rPr lang="ru-RU" sz="3600" dirty="0">
                <a:solidFill>
                  <a:schemeClr val="bg1"/>
                </a:solidFill>
                <a:latin typeface="Times New Roman" panose="02020603050405020304" pitchFamily="18" charset="0"/>
                <a:cs typeface="Times New Roman" panose="02020603050405020304" pitchFamily="18" charset="0"/>
              </a:rPr>
              <a:t>картофель будет вкуснее, если добавить 3-4 дольки чеснока, лавровый лист при варке.</a:t>
            </a:r>
          </a:p>
          <a:p>
            <a:pPr marL="0" indent="0" algn="just">
              <a:buFont typeface="Wingdings" pitchFamily="2" charset="2"/>
              <a:buChar char="v"/>
            </a:pPr>
            <a:r>
              <a:rPr lang="ru-RU" sz="3600" dirty="0" smtClean="0">
                <a:solidFill>
                  <a:schemeClr val="bg1"/>
                </a:solidFill>
                <a:latin typeface="Times New Roman" panose="02020603050405020304" pitchFamily="18" charset="0"/>
                <a:cs typeface="Times New Roman" panose="02020603050405020304" pitchFamily="18" charset="0"/>
              </a:rPr>
              <a:t> Солите </a:t>
            </a:r>
            <a:r>
              <a:rPr lang="ru-RU" sz="3600" dirty="0">
                <a:solidFill>
                  <a:schemeClr val="bg1"/>
                </a:solidFill>
                <a:latin typeface="Times New Roman" panose="02020603050405020304" pitchFamily="18" charset="0"/>
                <a:cs typeface="Times New Roman" panose="02020603050405020304" pitchFamily="18" charset="0"/>
              </a:rPr>
              <a:t>картофель, когда он почти сварился.</a:t>
            </a:r>
          </a:p>
          <a:p>
            <a:pPr marL="0" indent="0" algn="just">
              <a:buFont typeface="Wingdings" pitchFamily="2" charset="2"/>
              <a:buChar char="v"/>
            </a:pPr>
            <a:r>
              <a:rPr lang="ru-RU" sz="3600" dirty="0" smtClean="0">
                <a:solidFill>
                  <a:schemeClr val="bg1"/>
                </a:solidFill>
                <a:latin typeface="Times New Roman" panose="02020603050405020304" pitchFamily="18" charset="0"/>
                <a:cs typeface="Times New Roman" panose="02020603050405020304" pitchFamily="18" charset="0"/>
              </a:rPr>
              <a:t> Не </a:t>
            </a:r>
            <a:r>
              <a:rPr lang="ru-RU" sz="3600" dirty="0">
                <a:solidFill>
                  <a:schemeClr val="bg1"/>
                </a:solidFill>
                <a:latin typeface="Times New Roman" panose="02020603050405020304" pitchFamily="18" charset="0"/>
                <a:cs typeface="Times New Roman" panose="02020603050405020304" pitchFamily="18" charset="0"/>
              </a:rPr>
              <a:t>разбавляйте пюре холодным молоком: оно станет серым.</a:t>
            </a:r>
          </a:p>
          <a:p>
            <a:pPr marL="0" indent="0" algn="just">
              <a:buFont typeface="Wingdings" pitchFamily="2" charset="2"/>
              <a:buChar char="v"/>
            </a:pPr>
            <a:r>
              <a:rPr lang="ru-RU" sz="3600" dirty="0" smtClean="0">
                <a:solidFill>
                  <a:schemeClr val="bg1"/>
                </a:solidFill>
                <a:latin typeface="Times New Roman" panose="02020603050405020304" pitchFamily="18" charset="0"/>
                <a:cs typeface="Times New Roman" panose="02020603050405020304" pitchFamily="18" charset="0"/>
              </a:rPr>
              <a:t> Добавьте </a:t>
            </a:r>
            <a:r>
              <a:rPr lang="ru-RU" sz="3600" dirty="0">
                <a:solidFill>
                  <a:schemeClr val="bg1"/>
                </a:solidFill>
                <a:latin typeface="Times New Roman" panose="02020603050405020304" pitchFamily="18" charset="0"/>
                <a:cs typeface="Times New Roman" panose="02020603050405020304" pitchFamily="18" charset="0"/>
              </a:rPr>
              <a:t>взбитый в пену белок.</a:t>
            </a:r>
          </a:p>
          <a:p>
            <a:pPr marL="0" indent="0">
              <a:buNone/>
            </a:pPr>
            <a:endParaRPr lang="ru-RU" dirty="0"/>
          </a:p>
        </p:txBody>
      </p:sp>
    </p:spTree>
    <p:extLst>
      <p:ext uri="{BB962C8B-B14F-4D97-AF65-F5344CB8AC3E}">
        <p14:creationId xmlns:p14="http://schemas.microsoft.com/office/powerpoint/2010/main" xmlns="" val="6716325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28601" y="195943"/>
            <a:ext cx="11674928" cy="6662057"/>
          </a:xfrm>
        </p:spPr>
        <p:txBody>
          <a:bodyPr>
            <a:normAutofit lnSpcReduction="10000"/>
          </a:bodyPr>
          <a:lstStyle/>
          <a:p>
            <a:pPr marL="0" indent="0" algn="ctr">
              <a:buNone/>
            </a:pPr>
            <a:r>
              <a:rPr lang="ru-RU" sz="2800" b="1" u="sng" dirty="0">
                <a:solidFill>
                  <a:srgbClr val="FF0000"/>
                </a:solidFill>
                <a:latin typeface="Times New Roman" panose="02020603050405020304" pitchFamily="18" charset="0"/>
                <a:cs typeface="Times New Roman" panose="02020603050405020304" pitchFamily="18" charset="0"/>
              </a:rPr>
              <a:t>Выступление санитарного врача </a:t>
            </a:r>
            <a:r>
              <a:rPr lang="ru-RU" sz="2800" b="1" u="sng" dirty="0" smtClean="0">
                <a:solidFill>
                  <a:srgbClr val="FF0000"/>
                </a:solidFill>
                <a:latin typeface="Times New Roman" panose="02020603050405020304" pitchFamily="18" charset="0"/>
                <a:cs typeface="Times New Roman" panose="02020603050405020304" pitchFamily="18" charset="0"/>
              </a:rPr>
              <a:t>«</a:t>
            </a:r>
            <a:r>
              <a:rPr lang="ru-RU" sz="2800" b="1" u="sng" dirty="0">
                <a:solidFill>
                  <a:srgbClr val="FF0000"/>
                </a:solidFill>
                <a:latin typeface="Times New Roman" panose="02020603050405020304" pitchFamily="18" charset="0"/>
                <a:cs typeface="Times New Roman" panose="02020603050405020304" pitchFamily="18" charset="0"/>
              </a:rPr>
              <a:t>Назначение и употребление картофеля»</a:t>
            </a:r>
          </a:p>
          <a:p>
            <a:pPr marL="0" indent="0" algn="just">
              <a:buNone/>
            </a:pPr>
            <a:r>
              <a:rPr lang="ru-RU" sz="2100" dirty="0" smtClean="0">
                <a:solidFill>
                  <a:schemeClr val="tx1"/>
                </a:solidFill>
                <a:latin typeface="Times New Roman" panose="02020603050405020304" pitchFamily="18" charset="0"/>
                <a:cs typeface="Times New Roman" panose="02020603050405020304" pitchFamily="18" charset="0"/>
              </a:rPr>
              <a:t>	</a:t>
            </a:r>
            <a:r>
              <a:rPr lang="ru-RU" sz="2400" dirty="0" smtClean="0">
                <a:solidFill>
                  <a:schemeClr val="bg1"/>
                </a:solidFill>
                <a:latin typeface="Times New Roman" panose="02020603050405020304" pitchFamily="18" charset="0"/>
                <a:cs typeface="Times New Roman" panose="02020603050405020304" pitchFamily="18" charset="0"/>
              </a:rPr>
              <a:t>Назначении </a:t>
            </a:r>
            <a:r>
              <a:rPr lang="ru-RU" sz="2400" dirty="0">
                <a:solidFill>
                  <a:schemeClr val="bg1"/>
                </a:solidFill>
                <a:latin typeface="Times New Roman" panose="02020603050405020304" pitchFamily="18" charset="0"/>
                <a:cs typeface="Times New Roman" panose="02020603050405020304" pitchFamily="18" charset="0"/>
              </a:rPr>
              <a:t>картофеля (лечебное – при ожогах, антицинготное средство, мочегонное, при болезнях желудочно-кишечного характера – сок сырого картофеля, косметическое – отвар для ухода за кожей лица и рук, маски для лица из картофеля в мундире, техническое – готовят спирт, крахмал; кулинарное – закуски, первые, вторые блюда, гарниры к мясным, рыбным и овощным блюдам, из крахмала – кисели).</a:t>
            </a:r>
          </a:p>
          <a:p>
            <a:pPr marL="0" indent="0" algn="just">
              <a:buNone/>
            </a:pPr>
            <a:r>
              <a:rPr lang="ru-RU" sz="2400" dirty="0" smtClean="0">
                <a:solidFill>
                  <a:schemeClr val="bg1"/>
                </a:solidFill>
                <a:latin typeface="Times New Roman" panose="02020603050405020304" pitchFamily="18" charset="0"/>
                <a:cs typeface="Times New Roman" panose="02020603050405020304" pitchFamily="18" charset="0"/>
              </a:rPr>
              <a:t>	Сегодня </a:t>
            </a:r>
            <a:r>
              <a:rPr lang="ru-RU" sz="2400" dirty="0">
                <a:solidFill>
                  <a:schemeClr val="bg1"/>
                </a:solidFill>
                <a:latin typeface="Times New Roman" panose="02020603050405020304" pitchFamily="18" charset="0"/>
                <a:cs typeface="Times New Roman" panose="02020603050405020304" pitchFamily="18" charset="0"/>
              </a:rPr>
              <a:t>картофель называют «вторым хлебом». Прекрасный продукт. Употребляя его, мы совершаем несколько ошибок: едим с хлебом. В нем много крахмала, он калорийнее многих овощей. Жареный картофель украшает многие блюда – вторая ошибка. Это очень неполезное блюдо. Вредны для здоровья чипсы, ведь это многократно пережаренное масло, богатое </a:t>
            </a:r>
            <a:r>
              <a:rPr lang="ru-RU" sz="2400" dirty="0" err="1">
                <a:solidFill>
                  <a:schemeClr val="bg1"/>
                </a:solidFill>
                <a:latin typeface="Times New Roman" panose="02020603050405020304" pitchFamily="18" charset="0"/>
                <a:cs typeface="Times New Roman" panose="02020603050405020304" pitchFamily="18" charset="0"/>
              </a:rPr>
              <a:t>концерагенами</a:t>
            </a:r>
            <a:r>
              <a:rPr lang="ru-RU" sz="2400" dirty="0">
                <a:solidFill>
                  <a:schemeClr val="bg1"/>
                </a:solidFill>
                <a:latin typeface="Times New Roman" panose="02020603050405020304" pitchFamily="18" charset="0"/>
                <a:cs typeface="Times New Roman" panose="02020603050405020304" pitchFamily="18" charset="0"/>
              </a:rPr>
              <a:t>, веществами, вредными для здоровья. Надо разумно относиться к своему здоровью. Советуем картофель варить, а отвар пить как напиток, заправленный сметаной, сливками.</a:t>
            </a:r>
          </a:p>
          <a:p>
            <a:pPr marL="0" indent="0" algn="just">
              <a:buNone/>
            </a:pPr>
            <a:r>
              <a:rPr lang="ru-RU" sz="2400" dirty="0" smtClean="0">
                <a:solidFill>
                  <a:schemeClr val="bg1"/>
                </a:solidFill>
                <a:latin typeface="Times New Roman" panose="02020603050405020304" pitchFamily="18" charset="0"/>
                <a:cs typeface="Times New Roman" panose="02020603050405020304" pitchFamily="18" charset="0"/>
              </a:rPr>
              <a:t>	200 </a:t>
            </a:r>
            <a:r>
              <a:rPr lang="ru-RU" sz="2400" dirty="0">
                <a:solidFill>
                  <a:schemeClr val="bg1"/>
                </a:solidFill>
                <a:latin typeface="Times New Roman" panose="02020603050405020304" pitchFamily="18" charset="0"/>
                <a:cs typeface="Times New Roman" panose="02020603050405020304" pitchFamily="18" charset="0"/>
              </a:rPr>
              <a:t>граммов сваренного картофеля заменяет суточную дозу потребности организма в витамине С. В свежем картофеле его достаточное количество, а к весне уменьшается на 1/3.</a:t>
            </a:r>
          </a:p>
          <a:p>
            <a:pPr marL="0" indent="0">
              <a:buNone/>
            </a:pPr>
            <a:endParaRPr lang="ru-RU" dirty="0"/>
          </a:p>
        </p:txBody>
      </p:sp>
    </p:spTree>
    <p:extLst>
      <p:ext uri="{BB962C8B-B14F-4D97-AF65-F5344CB8AC3E}">
        <p14:creationId xmlns:p14="http://schemas.microsoft.com/office/powerpoint/2010/main" xmlns="" val="4017159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77586" y="0"/>
            <a:ext cx="11674928" cy="6857999"/>
          </a:xfrm>
        </p:spPr>
        <p:txBody>
          <a:bodyPr>
            <a:noAutofit/>
          </a:bodyPr>
          <a:lstStyle/>
          <a:p>
            <a:pPr marL="0" indent="0" algn="ctr">
              <a:buNone/>
            </a:pPr>
            <a:r>
              <a:rPr lang="ru-RU" sz="3200" b="1" u="sng" dirty="0" smtClean="0">
                <a:solidFill>
                  <a:srgbClr val="FF0000"/>
                </a:solidFill>
                <a:latin typeface="Times New Roman" panose="02020603050405020304" pitchFamily="18" charset="0"/>
                <a:cs typeface="Times New Roman" panose="02020603050405020304" pitchFamily="18" charset="0"/>
              </a:rPr>
              <a:t>Выступление </a:t>
            </a:r>
            <a:r>
              <a:rPr lang="ru-RU" sz="3200" b="1" u="sng" dirty="0">
                <a:solidFill>
                  <a:srgbClr val="FF0000"/>
                </a:solidFill>
                <a:latin typeface="Times New Roman" panose="02020603050405020304" pitchFamily="18" charset="0"/>
                <a:cs typeface="Times New Roman" panose="02020603050405020304" pitchFamily="18" charset="0"/>
              </a:rPr>
              <a:t>повара «Полезные советы</a:t>
            </a:r>
            <a:r>
              <a:rPr lang="ru-RU" sz="3200" b="1" u="sng" dirty="0" smtClean="0">
                <a:solidFill>
                  <a:srgbClr val="FF0000"/>
                </a:solidFill>
                <a:latin typeface="Times New Roman" panose="02020603050405020304" pitchFamily="18" charset="0"/>
                <a:cs typeface="Times New Roman" panose="02020603050405020304" pitchFamily="18" charset="0"/>
              </a:rPr>
              <a:t>»</a:t>
            </a:r>
          </a:p>
          <a:p>
            <a:pPr marL="0" indent="0" algn="just">
              <a:buFont typeface="Wingdings" pitchFamily="2" charset="2"/>
              <a:buChar char="v"/>
            </a:pPr>
            <a:r>
              <a:rPr lang="ru-RU" sz="1600" dirty="0" smtClean="0">
                <a:solidFill>
                  <a:srgbClr val="FFFF00"/>
                </a:solidFill>
                <a:latin typeface="Times New Roman" panose="02020603050405020304" pitchFamily="18" charset="0"/>
                <a:cs typeface="Times New Roman" panose="02020603050405020304" pitchFamily="18" charset="0"/>
              </a:rPr>
              <a:t> </a:t>
            </a:r>
            <a:r>
              <a:rPr lang="ru-RU" sz="1950" dirty="0" smtClean="0">
                <a:solidFill>
                  <a:schemeClr val="bg1"/>
                </a:solidFill>
                <a:latin typeface="Times New Roman" panose="02020603050405020304" pitchFamily="18" charset="0"/>
                <a:cs typeface="Times New Roman" panose="02020603050405020304" pitchFamily="18" charset="0"/>
              </a:rPr>
              <a:t>Картофель</a:t>
            </a:r>
            <a:r>
              <a:rPr lang="ru-RU" sz="1950" dirty="0">
                <a:solidFill>
                  <a:schemeClr val="bg1"/>
                </a:solidFill>
                <a:latin typeface="Times New Roman" panose="02020603050405020304" pitchFamily="18" charset="0"/>
                <a:cs typeface="Times New Roman" panose="02020603050405020304" pitchFamily="18" charset="0"/>
              </a:rPr>
              <a:t>, сваренный в кожуре сохраняет 75% витаминов; очищенный и сваренный клубнями - 60-70%, а нарезанный - лишь 35-50%.</a:t>
            </a:r>
          </a:p>
          <a:p>
            <a:pPr marL="0" indent="0" algn="just">
              <a:buFont typeface="Wingdings" pitchFamily="2" charset="2"/>
              <a:buChar char="v"/>
            </a:pPr>
            <a:r>
              <a:rPr lang="ru-RU" sz="1950" dirty="0" smtClean="0">
                <a:solidFill>
                  <a:schemeClr val="bg1"/>
                </a:solidFill>
                <a:latin typeface="Times New Roman" panose="02020603050405020304" pitchFamily="18" charset="0"/>
                <a:cs typeface="Times New Roman" panose="02020603050405020304" pitchFamily="18" charset="0"/>
              </a:rPr>
              <a:t> Очищенный </a:t>
            </a:r>
            <a:r>
              <a:rPr lang="ru-RU" sz="1950" dirty="0">
                <a:solidFill>
                  <a:schemeClr val="bg1"/>
                </a:solidFill>
                <a:latin typeface="Times New Roman" panose="02020603050405020304" pitchFamily="18" charset="0"/>
                <a:cs typeface="Times New Roman" panose="02020603050405020304" pitchFamily="18" charset="0"/>
              </a:rPr>
              <a:t>картофель хранить нельзя. В крайнем случае его можно оставить на час-два в воде и притом целыми клубнями.</a:t>
            </a:r>
          </a:p>
          <a:p>
            <a:pPr marL="0" indent="0" algn="just">
              <a:buFont typeface="Wingdings" pitchFamily="2" charset="2"/>
              <a:buChar char="v"/>
            </a:pPr>
            <a:r>
              <a:rPr lang="ru-RU" sz="1950" dirty="0" smtClean="0">
                <a:solidFill>
                  <a:schemeClr val="bg1"/>
                </a:solidFill>
                <a:latin typeface="Times New Roman" panose="02020603050405020304" pitchFamily="18" charset="0"/>
                <a:cs typeface="Times New Roman" panose="02020603050405020304" pitchFamily="18" charset="0"/>
              </a:rPr>
              <a:t> Очистив </a:t>
            </a:r>
            <a:r>
              <a:rPr lang="ru-RU" sz="1950" dirty="0">
                <a:solidFill>
                  <a:schemeClr val="bg1"/>
                </a:solidFill>
                <a:latin typeface="Times New Roman" panose="02020603050405020304" pitchFamily="18" charset="0"/>
                <a:cs typeface="Times New Roman" panose="02020603050405020304" pitchFamily="18" charset="0"/>
              </a:rPr>
              <a:t>картофель, поставьте его под струю холодной воды: он быстрее сварится, будет более рассыпчатым.</a:t>
            </a:r>
          </a:p>
          <a:p>
            <a:pPr marL="0" indent="0" algn="just">
              <a:buFont typeface="Wingdings" pitchFamily="2" charset="2"/>
              <a:buChar char="v"/>
            </a:pPr>
            <a:r>
              <a:rPr lang="ru-RU" sz="1950" dirty="0" smtClean="0">
                <a:solidFill>
                  <a:schemeClr val="bg1"/>
                </a:solidFill>
                <a:latin typeface="Times New Roman" panose="02020603050405020304" pitchFamily="18" charset="0"/>
                <a:cs typeface="Times New Roman" panose="02020603050405020304" pitchFamily="18" charset="0"/>
              </a:rPr>
              <a:t> Если </a:t>
            </a:r>
            <a:r>
              <a:rPr lang="ru-RU" sz="1950" dirty="0">
                <a:solidFill>
                  <a:schemeClr val="bg1"/>
                </a:solidFill>
                <a:latin typeface="Times New Roman" panose="02020603050405020304" pitchFamily="18" charset="0"/>
                <a:cs typeface="Times New Roman" panose="02020603050405020304" pitchFamily="18" charset="0"/>
              </a:rPr>
              <a:t>вам нужно заранее очистить картофель - храните его до употребления не в воде, а в завязанном полиэтиленовом пакете.</a:t>
            </a:r>
          </a:p>
          <a:p>
            <a:pPr marL="0" indent="0" algn="just">
              <a:buFont typeface="Wingdings" pitchFamily="2" charset="2"/>
              <a:buChar char="v"/>
            </a:pPr>
            <a:r>
              <a:rPr lang="ru-RU" sz="1950" dirty="0" smtClean="0">
                <a:solidFill>
                  <a:schemeClr val="bg1"/>
                </a:solidFill>
                <a:latin typeface="Times New Roman" panose="02020603050405020304" pitchFamily="18" charset="0"/>
                <a:cs typeface="Times New Roman" panose="02020603050405020304" pitchFamily="18" charset="0"/>
              </a:rPr>
              <a:t> Солить </a:t>
            </a:r>
            <a:r>
              <a:rPr lang="ru-RU" sz="1950" dirty="0">
                <a:solidFill>
                  <a:schemeClr val="bg1"/>
                </a:solidFill>
                <a:latin typeface="Times New Roman" panose="02020603050405020304" pitchFamily="18" charset="0"/>
                <a:cs typeface="Times New Roman" panose="02020603050405020304" pitchFamily="18" charset="0"/>
              </a:rPr>
              <a:t>картофель при варке лучше всего за 5-10 мин. до его полной готовности.</a:t>
            </a:r>
          </a:p>
          <a:p>
            <a:pPr marL="0" indent="0" algn="just">
              <a:buFont typeface="Wingdings" pitchFamily="2" charset="2"/>
              <a:buChar char="v"/>
            </a:pPr>
            <a:r>
              <a:rPr lang="ru-RU" sz="1950" dirty="0" smtClean="0">
                <a:solidFill>
                  <a:schemeClr val="bg1"/>
                </a:solidFill>
                <a:latin typeface="Times New Roman" panose="02020603050405020304" pitchFamily="18" charset="0"/>
                <a:cs typeface="Times New Roman" panose="02020603050405020304" pitchFamily="18" charset="0"/>
              </a:rPr>
              <a:t> Картофель </a:t>
            </a:r>
            <a:r>
              <a:rPr lang="ru-RU" sz="1950" dirty="0">
                <a:solidFill>
                  <a:schemeClr val="bg1"/>
                </a:solidFill>
                <a:latin typeface="Times New Roman" panose="02020603050405020304" pitchFamily="18" charset="0"/>
                <a:cs typeface="Times New Roman" panose="02020603050405020304" pitchFamily="18" charset="0"/>
              </a:rPr>
              <a:t>в “мундире” не разварится, (что делает его непригодным для последующего жарения), если добавить в воду больше соли, чем вы это делаете при обычной варке.</a:t>
            </a:r>
          </a:p>
          <a:p>
            <a:pPr marL="0" indent="0" algn="just">
              <a:buFont typeface="Wingdings" pitchFamily="2" charset="2"/>
              <a:buChar char="v"/>
            </a:pPr>
            <a:r>
              <a:rPr lang="ru-RU" sz="1950" dirty="0" smtClean="0">
                <a:solidFill>
                  <a:schemeClr val="bg1"/>
                </a:solidFill>
                <a:latin typeface="Times New Roman" panose="02020603050405020304" pitchFamily="18" charset="0"/>
                <a:cs typeface="Times New Roman" panose="02020603050405020304" pitchFamily="18" charset="0"/>
              </a:rPr>
              <a:t> Картофель</a:t>
            </a:r>
            <a:r>
              <a:rPr lang="ru-RU" sz="1950" dirty="0">
                <a:solidFill>
                  <a:schemeClr val="bg1"/>
                </a:solidFill>
                <a:latin typeface="Times New Roman" panose="02020603050405020304" pitchFamily="18" charset="0"/>
                <a:cs typeface="Times New Roman" panose="02020603050405020304" pitchFamily="18" charset="0"/>
              </a:rPr>
              <a:t>, сваренный в “мундире”, легко очистится, если его сразу же после варки облить холодной водой.</a:t>
            </a:r>
          </a:p>
          <a:p>
            <a:pPr marL="0" indent="0" algn="just">
              <a:buFont typeface="Wingdings" pitchFamily="2" charset="2"/>
              <a:buChar char="v"/>
            </a:pPr>
            <a:r>
              <a:rPr lang="ru-RU" sz="1950" dirty="0" smtClean="0">
                <a:solidFill>
                  <a:schemeClr val="bg1"/>
                </a:solidFill>
                <a:latin typeface="Times New Roman" panose="02020603050405020304" pitchFamily="18" charset="0"/>
                <a:cs typeface="Times New Roman" panose="02020603050405020304" pitchFamily="18" charset="0"/>
              </a:rPr>
              <a:t> Печеная </a:t>
            </a:r>
            <a:r>
              <a:rPr lang="ru-RU" sz="1950" dirty="0">
                <a:solidFill>
                  <a:schemeClr val="bg1"/>
                </a:solidFill>
                <a:latin typeface="Times New Roman" panose="02020603050405020304" pitchFamily="18" charset="0"/>
                <a:cs typeface="Times New Roman" panose="02020603050405020304" pitchFamily="18" charset="0"/>
              </a:rPr>
              <a:t>картошка с румяной хрустящей корочкой – традиционная еда на привале. И все, конечно, знают обычный способ печь ее, когда вымытые и просушенные клубни картофеля, закапывают в горячую золу.</a:t>
            </a:r>
          </a:p>
          <a:p>
            <a:pPr marL="0" indent="0" algn="just">
              <a:buFont typeface="Wingdings" pitchFamily="2" charset="2"/>
              <a:buChar char="v"/>
            </a:pPr>
            <a:r>
              <a:rPr lang="ru-RU" sz="1950" dirty="0" smtClean="0">
                <a:solidFill>
                  <a:schemeClr val="bg1"/>
                </a:solidFill>
                <a:latin typeface="Times New Roman" panose="02020603050405020304" pitchFamily="18" charset="0"/>
                <a:cs typeface="Times New Roman" panose="02020603050405020304" pitchFamily="18" charset="0"/>
              </a:rPr>
              <a:t> Молодой </a:t>
            </a:r>
            <a:r>
              <a:rPr lang="ru-RU" sz="1950" dirty="0">
                <a:solidFill>
                  <a:schemeClr val="bg1"/>
                </a:solidFill>
                <a:latin typeface="Times New Roman" panose="02020603050405020304" pitchFamily="18" charset="0"/>
                <a:cs typeface="Times New Roman" panose="02020603050405020304" pitchFamily="18" charset="0"/>
              </a:rPr>
              <a:t>картофель чистят так: помять его, положить в мешочек, всыпать соль и покатать по столу.</a:t>
            </a:r>
          </a:p>
          <a:p>
            <a:pPr marL="0" indent="0">
              <a:buNone/>
            </a:pPr>
            <a:endParaRPr lang="ru-RU" sz="18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034306170"/>
      </p:ext>
    </p:extLst>
  </p:cSld>
  <p:clrMapOvr>
    <a:masterClrMapping/>
  </p:clrMapOvr>
  <p:timing>
    <p:tnLst>
      <p:par>
        <p:cTn id="1" dur="indefinite" restart="never" nodeType="tmRoot"/>
      </p:par>
    </p:tnLst>
  </p:timing>
</p:sld>
</file>

<file path=ppt/theme/theme1.xml><?xml version="1.0" encoding="utf-8"?>
<a:theme xmlns:a="http://schemas.openxmlformats.org/drawingml/2006/main" name="Сектор">
  <a:themeElements>
    <a:clrScheme name="Сектор">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Сектор">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176</TotalTime>
  <Words>751</Words>
  <Application>Microsoft Office PowerPoint</Application>
  <PresentationFormat>Произвольный</PresentationFormat>
  <Paragraphs>92</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Сектор</vt:lpstr>
      <vt:lpstr> Государственное учреждение образования «Лидский районный экологический центр детей и молодёжи»    Раздел «Национальные традиции питания» Тема  занятия «Белорусская национальная кухня»</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Zver</cp:lastModifiedBy>
  <cp:revision>43</cp:revision>
  <dcterms:created xsi:type="dcterms:W3CDTF">2020-04-23T17:57:39Z</dcterms:created>
  <dcterms:modified xsi:type="dcterms:W3CDTF">2020-04-24T13:04:36Z</dcterms:modified>
</cp:coreProperties>
</file>