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66" r:id="rId5"/>
    <p:sldId id="276" r:id="rId6"/>
    <p:sldId id="278" r:id="rId7"/>
    <p:sldId id="280" r:id="rId8"/>
    <p:sldId id="282" r:id="rId9"/>
    <p:sldId id="264" r:id="rId10"/>
    <p:sldId id="267" r:id="rId11"/>
    <p:sldId id="259" r:id="rId12"/>
    <p:sldId id="260" r:id="rId13"/>
    <p:sldId id="261" r:id="rId14"/>
    <p:sldId id="262" r:id="rId15"/>
    <p:sldId id="263" r:id="rId16"/>
    <p:sldId id="273" r:id="rId17"/>
    <p:sldId id="274" r:id="rId18"/>
    <p:sldId id="283" r:id="rId19"/>
    <p:sldId id="271" r:id="rId20"/>
    <p:sldId id="272" r:id="rId21"/>
    <p:sldId id="284"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A325F-FA58-4AA0-AB23-287E5BA8036F}" type="datetimeFigureOut">
              <a:rPr lang="ru-RU" smtClean="0"/>
              <a:pPr/>
              <a:t>04.05.2020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186328-3BF4-4A67-A65C-0EC5990A321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p:spPr>
      </p:sp>
      <p:sp>
        <p:nvSpPr>
          <p:cNvPr id="113667" name="Rectangle 3"/>
          <p:cNvSpPr>
            <a:spLocks noGrp="1"/>
          </p:cNvSpPr>
          <p:nvPr>
            <p:ph type="body" idx="1"/>
          </p:nvPr>
        </p:nvSpPr>
        <p:spPr bwMode="auto">
          <a:noFill/>
        </p:spPr>
        <p:txBody>
          <a:bodyPr/>
          <a:lstStyle/>
          <a:p>
            <a:pPr eaLnBrk="1" hangingPunct="1"/>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F810BE2-F4E6-445D-86C4-A32C64154CC4}" type="datetimeFigureOut">
              <a:rPr lang="en-US" smtClean="0"/>
              <a:pPr/>
              <a:t>5/4/2020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2A9A17B-4117-4856-BC76-7C2D6B124456}"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2131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F810BE2-F4E6-445D-86C4-A32C64154CC4}"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9A17B-4117-4856-BC76-7C2D6B124456}" type="slidenum">
              <a:rPr lang="en-US" smtClean="0"/>
              <a:pPr/>
              <a:t>‹#›</a:t>
            </a:fld>
            <a:endParaRPr lang="en-US"/>
          </a:p>
        </p:txBody>
      </p:sp>
    </p:spTree>
    <p:extLst>
      <p:ext uri="{BB962C8B-B14F-4D97-AF65-F5344CB8AC3E}">
        <p14:creationId xmlns:p14="http://schemas.microsoft.com/office/powerpoint/2010/main" xmlns="" val="293336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F810BE2-F4E6-445D-86C4-A32C64154CC4}"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9A17B-4117-4856-BC76-7C2D6B124456}"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0276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F810BE2-F4E6-445D-86C4-A32C64154CC4}"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9A17B-4117-4856-BC76-7C2D6B124456}"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37078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F810BE2-F4E6-445D-86C4-A32C64154CC4}"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9A17B-4117-4856-BC76-7C2D6B124456}" type="slidenum">
              <a:rPr lang="en-US" smtClean="0"/>
              <a:pPr/>
              <a:t>‹#›</a:t>
            </a:fld>
            <a:endParaRPr lang="en-US"/>
          </a:p>
        </p:txBody>
      </p:sp>
    </p:spTree>
    <p:extLst>
      <p:ext uri="{BB962C8B-B14F-4D97-AF65-F5344CB8AC3E}">
        <p14:creationId xmlns:p14="http://schemas.microsoft.com/office/powerpoint/2010/main" xmlns="" val="1510048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F810BE2-F4E6-445D-86C4-A32C64154CC4}"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9A17B-4117-4856-BC76-7C2D6B124456}"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43561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F810BE2-F4E6-445D-86C4-A32C64154CC4}"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9A17B-4117-4856-BC76-7C2D6B124456}"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5099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F810BE2-F4E6-445D-86C4-A32C64154CC4}"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9A17B-4117-4856-BC76-7C2D6B124456}"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28044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F810BE2-F4E6-445D-86C4-A32C64154CC4}"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9A17B-4117-4856-BC76-7C2D6B124456}"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75472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7176" y="274639"/>
            <a:ext cx="10977649"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r>
              <a:rPr lang="ru-RU"/>
              <a:t>FokinaLida.75@mail.ru</a:t>
            </a:r>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A4DCE23-CA1E-4572-B36B-908F9710D94E}" type="slidenum">
              <a:rPr lang="ru-RU"/>
              <a:pPr>
                <a:defRPr/>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F810BE2-F4E6-445D-86C4-A32C64154CC4}"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9A17B-4117-4856-BC76-7C2D6B124456}" type="slidenum">
              <a:rPr lang="en-US" smtClean="0"/>
              <a:pPr/>
              <a:t>‹#›</a:t>
            </a:fld>
            <a:endParaRPr lang="en-US"/>
          </a:p>
        </p:txBody>
      </p:sp>
    </p:spTree>
    <p:extLst>
      <p:ext uri="{BB962C8B-B14F-4D97-AF65-F5344CB8AC3E}">
        <p14:creationId xmlns:p14="http://schemas.microsoft.com/office/powerpoint/2010/main" xmlns="" val="63756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F810BE2-F4E6-445D-86C4-A32C64154CC4}"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9A17B-4117-4856-BC76-7C2D6B124456}"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1972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F810BE2-F4E6-445D-86C4-A32C64154CC4}"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9A17B-4117-4856-BC76-7C2D6B124456}" type="slidenum">
              <a:rPr lang="en-US" smtClean="0"/>
              <a:pPr/>
              <a:t>‹#›</a:t>
            </a:fld>
            <a:endParaRPr lang="en-US"/>
          </a:p>
        </p:txBody>
      </p:sp>
    </p:spTree>
    <p:extLst>
      <p:ext uri="{BB962C8B-B14F-4D97-AF65-F5344CB8AC3E}">
        <p14:creationId xmlns:p14="http://schemas.microsoft.com/office/powerpoint/2010/main" xmlns="" val="2303940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F810BE2-F4E6-445D-86C4-A32C64154CC4}" type="datetimeFigureOut">
              <a:rPr lang="en-US" smtClean="0"/>
              <a:pPr/>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A9A17B-4117-4856-BC76-7C2D6B124456}"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9027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F810BE2-F4E6-445D-86C4-A32C64154CC4}" type="datetimeFigureOut">
              <a:rPr lang="en-US" smtClean="0"/>
              <a:pPr/>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A9A17B-4117-4856-BC76-7C2D6B124456}"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1785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10BE2-F4E6-445D-86C4-A32C64154CC4}" type="datetimeFigureOut">
              <a:rPr lang="en-US" smtClean="0"/>
              <a:pPr/>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A9A17B-4117-4856-BC76-7C2D6B124456}" type="slidenum">
              <a:rPr lang="en-US" smtClean="0"/>
              <a:pPr/>
              <a:t>‹#›</a:t>
            </a:fld>
            <a:endParaRPr lang="en-US"/>
          </a:p>
        </p:txBody>
      </p:sp>
    </p:spTree>
    <p:extLst>
      <p:ext uri="{BB962C8B-B14F-4D97-AF65-F5344CB8AC3E}">
        <p14:creationId xmlns:p14="http://schemas.microsoft.com/office/powerpoint/2010/main" xmlns="" val="323460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F810BE2-F4E6-445D-86C4-A32C64154CC4}"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9A17B-4117-4856-BC76-7C2D6B124456}"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05628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F810BE2-F4E6-445D-86C4-A32C64154CC4}"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9A17B-4117-4856-BC76-7C2D6B124456}" type="slidenum">
              <a:rPr lang="en-US" smtClean="0"/>
              <a:pPr/>
              <a:t>‹#›</a:t>
            </a:fld>
            <a:endParaRPr lang="en-US"/>
          </a:p>
        </p:txBody>
      </p:sp>
    </p:spTree>
    <p:extLst>
      <p:ext uri="{BB962C8B-B14F-4D97-AF65-F5344CB8AC3E}">
        <p14:creationId xmlns:p14="http://schemas.microsoft.com/office/powerpoint/2010/main" xmlns="" val="336039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cstate="email">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cstate="email">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cstate="email">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F810BE2-F4E6-445D-86C4-A32C64154CC4}" type="datetimeFigureOut">
              <a:rPr lang="en-US" smtClean="0"/>
              <a:pPr/>
              <a:t>5/4/2020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2A9A17B-4117-4856-BC76-7C2D6B124456}" type="slidenum">
              <a:rPr lang="en-US" smtClean="0"/>
              <a:pPr/>
              <a:t>‹#›</a:t>
            </a:fld>
            <a:endParaRPr lang="en-US"/>
          </a:p>
        </p:txBody>
      </p:sp>
    </p:spTree>
    <p:extLst>
      <p:ext uri="{BB962C8B-B14F-4D97-AF65-F5344CB8AC3E}">
        <p14:creationId xmlns:p14="http://schemas.microsoft.com/office/powerpoint/2010/main" xmlns="" val="1272602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hyperlink" Target="https://gribowiki.ru/eatable/lisichka-obyknovennaya.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http://www.florafauna.by/" TargetMode="External"/><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25.gif"/></Relationships>
</file>

<file path=ppt/slides/_rels/slide2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92398" y="2563470"/>
            <a:ext cx="6815669" cy="1515533"/>
          </a:xfrm>
        </p:spPr>
        <p:txBody>
          <a:bodyPr>
            <a:normAutofit fontScale="90000"/>
          </a:bodyPr>
          <a:lstStyle/>
          <a:p>
            <a:pPr algn="l"/>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t>
            </a:r>
            <a:r>
              <a:rPr lang="ru-RU" sz="4400" dirty="0" smtClean="0"/>
              <a:t>		</a:t>
            </a:r>
            <a:r>
              <a:rPr lang="ru-RU" sz="2200" dirty="0" smtClean="0"/>
              <a:t>Государственное учреждение образования</a:t>
            </a:r>
            <a:br>
              <a:rPr lang="ru-RU" sz="2200" dirty="0" smtClean="0"/>
            </a:br>
            <a:r>
              <a:rPr lang="ru-RU" sz="2200" dirty="0" smtClean="0"/>
              <a:t> «</a:t>
            </a:r>
            <a:r>
              <a:rPr lang="ru-RU" sz="2200" dirty="0" err="1" smtClean="0"/>
              <a:t>Лидский</a:t>
            </a:r>
            <a:r>
              <a:rPr lang="ru-RU" sz="2200" dirty="0" smtClean="0"/>
              <a:t> районный экологический центр детей и молодёжи»</a:t>
            </a:r>
            <a:r>
              <a:rPr lang="ru-RU" sz="6700" dirty="0" smtClean="0"/>
              <a:t/>
            </a:r>
            <a:br>
              <a:rPr lang="ru-RU" sz="6700" dirty="0" smtClean="0"/>
            </a:br>
            <a:r>
              <a:rPr lang="ru-RU" sz="3600" dirty="0" smtClean="0"/>
              <a:t>Раздел 5. Охрана лесов</a:t>
            </a:r>
            <a:br>
              <a:rPr lang="ru-RU" sz="3600" dirty="0" smtClean="0"/>
            </a:br>
            <a:r>
              <a:rPr lang="ru-RU" sz="3600" dirty="0" smtClean="0"/>
              <a:t>Тема: Красная книга Беларуси</a:t>
            </a:r>
            <a:endParaRPr lang="en-US" sz="3600" dirty="0"/>
          </a:p>
        </p:txBody>
      </p:sp>
      <p:sp>
        <p:nvSpPr>
          <p:cNvPr id="3" name="Подзаголовок 2"/>
          <p:cNvSpPr>
            <a:spLocks noGrp="1"/>
          </p:cNvSpPr>
          <p:nvPr>
            <p:ph type="subTitle" idx="1"/>
          </p:nvPr>
        </p:nvSpPr>
        <p:spPr>
          <a:xfrm>
            <a:off x="2464158" y="5402881"/>
            <a:ext cx="9144000" cy="1655762"/>
          </a:xfrm>
        </p:spPr>
        <p:txBody>
          <a:bodyPr>
            <a:normAutofit/>
          </a:bodyPr>
          <a:lstStyle/>
          <a:p>
            <a:pPr algn="r"/>
            <a:r>
              <a:rPr lang="ru-RU" sz="2400" dirty="0" smtClean="0"/>
              <a:t>Коломиец Николай Павлович,</a:t>
            </a:r>
          </a:p>
          <a:p>
            <a:pPr algn="r"/>
            <a:r>
              <a:rPr lang="ru-RU" sz="2400" dirty="0" smtClean="0"/>
              <a:t>педагог дополнительного образования</a:t>
            </a:r>
            <a:endParaRPr lang="en-US" sz="2400" dirty="0"/>
          </a:p>
        </p:txBody>
      </p:sp>
    </p:spTree>
    <p:extLst>
      <p:ext uri="{BB962C8B-B14F-4D97-AF65-F5344CB8AC3E}">
        <p14:creationId xmlns:p14="http://schemas.microsoft.com/office/powerpoint/2010/main" xmlns="" val="1769883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8787" y="757646"/>
            <a:ext cx="10515600" cy="5183193"/>
          </a:xfrm>
        </p:spPr>
        <p:txBody>
          <a:bodyPr>
            <a:normAutofit/>
          </a:bodyPr>
          <a:lstStyle/>
          <a:p>
            <a:r>
              <a:rPr lang="ru-RU" dirty="0" smtClean="0"/>
              <a:t>Необходимо </a:t>
            </a:r>
            <a:r>
              <a:rPr lang="ru-RU" dirty="0" smtClean="0"/>
              <a:t>для сбережения природных запасов и сохранности </a:t>
            </a:r>
            <a:r>
              <a:rPr lang="ru-RU" dirty="0" smtClean="0"/>
              <a:t>леса </a:t>
            </a:r>
            <a:r>
              <a:rPr lang="ru-RU" dirty="0" smtClean="0"/>
              <a:t>как важнейшего источника поддержания жизни на нашей планете</a:t>
            </a:r>
            <a:r>
              <a:rPr lang="en-US" dirty="0" smtClean="0"/>
              <a:t/>
            </a:r>
            <a:br>
              <a:rPr lang="en-US" dirty="0" smtClean="0"/>
            </a:br>
            <a:endParaRPr lang="en-US" dirty="0"/>
          </a:p>
        </p:txBody>
      </p:sp>
    </p:spTree>
    <p:extLst>
      <p:ext uri="{BB962C8B-B14F-4D97-AF65-F5344CB8AC3E}">
        <p14:creationId xmlns:p14="http://schemas.microsoft.com/office/powerpoint/2010/main" xmlns="" val="3198376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Основные правила сбора </a:t>
            </a:r>
            <a:br>
              <a:rPr lang="ru-RU" dirty="0" smtClean="0"/>
            </a:br>
            <a:r>
              <a:rPr lang="ru-RU" dirty="0" smtClean="0"/>
              <a:t>«даров природы»</a:t>
            </a:r>
            <a:endParaRPr lang="en-US" dirty="0"/>
          </a:p>
        </p:txBody>
      </p:sp>
      <p:sp>
        <p:nvSpPr>
          <p:cNvPr id="3" name="Объект 2"/>
          <p:cNvSpPr>
            <a:spLocks noGrp="1"/>
          </p:cNvSpPr>
          <p:nvPr>
            <p:ph idx="1"/>
          </p:nvPr>
        </p:nvSpPr>
        <p:spPr/>
        <p:txBody>
          <a:bodyPr>
            <a:normAutofit fontScale="92500" lnSpcReduction="20000"/>
          </a:bodyPr>
          <a:lstStyle/>
          <a:p>
            <a:r>
              <a:rPr lang="ru-RU" dirty="0"/>
              <a:t>1). Сбор ягод и плодов: жимолости, голубики, брусники, смородины, рябины и черемухи можно производить только в </a:t>
            </a:r>
            <a:r>
              <a:rPr lang="ru-RU" b="1" dirty="0"/>
              <a:t>сроки</a:t>
            </a:r>
            <a:r>
              <a:rPr lang="ru-RU" dirty="0"/>
              <a:t>, устанавливаемые областной администрацией.</a:t>
            </a:r>
          </a:p>
          <a:p>
            <a:endParaRPr lang="ru-RU" dirty="0" smtClean="0"/>
          </a:p>
          <a:p>
            <a:r>
              <a:rPr lang="ru-RU" dirty="0" smtClean="0"/>
              <a:t>2</a:t>
            </a:r>
            <a:r>
              <a:rPr lang="ru-RU" dirty="0"/>
              <a:t>). При сборе брусники нельзя пользоваться “</a:t>
            </a:r>
            <a:r>
              <a:rPr lang="ru-RU" b="1" dirty="0"/>
              <a:t>комбайном</a:t>
            </a:r>
            <a:r>
              <a:rPr lang="ru-RU" dirty="0"/>
              <a:t>”, так как это приводит к повреждению ягодников.</a:t>
            </a:r>
          </a:p>
          <a:p>
            <a:endParaRPr lang="ru-RU" dirty="0" smtClean="0"/>
          </a:p>
          <a:p>
            <a:r>
              <a:rPr lang="ru-RU" dirty="0" smtClean="0"/>
              <a:t>3</a:t>
            </a:r>
            <a:r>
              <a:rPr lang="ru-RU" dirty="0"/>
              <a:t>). Недопустимо при сборе рябины и черемухи собирать плоды </a:t>
            </a:r>
            <a:r>
              <a:rPr lang="ru-RU" b="1" dirty="0"/>
              <a:t>вместе с ветками</a:t>
            </a:r>
            <a:r>
              <a:rPr lang="ru-RU" dirty="0"/>
              <a:t>.</a:t>
            </a:r>
          </a:p>
          <a:p>
            <a:pPr marL="0" indent="0">
              <a:buNone/>
            </a:pPr>
            <a:endParaRPr lang="en-US" dirty="0"/>
          </a:p>
        </p:txBody>
      </p:sp>
      <p:pic>
        <p:nvPicPr>
          <p:cNvPr id="34818" name="Picture 2" descr="http://qrcoder.ru/code/?https%3A%2F%2Fprava.shmat.by%2Fpravila-sbora-dikorastushhih-yagod-v-belarusi%2F&amp;4&amp;0"/>
          <p:cNvPicPr>
            <a:picLocks noChangeAspect="1" noChangeArrowheads="1"/>
          </p:cNvPicPr>
          <p:nvPr/>
        </p:nvPicPr>
        <p:blipFill>
          <a:blip r:embed="rId2" cstate="email"/>
          <a:srcRect/>
          <a:stretch>
            <a:fillRect/>
          </a:stretch>
        </p:blipFill>
        <p:spPr bwMode="auto">
          <a:xfrm>
            <a:off x="521334" y="483958"/>
            <a:ext cx="1921419" cy="1921419"/>
          </a:xfrm>
          <a:prstGeom prst="rect">
            <a:avLst/>
          </a:prstGeom>
          <a:noFill/>
        </p:spPr>
      </p:pic>
    </p:spTree>
    <p:extLst>
      <p:ext uri="{BB962C8B-B14F-4D97-AF65-F5344CB8AC3E}">
        <p14:creationId xmlns:p14="http://schemas.microsoft.com/office/powerpoint/2010/main" xmlns="" val="2097920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Основные правила сбора</a:t>
            </a:r>
            <a:br>
              <a:rPr lang="ru-RU" dirty="0" smtClean="0"/>
            </a:br>
            <a:r>
              <a:rPr lang="ru-RU" dirty="0" smtClean="0"/>
              <a:t> «даров природы»</a:t>
            </a:r>
            <a:endParaRPr lang="en-US" dirty="0"/>
          </a:p>
        </p:txBody>
      </p:sp>
      <p:sp>
        <p:nvSpPr>
          <p:cNvPr id="3" name="Объект 2"/>
          <p:cNvSpPr>
            <a:spLocks noGrp="1"/>
          </p:cNvSpPr>
          <p:nvPr>
            <p:ph idx="1"/>
          </p:nvPr>
        </p:nvSpPr>
        <p:spPr>
          <a:xfrm>
            <a:off x="1073332" y="2452429"/>
            <a:ext cx="9376954" cy="3318936"/>
          </a:xfrm>
        </p:spPr>
        <p:txBody>
          <a:bodyPr>
            <a:normAutofit fontScale="92500"/>
          </a:bodyPr>
          <a:lstStyle/>
          <a:p>
            <a:r>
              <a:rPr lang="ru-RU" dirty="0"/>
              <a:t>4). При сборе ягод и плодов примерно 25% их нужно </a:t>
            </a:r>
            <a:r>
              <a:rPr lang="ru-RU" b="1" dirty="0"/>
              <a:t>оставлять нетронутыми</a:t>
            </a:r>
            <a:r>
              <a:rPr lang="ru-RU" dirty="0"/>
              <a:t> на кустах, так как они необходимы для питания </a:t>
            </a:r>
            <a:r>
              <a:rPr lang="ru-RU" dirty="0" smtClean="0"/>
              <a:t>птиц, </a:t>
            </a:r>
            <a:r>
              <a:rPr lang="ru-RU" dirty="0"/>
              <a:t>животных и для возобновления ягодников.</a:t>
            </a:r>
          </a:p>
          <a:p>
            <a:r>
              <a:rPr lang="ru-RU" dirty="0"/>
              <a:t>5). При сборе лекарственных трав нельзя собирать </a:t>
            </a:r>
            <a:r>
              <a:rPr lang="ru-RU" b="1" dirty="0"/>
              <a:t>все подряд</a:t>
            </a:r>
            <a:r>
              <a:rPr lang="ru-RU" dirty="0"/>
              <a:t>, часть растений (до 1/3) нужно оставлять — для их естественного возобновления.</a:t>
            </a:r>
          </a:p>
          <a:p>
            <a:r>
              <a:rPr lang="ru-RU" dirty="0"/>
              <a:t>6). Нельзя собирать цветы рододендрона золотистого и камчатского, незабудки, эдельвейсы, сон-траву (первоцвет), </a:t>
            </a:r>
            <a:r>
              <a:rPr lang="ru-RU" b="1" i="1" u="sng" dirty="0" err="1" smtClean="0">
                <a:solidFill>
                  <a:srgbClr val="00B050"/>
                </a:solidFill>
              </a:rPr>
              <a:t>дицентру</a:t>
            </a:r>
            <a:r>
              <a:rPr lang="ru-RU" dirty="0"/>
              <a:t>, примулу, спирею — эти растения находятся </a:t>
            </a:r>
            <a:r>
              <a:rPr lang="ru-RU" b="1" dirty="0"/>
              <a:t>на грани исчезновения!</a:t>
            </a:r>
            <a:endParaRPr lang="ru-RU" dirty="0"/>
          </a:p>
          <a:p>
            <a:endParaRPr lang="en-US" dirty="0"/>
          </a:p>
        </p:txBody>
      </p:sp>
      <p:pic>
        <p:nvPicPr>
          <p:cNvPr id="36866" name="Picture 2" descr="http://qrcoder.ru/code/?https%3A%2F%2Frastenievod.com%2Fditsentra.html&amp;4&amp;0"/>
          <p:cNvPicPr>
            <a:picLocks noChangeAspect="1" noChangeArrowheads="1"/>
          </p:cNvPicPr>
          <p:nvPr/>
        </p:nvPicPr>
        <p:blipFill>
          <a:blip r:embed="rId2" cstate="print"/>
          <a:srcRect/>
          <a:stretch>
            <a:fillRect/>
          </a:stretch>
        </p:blipFill>
        <p:spPr bwMode="auto">
          <a:xfrm>
            <a:off x="10158997" y="4532810"/>
            <a:ext cx="1414691" cy="1414691"/>
          </a:xfrm>
          <a:prstGeom prst="rect">
            <a:avLst/>
          </a:prstGeom>
          <a:noFill/>
          <a:ln>
            <a:solidFill>
              <a:schemeClr val="accent1">
                <a:lumMod val="60000"/>
                <a:lumOff val="40000"/>
              </a:schemeClr>
            </a:solidFill>
          </a:ln>
        </p:spPr>
      </p:pic>
      <p:pic>
        <p:nvPicPr>
          <p:cNvPr id="36870" name="Picture 6" descr="http://qrcoder.ru/code/?http%3A%2F%2Ftepka.ru%2Fmed_znaniya%2F25.html&amp;4&amp;0"/>
          <p:cNvPicPr>
            <a:picLocks noChangeAspect="1" noChangeArrowheads="1"/>
          </p:cNvPicPr>
          <p:nvPr/>
        </p:nvPicPr>
        <p:blipFill>
          <a:blip r:embed="rId3" cstate="print"/>
          <a:srcRect/>
          <a:stretch>
            <a:fillRect/>
          </a:stretch>
        </p:blipFill>
        <p:spPr bwMode="auto">
          <a:xfrm>
            <a:off x="10169978" y="2948486"/>
            <a:ext cx="1375319" cy="1375319"/>
          </a:xfrm>
          <a:prstGeom prst="rect">
            <a:avLst/>
          </a:prstGeom>
          <a:noFill/>
          <a:ln>
            <a:solidFill>
              <a:schemeClr val="accent1">
                <a:lumMod val="60000"/>
                <a:lumOff val="40000"/>
              </a:schemeClr>
            </a:solidFill>
          </a:ln>
        </p:spPr>
      </p:pic>
    </p:spTree>
    <p:extLst>
      <p:ext uri="{BB962C8B-B14F-4D97-AF65-F5344CB8AC3E}">
        <p14:creationId xmlns:p14="http://schemas.microsoft.com/office/powerpoint/2010/main" xmlns="" val="4270046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Основные правила сбора</a:t>
            </a:r>
            <a:br>
              <a:rPr lang="ru-RU" dirty="0" smtClean="0"/>
            </a:br>
            <a:r>
              <a:rPr lang="ru-RU" dirty="0" smtClean="0"/>
              <a:t> «даров природы»</a:t>
            </a:r>
            <a:endParaRPr lang="en-US" dirty="0"/>
          </a:p>
        </p:txBody>
      </p:sp>
      <p:sp>
        <p:nvSpPr>
          <p:cNvPr id="3" name="Объект 2"/>
          <p:cNvSpPr>
            <a:spLocks noGrp="1"/>
          </p:cNvSpPr>
          <p:nvPr>
            <p:ph idx="1"/>
          </p:nvPr>
        </p:nvSpPr>
        <p:spPr/>
        <p:txBody>
          <a:bodyPr>
            <a:normAutofit fontScale="85000" lnSpcReduction="10000"/>
          </a:bodyPr>
          <a:lstStyle/>
          <a:p>
            <a:pPr algn="just"/>
            <a:r>
              <a:rPr lang="ru-RU" dirty="0"/>
              <a:t>7). При сборе грибов можно срезать ножом только грибы на тонких ножках; трубчатые грибы на толстых ножках (белые, подосиновики) необходимо не срезать, а осторожно </a:t>
            </a:r>
            <a:r>
              <a:rPr lang="ru-RU" b="1" dirty="0"/>
              <a:t>выкручивать</a:t>
            </a:r>
            <a:r>
              <a:rPr lang="ru-RU" dirty="0"/>
              <a:t> из почвы, не нарушая грибницу. Если этого не сделать, оставшаяся мясистая часть ножки начинает загнивать, поражая гнилью и саму грибницу. На другой год на этом месте уже не будет грибов.</a:t>
            </a:r>
          </a:p>
          <a:p>
            <a:pPr algn="just"/>
            <a:r>
              <a:rPr lang="ru-RU" dirty="0"/>
              <a:t>8). Недопустимо </a:t>
            </a:r>
            <a:r>
              <a:rPr lang="ru-RU" b="1" dirty="0"/>
              <a:t>выдергивать</a:t>
            </a:r>
            <a:r>
              <a:rPr lang="ru-RU" dirty="0"/>
              <a:t> грибы “с корнем” — при этом разрушается и гибнет грибница!</a:t>
            </a:r>
          </a:p>
          <a:p>
            <a:pPr algn="just"/>
            <a:r>
              <a:rPr lang="ru-RU" dirty="0"/>
              <a:t>9). Если собранный вами гриб оказался червивым, его нельзя бросать на землю (там он просто сгниет) — </a:t>
            </a:r>
            <a:r>
              <a:rPr lang="ru-RU" b="1" dirty="0"/>
              <a:t>наколите</a:t>
            </a:r>
            <a:r>
              <a:rPr lang="ru-RU" dirty="0"/>
              <a:t> его на ветку; постепенно споры в нем созреют и рассеются по ветру. Грибов будет больше.</a:t>
            </a:r>
          </a:p>
          <a:p>
            <a:endParaRPr lang="en-US" dirty="0"/>
          </a:p>
        </p:txBody>
      </p:sp>
    </p:spTree>
    <p:extLst>
      <p:ext uri="{BB962C8B-B14F-4D97-AF65-F5344CB8AC3E}">
        <p14:creationId xmlns:p14="http://schemas.microsoft.com/office/powerpoint/2010/main" xmlns="" val="4012961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Основные правила сбора </a:t>
            </a:r>
            <a:br>
              <a:rPr lang="ru-RU" dirty="0" smtClean="0"/>
            </a:br>
            <a:r>
              <a:rPr lang="ru-RU" dirty="0" smtClean="0"/>
              <a:t>«даров природы»</a:t>
            </a:r>
            <a:endParaRPr lang="en-US" dirty="0"/>
          </a:p>
        </p:txBody>
      </p:sp>
      <p:sp>
        <p:nvSpPr>
          <p:cNvPr id="3" name="Объект 2"/>
          <p:cNvSpPr>
            <a:spLocks noGrp="1"/>
          </p:cNvSpPr>
          <p:nvPr>
            <p:ph idx="1"/>
          </p:nvPr>
        </p:nvSpPr>
        <p:spPr>
          <a:xfrm>
            <a:off x="1295400" y="2556932"/>
            <a:ext cx="9925593" cy="3318936"/>
          </a:xfrm>
        </p:spPr>
        <p:txBody>
          <a:bodyPr>
            <a:normAutofit lnSpcReduction="10000"/>
          </a:bodyPr>
          <a:lstStyle/>
          <a:p>
            <a:r>
              <a:rPr lang="ru-RU" dirty="0"/>
              <a:t>10). Нельзя уничтожать ядовитые и несъедобные грибы — в природе нет ничего ненужного и эти грибы </a:t>
            </a:r>
            <a:r>
              <a:rPr lang="ru-RU" b="1" dirty="0"/>
              <a:t>пригодятся</a:t>
            </a:r>
            <a:r>
              <a:rPr lang="ru-RU" dirty="0"/>
              <a:t> лесным обитателям в качестве лекарства.</a:t>
            </a:r>
          </a:p>
          <a:p>
            <a:pPr algn="just"/>
            <a:r>
              <a:rPr lang="ru-RU" dirty="0"/>
              <a:t>11). Нельзя срывать шишки кедрового стланика </a:t>
            </a:r>
            <a:r>
              <a:rPr lang="ru-RU" b="1" dirty="0"/>
              <a:t>вместе </a:t>
            </a:r>
            <a:r>
              <a:rPr lang="ru-RU" b="1" dirty="0" smtClean="0"/>
              <a:t>с ветками</a:t>
            </a:r>
            <a:r>
              <a:rPr lang="ru-RU" dirty="0" smtClean="0"/>
              <a:t>.</a:t>
            </a:r>
          </a:p>
          <a:p>
            <a:pPr algn="just"/>
            <a:r>
              <a:rPr lang="ru-RU" dirty="0" smtClean="0"/>
              <a:t>12). При сборе шишек кедрового стланика необходимо оставлять нетронутыми </a:t>
            </a:r>
            <a:r>
              <a:rPr lang="ru-RU" b="1" dirty="0" smtClean="0"/>
              <a:t>не менее 50% кустов</a:t>
            </a:r>
            <a:r>
              <a:rPr lang="ru-RU" dirty="0" smtClean="0"/>
              <a:t>, так как орехи кедрового стланика — важнейший корм для основных обитателей наших лесов: медведей, бурундуков, белок, кедровок.</a:t>
            </a:r>
          </a:p>
          <a:p>
            <a:endParaRPr lang="en-US" dirty="0"/>
          </a:p>
        </p:txBody>
      </p:sp>
    </p:spTree>
    <p:extLst>
      <p:ext uri="{BB962C8B-B14F-4D97-AF65-F5344CB8AC3E}">
        <p14:creationId xmlns:p14="http://schemas.microsoft.com/office/powerpoint/2010/main" xmlns="" val="3303570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Заготовка и сбор дикорастущих ягод и грибов запрещаются:</a:t>
            </a:r>
            <a:r>
              <a:rPr lang="ru-RU" dirty="0" smtClean="0"/>
              <a:t/>
            </a:r>
            <a:br>
              <a:rPr lang="ru-RU" dirty="0" smtClean="0"/>
            </a:br>
            <a:endParaRPr lang="en-US" dirty="0"/>
          </a:p>
        </p:txBody>
      </p:sp>
      <p:sp>
        <p:nvSpPr>
          <p:cNvPr id="3" name="Объект 2"/>
          <p:cNvSpPr>
            <a:spLocks noGrp="1"/>
          </p:cNvSpPr>
          <p:nvPr>
            <p:ph idx="1"/>
          </p:nvPr>
        </p:nvSpPr>
        <p:spPr>
          <a:xfrm>
            <a:off x="1110342" y="2129246"/>
            <a:ext cx="10136777" cy="3827417"/>
          </a:xfrm>
        </p:spPr>
        <p:txBody>
          <a:bodyPr>
            <a:normAutofit fontScale="92500" lnSpcReduction="10000"/>
          </a:bodyPr>
          <a:lstStyle/>
          <a:p>
            <a:r>
              <a:rPr lang="ru-RU" dirty="0" smtClean="0"/>
              <a:t>- в лесах заповедников и памятников природы;</a:t>
            </a:r>
          </a:p>
          <a:p>
            <a:pPr algn="just"/>
            <a:r>
              <a:rPr lang="ru-RU" dirty="0" smtClean="0"/>
              <a:t>-в лесах особо ценных участков лесного фонда, имеющих генетическое, научное и историко-культурное значение;</a:t>
            </a:r>
          </a:p>
          <a:p>
            <a:r>
              <a:rPr lang="ru-RU" dirty="0" smtClean="0"/>
              <a:t>- в городских лесах и лесах лесопарковых зеленых зон;</a:t>
            </a:r>
          </a:p>
          <a:p>
            <a:r>
              <a:rPr lang="ru-RU" dirty="0" smtClean="0"/>
              <a:t>- в курортных лесах.</a:t>
            </a:r>
          </a:p>
          <a:p>
            <a:pPr algn="just">
              <a:buNone/>
            </a:pPr>
            <a:r>
              <a:rPr lang="ru-RU" dirty="0" smtClean="0"/>
              <a:t>			В соответствии со статьей 15.26 Кодекса Республики Беларусь об административных правонарушениях, за игнорирование установленных сроков сбора, применение запрещенных средств или методов сбора или заготовки грибов, других дикорастущих растений или их частей либо иное нарушение правил сбора или заготовки предусмотрен штраф 20 БВ.</a:t>
            </a:r>
          </a:p>
        </p:txBody>
      </p:sp>
    </p:spTree>
    <p:extLst>
      <p:ext uri="{BB962C8B-B14F-4D97-AF65-F5344CB8AC3E}">
        <p14:creationId xmlns:p14="http://schemas.microsoft.com/office/powerpoint/2010/main" xmlns="" val="1401492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gribowiki.ru/wp-content/uploads/2019/02/wildlakesforaging_41557291_1394736647323103_2947203671120211930_n-300x300.jpg"/>
          <p:cNvPicPr>
            <a:picLocks noChangeAspect="1" noChangeArrowheads="1"/>
          </p:cNvPicPr>
          <p:nvPr/>
        </p:nvPicPr>
        <p:blipFill>
          <a:blip r:embed="rId2" cstate="email"/>
          <a:srcRect/>
          <a:stretch>
            <a:fillRect/>
          </a:stretch>
        </p:blipFill>
        <p:spPr bwMode="auto">
          <a:xfrm>
            <a:off x="874035" y="822966"/>
            <a:ext cx="2857500" cy="2857500"/>
          </a:xfrm>
          <a:prstGeom prst="rect">
            <a:avLst/>
          </a:prstGeom>
          <a:noFill/>
        </p:spPr>
      </p:pic>
      <p:pic>
        <p:nvPicPr>
          <p:cNvPr id="4" name="Picture 7" descr="Рисунок1"/>
          <p:cNvPicPr>
            <a:picLocks noChangeAspect="1" noChangeArrowheads="1"/>
          </p:cNvPicPr>
          <p:nvPr/>
        </p:nvPicPr>
        <p:blipFill>
          <a:blip r:embed="rId3" cstate="email"/>
          <a:srcRect l="6664" t="8679" r="8868" b="4468"/>
          <a:stretch>
            <a:fillRect/>
          </a:stretch>
        </p:blipFill>
        <p:spPr bwMode="auto">
          <a:xfrm>
            <a:off x="192269" y="261122"/>
            <a:ext cx="1157287" cy="1060450"/>
          </a:xfrm>
          <a:prstGeom prst="rect">
            <a:avLst/>
          </a:prstGeom>
          <a:noFill/>
          <a:ln w="9525">
            <a:noFill/>
            <a:miter lim="800000"/>
            <a:headEnd/>
            <a:tailEnd/>
          </a:ln>
        </p:spPr>
      </p:pic>
      <p:sp>
        <p:nvSpPr>
          <p:cNvPr id="6" name="Прямоугольник 5"/>
          <p:cNvSpPr/>
          <p:nvPr/>
        </p:nvSpPr>
        <p:spPr>
          <a:xfrm>
            <a:off x="3749042" y="621210"/>
            <a:ext cx="7798528" cy="1354217"/>
          </a:xfrm>
          <a:prstGeom prst="rect">
            <a:avLst/>
          </a:prstGeom>
        </p:spPr>
        <p:txBody>
          <a:bodyPr wrap="square">
            <a:spAutoFit/>
          </a:bodyPr>
          <a:lstStyle/>
          <a:p>
            <a:pPr algn="just"/>
            <a:r>
              <a:rPr lang="ru-RU" dirty="0" smtClean="0"/>
              <a:t>	</a:t>
            </a:r>
            <a:r>
              <a:rPr lang="ru-RU" sz="2800" b="1" dirty="0" smtClean="0">
                <a:solidFill>
                  <a:srgbClr val="FF0000"/>
                </a:solidFill>
              </a:rPr>
              <a:t>Лисичка серая</a:t>
            </a:r>
            <a:r>
              <a:rPr lang="ru-RU" dirty="0" smtClean="0"/>
              <a:t> имеет мрачноватый и в целом не очень аппетитный вид. Но, несмотря на это, она вполне съедобна. Как и все лисички, представляет собой плодовое тело без выраженного разграничения шляпки и ножки.</a:t>
            </a:r>
            <a:endParaRPr lang="ru-RU" dirty="0"/>
          </a:p>
        </p:txBody>
      </p:sp>
      <p:sp>
        <p:nvSpPr>
          <p:cNvPr id="7" name="Прямоугольник 6"/>
          <p:cNvSpPr/>
          <p:nvPr/>
        </p:nvSpPr>
        <p:spPr>
          <a:xfrm>
            <a:off x="3775165" y="2021446"/>
            <a:ext cx="7733212" cy="1477328"/>
          </a:xfrm>
          <a:prstGeom prst="rect">
            <a:avLst/>
          </a:prstGeom>
        </p:spPr>
        <p:txBody>
          <a:bodyPr wrap="square">
            <a:spAutoFit/>
          </a:bodyPr>
          <a:lstStyle/>
          <a:p>
            <a:pPr algn="just"/>
            <a:r>
              <a:rPr lang="ru-RU" dirty="0" smtClean="0">
                <a:solidFill>
                  <a:srgbClr val="FF0000"/>
                </a:solidFill>
              </a:rPr>
              <a:t>Лисичка серая </a:t>
            </a:r>
            <a:r>
              <a:rPr lang="ru-RU" dirty="0" smtClean="0"/>
              <a:t>– не слишком часто встречающийся вид, хотя распространен достаточно широко: практически по всей умеренной климатической зоне. Произрастает часто не по одной, а большими сростками, по 10 и более штук. Водятся представители этого вида в лесах со смешанными породами деревьев, предпочитают достаточно влажные и хорошо освещенные места.</a:t>
            </a:r>
            <a:endParaRPr lang="ru-RU" dirty="0"/>
          </a:p>
        </p:txBody>
      </p:sp>
      <p:sp>
        <p:nvSpPr>
          <p:cNvPr id="8" name="Прямоугольник 7"/>
          <p:cNvSpPr/>
          <p:nvPr/>
        </p:nvSpPr>
        <p:spPr>
          <a:xfrm>
            <a:off x="788125" y="3762104"/>
            <a:ext cx="10720252" cy="1631216"/>
          </a:xfrm>
          <a:prstGeom prst="rect">
            <a:avLst/>
          </a:prstGeom>
        </p:spPr>
        <p:txBody>
          <a:bodyPr wrap="square">
            <a:spAutoFit/>
          </a:bodyPr>
          <a:lstStyle/>
          <a:p>
            <a:r>
              <a:rPr lang="ru-RU" sz="2000" dirty="0" smtClean="0">
                <a:solidFill>
                  <a:srgbClr val="FF0000"/>
                </a:solidFill>
              </a:rPr>
              <a:t>Лисичка серая </a:t>
            </a:r>
            <a:r>
              <a:rPr lang="ru-RU" sz="2000" dirty="0" smtClean="0"/>
              <a:t>мало известна в качестве съедобного гриба. Однако те, кто ее пробовали, говорят, что она вполне вкусна. В отличие от многих </a:t>
            </a:r>
            <a:r>
              <a:rPr lang="ru-RU" sz="2000" u="sng" dirty="0" smtClean="0">
                <a:hlinkClick r:id="rId4"/>
              </a:rPr>
              <a:t>лисичек</a:t>
            </a:r>
            <a:r>
              <a:rPr lang="ru-RU" sz="2000" dirty="0" smtClean="0"/>
              <a:t>, серая имеет выраженные запах и вкус. Аромат этих лисичек описывают как смесь фруктовых запахов (манго, сливы, дыни и персика). Если гриб высушить, вместо этого фруктового аромата появляется грибной. Лисичка серая в любых видах идеально подходит к мясу и овощам.</a:t>
            </a:r>
            <a:endParaRPr lang="ru-RU" sz="2000" dirty="0"/>
          </a:p>
        </p:txBody>
      </p:sp>
      <p:pic>
        <p:nvPicPr>
          <p:cNvPr id="22532" name="Picture 4" descr="http://qrcoder.ru/code/?https%3A%2F%2Fgribowiki.ru%2Fcondit%2Flisichka-seraya.html&amp;4&amp;0"/>
          <p:cNvPicPr>
            <a:picLocks noChangeAspect="1" noChangeArrowheads="1"/>
          </p:cNvPicPr>
          <p:nvPr/>
        </p:nvPicPr>
        <p:blipFill>
          <a:blip r:embed="rId5" cstate="email"/>
          <a:srcRect/>
          <a:stretch>
            <a:fillRect/>
          </a:stretch>
        </p:blipFill>
        <p:spPr bwMode="auto">
          <a:xfrm>
            <a:off x="10332722" y="5035822"/>
            <a:ext cx="1619792" cy="16197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fmla="#ppt_w*sin(2.5*pi*$)">
                                          <p:val>
                                            <p:fltVal val="0"/>
                                          </p:val>
                                        </p:tav>
                                        <p:tav tm="100000">
                                          <p:val>
                                            <p:fltVal val="1"/>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gribowiki.ru/wp-content/uploads/2019/02/6141128274-300x225.jpg"/>
          <p:cNvPicPr>
            <a:picLocks noChangeAspect="1" noChangeArrowheads="1"/>
          </p:cNvPicPr>
          <p:nvPr/>
        </p:nvPicPr>
        <p:blipFill>
          <a:blip r:embed="rId2" cstate="email"/>
          <a:srcRect/>
          <a:stretch>
            <a:fillRect/>
          </a:stretch>
        </p:blipFill>
        <p:spPr bwMode="auto">
          <a:xfrm>
            <a:off x="939347" y="1505498"/>
            <a:ext cx="2857500" cy="2143125"/>
          </a:xfrm>
          <a:prstGeom prst="rect">
            <a:avLst/>
          </a:prstGeom>
          <a:noFill/>
        </p:spPr>
      </p:pic>
      <p:sp>
        <p:nvSpPr>
          <p:cNvPr id="2" name="Заголовок 1"/>
          <p:cNvSpPr>
            <a:spLocks noGrp="1"/>
          </p:cNvSpPr>
          <p:nvPr>
            <p:ph type="title"/>
          </p:nvPr>
        </p:nvSpPr>
        <p:spPr>
          <a:xfrm>
            <a:off x="1397724" y="328990"/>
            <a:ext cx="10162903" cy="833605"/>
          </a:xfrm>
        </p:spPr>
        <p:txBody>
          <a:bodyPr>
            <a:normAutofit fontScale="90000"/>
          </a:bodyPr>
          <a:lstStyle/>
          <a:p>
            <a:r>
              <a:rPr lang="ru-RU" b="1" dirty="0" err="1" smtClean="0">
                <a:solidFill>
                  <a:srgbClr val="FF0000"/>
                </a:solidFill>
              </a:rPr>
              <a:t>Клавариадельфус</a:t>
            </a:r>
            <a:r>
              <a:rPr lang="ru-RU" b="1" dirty="0" smtClean="0">
                <a:solidFill>
                  <a:srgbClr val="FF0000"/>
                </a:solidFill>
              </a:rPr>
              <a:t> (рогалик) пестиковый</a:t>
            </a:r>
            <a:endParaRPr lang="ru-RU" b="1" dirty="0">
              <a:solidFill>
                <a:srgbClr val="FF0000"/>
              </a:solidFill>
            </a:endParaRPr>
          </a:p>
        </p:txBody>
      </p:sp>
      <p:pic>
        <p:nvPicPr>
          <p:cNvPr id="4" name="Picture 7" descr="Рисунок1"/>
          <p:cNvPicPr>
            <a:picLocks noChangeAspect="1" noChangeArrowheads="1"/>
          </p:cNvPicPr>
          <p:nvPr/>
        </p:nvPicPr>
        <p:blipFill>
          <a:blip r:embed="rId3" cstate="email"/>
          <a:srcRect l="6664" t="8679" r="8868" b="4468"/>
          <a:stretch>
            <a:fillRect/>
          </a:stretch>
        </p:blipFill>
        <p:spPr bwMode="auto">
          <a:xfrm>
            <a:off x="192269" y="261122"/>
            <a:ext cx="1157287" cy="1060450"/>
          </a:xfrm>
          <a:prstGeom prst="rect">
            <a:avLst/>
          </a:prstGeom>
          <a:noFill/>
          <a:ln w="9525">
            <a:noFill/>
            <a:miter lim="800000"/>
            <a:headEnd/>
            <a:tailEnd/>
          </a:ln>
        </p:spPr>
      </p:pic>
      <p:sp>
        <p:nvSpPr>
          <p:cNvPr id="6" name="Прямоугольник 5"/>
          <p:cNvSpPr/>
          <p:nvPr/>
        </p:nvSpPr>
        <p:spPr>
          <a:xfrm>
            <a:off x="3905796" y="1146407"/>
            <a:ext cx="7184570" cy="830997"/>
          </a:xfrm>
          <a:prstGeom prst="rect">
            <a:avLst/>
          </a:prstGeom>
        </p:spPr>
        <p:txBody>
          <a:bodyPr wrap="square">
            <a:spAutoFit/>
          </a:bodyPr>
          <a:lstStyle/>
          <a:p>
            <a:pPr algn="just"/>
            <a:r>
              <a:rPr lang="ru-RU" sz="2400" dirty="0" smtClean="0"/>
              <a:t>Это довольно крупный гриб светло-желтого цвета характерной вытянутой формы.</a:t>
            </a:r>
            <a:endParaRPr lang="ru-RU" sz="2400" dirty="0"/>
          </a:p>
        </p:txBody>
      </p:sp>
      <p:sp>
        <p:nvSpPr>
          <p:cNvPr id="7" name="Прямоугольник 6"/>
          <p:cNvSpPr/>
          <p:nvPr/>
        </p:nvSpPr>
        <p:spPr>
          <a:xfrm>
            <a:off x="4001588" y="1984942"/>
            <a:ext cx="7310846" cy="1938992"/>
          </a:xfrm>
          <a:prstGeom prst="rect">
            <a:avLst/>
          </a:prstGeom>
        </p:spPr>
        <p:txBody>
          <a:bodyPr wrap="square">
            <a:spAutoFit/>
          </a:bodyPr>
          <a:lstStyle/>
          <a:p>
            <a:r>
              <a:rPr lang="ru-RU" sz="2400" dirty="0" smtClean="0"/>
              <a:t>Гриб чаще всего произрастает большими колониями, иногда встречается одиночно. Он любит прогретые, влажные лиственные леса, поэтому чаще всего встречается в южных регионах. Образует микоризу с разными деревьями, в основном с буком.</a:t>
            </a:r>
            <a:endParaRPr lang="ru-RU" sz="2400" dirty="0"/>
          </a:p>
        </p:txBody>
      </p:sp>
      <p:sp>
        <p:nvSpPr>
          <p:cNvPr id="49" name="Прямоугольник 48"/>
          <p:cNvSpPr/>
          <p:nvPr/>
        </p:nvSpPr>
        <p:spPr>
          <a:xfrm>
            <a:off x="1114676" y="3905195"/>
            <a:ext cx="8839222" cy="1569660"/>
          </a:xfrm>
          <a:prstGeom prst="rect">
            <a:avLst/>
          </a:prstGeom>
        </p:spPr>
        <p:txBody>
          <a:bodyPr wrap="square">
            <a:spAutoFit/>
          </a:bodyPr>
          <a:lstStyle/>
          <a:p>
            <a:r>
              <a:rPr lang="ru-RU" sz="2400" dirty="0" smtClean="0"/>
              <a:t>Гриб относится к условно-съедобным. На самом деле употреблять в пищу его можно, хотя вкусовые качества действительно являются низкими. Поэтому в большинстве случаев грибники обходят его стороной, предпочитая более вкусные грибы.</a:t>
            </a:r>
            <a:endParaRPr lang="ru-RU" sz="2400" dirty="0"/>
          </a:p>
        </p:txBody>
      </p:sp>
      <p:pic>
        <p:nvPicPr>
          <p:cNvPr id="49199" name="Picture 47" descr="http://qrcoder.ru/code/?https%3A%2F%2Fgribowiki.ru%2Fcondit%2Frogatik-pestikovyj.html&amp;4&amp;0"/>
          <p:cNvPicPr>
            <a:picLocks noChangeAspect="1" noChangeArrowheads="1"/>
          </p:cNvPicPr>
          <p:nvPr/>
        </p:nvPicPr>
        <p:blipFill>
          <a:blip r:embed="rId4" cstate="email"/>
          <a:srcRect/>
          <a:stretch>
            <a:fillRect/>
          </a:stretch>
        </p:blipFill>
        <p:spPr bwMode="auto">
          <a:xfrm>
            <a:off x="9562011" y="4088312"/>
            <a:ext cx="2044247" cy="20442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fmla="#ppt_w*sin(2.5*pi*$)">
                                          <p:val>
                                            <p:fltVal val="0"/>
                                          </p:val>
                                        </p:tav>
                                        <p:tav tm="100000">
                                          <p:val>
                                            <p:fltVal val="1"/>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Рисунок1"/>
          <p:cNvPicPr>
            <a:picLocks noChangeAspect="1" noChangeArrowheads="1"/>
          </p:cNvPicPr>
          <p:nvPr/>
        </p:nvPicPr>
        <p:blipFill>
          <a:blip r:embed="rId2" cstate="email"/>
          <a:srcRect l="6664" t="8679" r="8868" b="4468"/>
          <a:stretch>
            <a:fillRect/>
          </a:stretch>
        </p:blipFill>
        <p:spPr bwMode="auto">
          <a:xfrm>
            <a:off x="192269" y="261122"/>
            <a:ext cx="1157287" cy="1060450"/>
          </a:xfrm>
          <a:prstGeom prst="rect">
            <a:avLst/>
          </a:prstGeom>
          <a:noFill/>
          <a:ln w="9525">
            <a:noFill/>
            <a:miter lim="800000"/>
            <a:headEnd/>
            <a:tailEnd/>
          </a:ln>
        </p:spPr>
      </p:pic>
      <p:pic>
        <p:nvPicPr>
          <p:cNvPr id="50178" name="Picture 2" descr="http://qrcoder.ru/code/?https%3A%2F%2Fgribowiki.ru%2Featable%2Fsparassis-kurchavyj.html&amp;4&amp;0"/>
          <p:cNvPicPr>
            <a:picLocks noChangeAspect="1" noChangeArrowheads="1"/>
          </p:cNvPicPr>
          <p:nvPr/>
        </p:nvPicPr>
        <p:blipFill>
          <a:blip r:embed="rId3" cstate="email"/>
          <a:srcRect/>
          <a:stretch>
            <a:fillRect/>
          </a:stretch>
        </p:blipFill>
        <p:spPr bwMode="auto">
          <a:xfrm>
            <a:off x="9248501" y="4101374"/>
            <a:ext cx="2057309" cy="2057309"/>
          </a:xfrm>
          <a:prstGeom prst="rect">
            <a:avLst/>
          </a:prstGeom>
          <a:noFill/>
        </p:spPr>
      </p:pic>
      <p:sp>
        <p:nvSpPr>
          <p:cNvPr id="6" name="Прямоугольник 5"/>
          <p:cNvSpPr/>
          <p:nvPr/>
        </p:nvSpPr>
        <p:spPr>
          <a:xfrm>
            <a:off x="1502229" y="736100"/>
            <a:ext cx="9679576" cy="923330"/>
          </a:xfrm>
          <a:prstGeom prst="rect">
            <a:avLst/>
          </a:prstGeom>
        </p:spPr>
        <p:txBody>
          <a:bodyPr wrap="square">
            <a:spAutoFit/>
          </a:bodyPr>
          <a:lstStyle/>
          <a:p>
            <a:pPr algn="just"/>
            <a:r>
              <a:rPr lang="ru-RU" b="1" dirty="0" err="1" smtClean="0">
                <a:solidFill>
                  <a:srgbClr val="FF0000"/>
                </a:solidFill>
              </a:rPr>
              <a:t>Спарассис</a:t>
            </a:r>
            <a:r>
              <a:rPr lang="ru-RU" dirty="0" smtClean="0"/>
              <a:t> — гриб паразитический, причем в качестве “донора” выбирает исключительно хвойные деревья. Встретить его можно как в чисто хвойных, так и смешанных лесах по всему умеренному поясу Европы. Селится или на мертвой древесине, или на корневой системе дерева. </a:t>
            </a:r>
            <a:endParaRPr lang="ru-RU" dirty="0"/>
          </a:p>
        </p:txBody>
      </p:sp>
      <p:pic>
        <p:nvPicPr>
          <p:cNvPr id="50180" name="Picture 4" descr="https://gribowiki.ru/wp-content/uploads/2019/03/cipherphyte_45466967_141717710170444_7575520606447086694_n-1024x357.jpg"/>
          <p:cNvPicPr>
            <a:picLocks noChangeAspect="1" noChangeArrowheads="1"/>
          </p:cNvPicPr>
          <p:nvPr/>
        </p:nvPicPr>
        <p:blipFill>
          <a:blip r:embed="rId4" cstate="email"/>
          <a:srcRect/>
          <a:stretch>
            <a:fillRect/>
          </a:stretch>
        </p:blipFill>
        <p:spPr bwMode="auto">
          <a:xfrm>
            <a:off x="821780" y="1713727"/>
            <a:ext cx="3537898" cy="2623141"/>
          </a:xfrm>
          <a:prstGeom prst="rect">
            <a:avLst/>
          </a:prstGeom>
          <a:noFill/>
        </p:spPr>
      </p:pic>
      <p:sp>
        <p:nvSpPr>
          <p:cNvPr id="8" name="Прямоугольник 7"/>
          <p:cNvSpPr/>
          <p:nvPr/>
        </p:nvSpPr>
        <p:spPr>
          <a:xfrm>
            <a:off x="4572000" y="1830700"/>
            <a:ext cx="6596743" cy="2554545"/>
          </a:xfrm>
          <a:prstGeom prst="rect">
            <a:avLst/>
          </a:prstGeom>
        </p:spPr>
        <p:txBody>
          <a:bodyPr wrap="square">
            <a:spAutoFit/>
          </a:bodyPr>
          <a:lstStyle/>
          <a:p>
            <a:pPr algn="just"/>
            <a:r>
              <a:rPr lang="ru-RU" sz="2000" dirty="0" smtClean="0"/>
              <a:t>В пищу пригодны исключительно молодые экземпляры, так как у зрелых и старых грибов мякоть становится горькой и жесткой. Молодой гриб отваривается в течении 15 минут, после чего пригоден к употреблению, в вареном, жареном, тушеном виде. Также плодовые тела можно высушивать. В измельченном виде </a:t>
            </a:r>
            <a:r>
              <a:rPr lang="ru-RU" sz="2000" dirty="0" err="1" smtClean="0"/>
              <a:t>спарассис</a:t>
            </a:r>
            <a:r>
              <a:rPr lang="ru-RU" sz="2000" dirty="0" smtClean="0"/>
              <a:t> курчавый — великолепная приправа с очень сильным, выраженным орехово-грибным вкусом.</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fmla="#ppt_w*sin(2.5*pi*$)">
                                          <p:val>
                                            <p:fltVal val="0"/>
                                          </p:val>
                                        </p:tav>
                                        <p:tav tm="100000">
                                          <p:val>
                                            <p:fltVal val="1"/>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p:cNvSpPr>
          <p:nvPr>
            <p:ph type="title"/>
          </p:nvPr>
        </p:nvSpPr>
        <p:spPr>
          <a:xfrm>
            <a:off x="607176" y="418332"/>
            <a:ext cx="10977649" cy="993775"/>
          </a:xfrm>
        </p:spPr>
        <p:txBody>
          <a:bodyPr>
            <a:normAutofit fontScale="90000"/>
          </a:bodyPr>
          <a:lstStyle/>
          <a:p>
            <a:pPr eaLnBrk="1" hangingPunct="1">
              <a:defRPr/>
            </a:pPr>
            <a:r>
              <a:rPr lang="ru-RU" sz="4900" b="1" dirty="0" smtClean="0">
                <a:solidFill>
                  <a:srgbClr val="791498"/>
                </a:solidFill>
                <a:effectLst>
                  <a:outerShdw blurRad="38100" dist="38100" dir="2700000" algn="tl">
                    <a:srgbClr val="C0C0C0"/>
                  </a:outerShdw>
                </a:effectLst>
                <a:latin typeface="Comic Sans MS" pitchFamily="66" charset="0"/>
              </a:rPr>
              <a:t>Пословицы и </a:t>
            </a:r>
            <a:r>
              <a:rPr lang="ru-RU" sz="4900" b="1" dirty="0" smtClean="0">
                <a:solidFill>
                  <a:srgbClr val="791498"/>
                </a:solidFill>
                <a:effectLst>
                  <a:outerShdw blurRad="38100" dist="38100" dir="2700000" algn="tl">
                    <a:srgbClr val="C0C0C0"/>
                  </a:outerShdw>
                </a:effectLst>
                <a:latin typeface="Comic Sans MS" pitchFamily="66" charset="0"/>
              </a:rPr>
              <a:t>поговорки</a:t>
            </a:r>
            <a:br>
              <a:rPr lang="ru-RU" sz="4900" b="1" dirty="0" smtClean="0">
                <a:solidFill>
                  <a:srgbClr val="791498"/>
                </a:solidFill>
                <a:effectLst>
                  <a:outerShdw blurRad="38100" dist="38100" dir="2700000" algn="tl">
                    <a:srgbClr val="C0C0C0"/>
                  </a:outerShdw>
                </a:effectLst>
                <a:latin typeface="Comic Sans MS" pitchFamily="66" charset="0"/>
              </a:rPr>
            </a:br>
            <a:r>
              <a:rPr lang="ru-RU" sz="3600" dirty="0" smtClean="0">
                <a:solidFill>
                  <a:srgbClr val="791498"/>
                </a:solidFill>
                <a:effectLst>
                  <a:outerShdw blurRad="38100" dist="38100" dir="2700000" algn="tl">
                    <a:srgbClr val="C0C0C0"/>
                  </a:outerShdw>
                </a:effectLst>
                <a:latin typeface="Calibri Light" pitchFamily="34" charset="0"/>
                <a:cs typeface="Calibri Light" pitchFamily="34" charset="0"/>
              </a:rPr>
              <a:t>(подумай и объясни) </a:t>
            </a:r>
            <a:endParaRPr lang="ru-RU" sz="3600" dirty="0" smtClean="0">
              <a:solidFill>
                <a:srgbClr val="791498"/>
              </a:solidFill>
              <a:effectLst>
                <a:outerShdw blurRad="38100" dist="38100" dir="2700000" algn="tl">
                  <a:srgbClr val="C0C0C0"/>
                </a:outerShdw>
              </a:effectLst>
              <a:latin typeface="Calibri Light" pitchFamily="34" charset="0"/>
              <a:cs typeface="Calibri Light" pitchFamily="34" charset="0"/>
            </a:endParaRPr>
          </a:p>
        </p:txBody>
      </p:sp>
      <p:sp>
        <p:nvSpPr>
          <p:cNvPr id="101379" name="Rectangle 3"/>
          <p:cNvSpPr>
            <a:spLocks noGrp="1"/>
          </p:cNvSpPr>
          <p:nvPr>
            <p:ph type="body" idx="1"/>
          </p:nvPr>
        </p:nvSpPr>
        <p:spPr>
          <a:xfrm>
            <a:off x="791754" y="1524321"/>
            <a:ext cx="10975540" cy="4319587"/>
          </a:xfrm>
        </p:spPr>
        <p:txBody>
          <a:bodyPr/>
          <a:lstStyle/>
          <a:p>
            <a:pPr algn="just" eaLnBrk="1" hangingPunct="1">
              <a:buFont typeface="Arial" charset="0"/>
              <a:buBlip>
                <a:blip r:embed="rId3"/>
              </a:buBlip>
            </a:pPr>
            <a:r>
              <a:rPr lang="ru-RU" sz="2400" dirty="0" smtClean="0">
                <a:latin typeface="Comic Sans MS" pitchFamily="66" charset="0"/>
              </a:rPr>
              <a:t>Будет дождик – будут и грибки, а будут грибки – будут и кузовки.</a:t>
            </a:r>
          </a:p>
          <a:p>
            <a:pPr algn="just" eaLnBrk="1" hangingPunct="1">
              <a:buFont typeface="Arial" charset="0"/>
              <a:buNone/>
            </a:pPr>
            <a:endParaRPr lang="ru-RU" sz="1200" dirty="0" smtClean="0">
              <a:latin typeface="Comic Sans MS" pitchFamily="66" charset="0"/>
            </a:endParaRPr>
          </a:p>
          <a:p>
            <a:pPr algn="just" eaLnBrk="1" hangingPunct="1">
              <a:buFont typeface="Arial" charset="0"/>
              <a:buBlip>
                <a:blip r:embed="rId3"/>
              </a:buBlip>
            </a:pPr>
            <a:r>
              <a:rPr lang="ru-RU" sz="2400" dirty="0" smtClean="0">
                <a:latin typeface="Comic Sans MS" pitchFamily="66" charset="0"/>
              </a:rPr>
              <a:t>Всякий гриб в руки берут, да не всякий в кузовок кладут.</a:t>
            </a:r>
          </a:p>
          <a:p>
            <a:pPr algn="just" eaLnBrk="1" hangingPunct="1">
              <a:buFont typeface="Arial" charset="0"/>
              <a:buNone/>
            </a:pPr>
            <a:endParaRPr lang="ru-RU" sz="1200" dirty="0" smtClean="0">
              <a:latin typeface="Comic Sans MS" pitchFamily="66" charset="0"/>
            </a:endParaRPr>
          </a:p>
          <a:p>
            <a:pPr algn="just" eaLnBrk="1" hangingPunct="1">
              <a:buFont typeface="Arial" charset="0"/>
              <a:buBlip>
                <a:blip r:embed="rId3"/>
              </a:buBlip>
            </a:pPr>
            <a:r>
              <a:rPr lang="ru-RU" sz="2400" dirty="0" smtClean="0">
                <a:latin typeface="Comic Sans MS" pitchFamily="66" charset="0"/>
              </a:rPr>
              <a:t>Кто любит земле кланяться, без грибов не останется.</a:t>
            </a:r>
          </a:p>
          <a:p>
            <a:pPr algn="just" eaLnBrk="1" hangingPunct="1">
              <a:buFont typeface="Arial" charset="0"/>
              <a:buNone/>
            </a:pPr>
            <a:endParaRPr lang="ru-RU" sz="1200" dirty="0" smtClean="0">
              <a:latin typeface="Comic Sans MS" pitchFamily="66" charset="0"/>
            </a:endParaRPr>
          </a:p>
          <a:p>
            <a:pPr algn="just" eaLnBrk="1" hangingPunct="1">
              <a:buFont typeface="Arial" charset="0"/>
              <a:buBlip>
                <a:blip r:embed="rId3"/>
              </a:buBlip>
            </a:pPr>
            <a:r>
              <a:rPr lang="ru-RU" sz="2400" dirty="0" smtClean="0">
                <a:latin typeface="Comic Sans MS" pitchFamily="66" charset="0"/>
              </a:rPr>
              <a:t>Кто пораньше встаёт, тот грибки в кузов кладёт.</a:t>
            </a:r>
          </a:p>
          <a:p>
            <a:pPr algn="just" eaLnBrk="1" hangingPunct="1">
              <a:buFont typeface="Arial" charset="0"/>
              <a:buNone/>
            </a:pPr>
            <a:endParaRPr lang="ru-RU" sz="1200" dirty="0" smtClean="0">
              <a:latin typeface="Comic Sans MS" pitchFamily="66" charset="0"/>
            </a:endParaRPr>
          </a:p>
          <a:p>
            <a:pPr algn="just" eaLnBrk="1" hangingPunct="1">
              <a:buFont typeface="Arial" charset="0"/>
              <a:buBlip>
                <a:blip r:embed="rId3"/>
              </a:buBlip>
            </a:pPr>
            <a:r>
              <a:rPr lang="ru-RU" sz="2400" dirty="0" smtClean="0">
                <a:latin typeface="Comic Sans MS" pitchFamily="66" charset="0"/>
              </a:rPr>
              <a:t>Любят грибы за нос водить.</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01378"/>
                                        </p:tgtEl>
                                        <p:attrNameLst>
                                          <p:attrName>style.visibility</p:attrName>
                                        </p:attrNameLst>
                                      </p:cBhvr>
                                      <p:to>
                                        <p:strVal val="visible"/>
                                      </p:to>
                                    </p:set>
                                    <p:anim calcmode="lin" valueType="num">
                                      <p:cBhvr>
                                        <p:cTn id="7" dur="1000" fill="hold"/>
                                        <p:tgtEl>
                                          <p:spTgt spid="101378"/>
                                        </p:tgtEl>
                                        <p:attrNameLst>
                                          <p:attrName>ppt_w</p:attrName>
                                        </p:attrNameLst>
                                      </p:cBhvr>
                                      <p:tavLst>
                                        <p:tav tm="0">
                                          <p:val>
                                            <p:fltVal val="0"/>
                                          </p:val>
                                        </p:tav>
                                        <p:tav tm="100000">
                                          <p:val>
                                            <p:strVal val="#ppt_w"/>
                                          </p:val>
                                        </p:tav>
                                      </p:tavLst>
                                    </p:anim>
                                    <p:anim calcmode="lin" valueType="num">
                                      <p:cBhvr>
                                        <p:cTn id="8" dur="1000" fill="hold"/>
                                        <p:tgtEl>
                                          <p:spTgt spid="101378"/>
                                        </p:tgtEl>
                                        <p:attrNameLst>
                                          <p:attrName>ppt_h</p:attrName>
                                        </p:attrNameLst>
                                      </p:cBhvr>
                                      <p:tavLst>
                                        <p:tav tm="0">
                                          <p:val>
                                            <p:fltVal val="0"/>
                                          </p:val>
                                        </p:tav>
                                        <p:tav tm="100000">
                                          <p:val>
                                            <p:strVal val="#ppt_h"/>
                                          </p:val>
                                        </p:tav>
                                      </p:tavLst>
                                    </p:anim>
                                    <p:anim calcmode="lin" valueType="num">
                                      <p:cBhvr>
                                        <p:cTn id="9" dur="1000" fill="hold"/>
                                        <p:tgtEl>
                                          <p:spTgt spid="101378"/>
                                        </p:tgtEl>
                                        <p:attrNameLst>
                                          <p:attrName>style.rotation</p:attrName>
                                        </p:attrNameLst>
                                      </p:cBhvr>
                                      <p:tavLst>
                                        <p:tav tm="0">
                                          <p:val>
                                            <p:fltVal val="90"/>
                                          </p:val>
                                        </p:tav>
                                        <p:tav tm="100000">
                                          <p:val>
                                            <p:fltVal val="0"/>
                                          </p:val>
                                        </p:tav>
                                      </p:tavLst>
                                    </p:anim>
                                    <p:animEffect transition="in" filter="fade">
                                      <p:cBhvr>
                                        <p:cTn id="10" dur="1000"/>
                                        <p:tgtEl>
                                          <p:spTgt spid="101378"/>
                                        </p:tgtEl>
                                      </p:cBhvr>
                                    </p:animEffect>
                                  </p:childTnLst>
                                </p:cTn>
                              </p:par>
                            </p:childTnLst>
                          </p:cTn>
                        </p:par>
                        <p:par>
                          <p:cTn id="11" fill="hold">
                            <p:stCondLst>
                              <p:cond delay="2750"/>
                            </p:stCondLst>
                            <p:childTnLst>
                              <p:par>
                                <p:cTn id="12" presetID="10" presetClass="entr" presetSubtype="0" fill="hold" grpId="0" nodeType="afterEffect">
                                  <p:stCondLst>
                                    <p:cond delay="0"/>
                                  </p:stCondLst>
                                  <p:childTnLst>
                                    <p:set>
                                      <p:cBhvr>
                                        <p:cTn id="13" dur="1" fill="hold">
                                          <p:stCondLst>
                                            <p:cond delay="0"/>
                                          </p:stCondLst>
                                        </p:cTn>
                                        <p:tgtEl>
                                          <p:spTgt spid="101379">
                                            <p:txEl>
                                              <p:pRg st="0" end="0"/>
                                            </p:txEl>
                                          </p:spTgt>
                                        </p:tgtEl>
                                        <p:attrNameLst>
                                          <p:attrName>style.visibility</p:attrName>
                                        </p:attrNameLst>
                                      </p:cBhvr>
                                      <p:to>
                                        <p:strVal val="visible"/>
                                      </p:to>
                                    </p:set>
                                    <p:animEffect transition="in" filter="fade">
                                      <p:cBhvr>
                                        <p:cTn id="14" dur="2000"/>
                                        <p:tgtEl>
                                          <p:spTgt spid="101379">
                                            <p:txEl>
                                              <p:pRg st="0" end="0"/>
                                            </p:txEl>
                                          </p:spTgt>
                                        </p:tgtEl>
                                      </p:cBhvr>
                                    </p:animEffect>
                                  </p:childTnLst>
                                </p:cTn>
                              </p:par>
                            </p:childTnLst>
                          </p:cTn>
                        </p:par>
                        <p:par>
                          <p:cTn id="15" fill="hold">
                            <p:stCondLst>
                              <p:cond delay="4750"/>
                            </p:stCondLst>
                            <p:childTnLst>
                              <p:par>
                                <p:cTn id="16" presetID="10" presetClass="entr" presetSubtype="0" fill="hold" grpId="0" nodeType="afterEffect">
                                  <p:stCondLst>
                                    <p:cond delay="0"/>
                                  </p:stCondLst>
                                  <p:childTnLst>
                                    <p:set>
                                      <p:cBhvr>
                                        <p:cTn id="17" dur="1" fill="hold">
                                          <p:stCondLst>
                                            <p:cond delay="0"/>
                                          </p:stCondLst>
                                        </p:cTn>
                                        <p:tgtEl>
                                          <p:spTgt spid="101379">
                                            <p:txEl>
                                              <p:pRg st="2" end="2"/>
                                            </p:txEl>
                                          </p:spTgt>
                                        </p:tgtEl>
                                        <p:attrNameLst>
                                          <p:attrName>style.visibility</p:attrName>
                                        </p:attrNameLst>
                                      </p:cBhvr>
                                      <p:to>
                                        <p:strVal val="visible"/>
                                      </p:to>
                                    </p:set>
                                    <p:animEffect transition="in" filter="fade">
                                      <p:cBhvr>
                                        <p:cTn id="18" dur="2000"/>
                                        <p:tgtEl>
                                          <p:spTgt spid="101379">
                                            <p:txEl>
                                              <p:pRg st="2" end="2"/>
                                            </p:txEl>
                                          </p:spTgt>
                                        </p:tgtEl>
                                      </p:cBhvr>
                                    </p:animEffect>
                                  </p:childTnLst>
                                </p:cTn>
                              </p:par>
                            </p:childTnLst>
                          </p:cTn>
                        </p:par>
                        <p:par>
                          <p:cTn id="19" fill="hold">
                            <p:stCondLst>
                              <p:cond delay="6750"/>
                            </p:stCondLst>
                            <p:childTnLst>
                              <p:par>
                                <p:cTn id="20" presetID="10" presetClass="entr" presetSubtype="0" fill="hold" grpId="0" nodeType="afterEffect">
                                  <p:stCondLst>
                                    <p:cond delay="0"/>
                                  </p:stCondLst>
                                  <p:childTnLst>
                                    <p:set>
                                      <p:cBhvr>
                                        <p:cTn id="21" dur="1" fill="hold">
                                          <p:stCondLst>
                                            <p:cond delay="0"/>
                                          </p:stCondLst>
                                        </p:cTn>
                                        <p:tgtEl>
                                          <p:spTgt spid="101379">
                                            <p:txEl>
                                              <p:pRg st="4" end="4"/>
                                            </p:txEl>
                                          </p:spTgt>
                                        </p:tgtEl>
                                        <p:attrNameLst>
                                          <p:attrName>style.visibility</p:attrName>
                                        </p:attrNameLst>
                                      </p:cBhvr>
                                      <p:to>
                                        <p:strVal val="visible"/>
                                      </p:to>
                                    </p:set>
                                    <p:animEffect transition="in" filter="fade">
                                      <p:cBhvr>
                                        <p:cTn id="22" dur="2000"/>
                                        <p:tgtEl>
                                          <p:spTgt spid="101379">
                                            <p:txEl>
                                              <p:pRg st="4" end="4"/>
                                            </p:txEl>
                                          </p:spTgt>
                                        </p:tgtEl>
                                      </p:cBhvr>
                                    </p:animEffect>
                                  </p:childTnLst>
                                </p:cTn>
                              </p:par>
                            </p:childTnLst>
                          </p:cTn>
                        </p:par>
                        <p:par>
                          <p:cTn id="23" fill="hold">
                            <p:stCondLst>
                              <p:cond delay="8750"/>
                            </p:stCondLst>
                            <p:childTnLst>
                              <p:par>
                                <p:cTn id="24" presetID="10" presetClass="entr" presetSubtype="0" fill="hold" grpId="0" nodeType="afterEffect">
                                  <p:stCondLst>
                                    <p:cond delay="0"/>
                                  </p:stCondLst>
                                  <p:childTnLst>
                                    <p:set>
                                      <p:cBhvr>
                                        <p:cTn id="25" dur="1" fill="hold">
                                          <p:stCondLst>
                                            <p:cond delay="0"/>
                                          </p:stCondLst>
                                        </p:cTn>
                                        <p:tgtEl>
                                          <p:spTgt spid="101379">
                                            <p:txEl>
                                              <p:pRg st="6" end="6"/>
                                            </p:txEl>
                                          </p:spTgt>
                                        </p:tgtEl>
                                        <p:attrNameLst>
                                          <p:attrName>style.visibility</p:attrName>
                                        </p:attrNameLst>
                                      </p:cBhvr>
                                      <p:to>
                                        <p:strVal val="visible"/>
                                      </p:to>
                                    </p:set>
                                    <p:animEffect transition="in" filter="fade">
                                      <p:cBhvr>
                                        <p:cTn id="26" dur="2000"/>
                                        <p:tgtEl>
                                          <p:spTgt spid="101379">
                                            <p:txEl>
                                              <p:pRg st="6" end="6"/>
                                            </p:txEl>
                                          </p:spTgt>
                                        </p:tgtEl>
                                      </p:cBhvr>
                                    </p:animEffect>
                                  </p:childTnLst>
                                </p:cTn>
                              </p:par>
                            </p:childTnLst>
                          </p:cTn>
                        </p:par>
                        <p:par>
                          <p:cTn id="27" fill="hold">
                            <p:stCondLst>
                              <p:cond delay="10750"/>
                            </p:stCondLst>
                            <p:childTnLst>
                              <p:par>
                                <p:cTn id="28" presetID="10" presetClass="entr" presetSubtype="0" fill="hold" grpId="0" nodeType="afterEffect">
                                  <p:stCondLst>
                                    <p:cond delay="0"/>
                                  </p:stCondLst>
                                  <p:childTnLst>
                                    <p:set>
                                      <p:cBhvr>
                                        <p:cTn id="29" dur="1" fill="hold">
                                          <p:stCondLst>
                                            <p:cond delay="0"/>
                                          </p:stCondLst>
                                        </p:cTn>
                                        <p:tgtEl>
                                          <p:spTgt spid="101379">
                                            <p:txEl>
                                              <p:pRg st="8" end="8"/>
                                            </p:txEl>
                                          </p:spTgt>
                                        </p:tgtEl>
                                        <p:attrNameLst>
                                          <p:attrName>style.visibility</p:attrName>
                                        </p:attrNameLst>
                                      </p:cBhvr>
                                      <p:to>
                                        <p:strVal val="visible"/>
                                      </p:to>
                                    </p:set>
                                    <p:animEffect transition="in" filter="fade">
                                      <p:cBhvr>
                                        <p:cTn id="30" dur="2000"/>
                                        <p:tgtEl>
                                          <p:spTgt spid="1013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P spid="1013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1337" y="616368"/>
            <a:ext cx="10541726" cy="1303867"/>
          </a:xfrm>
        </p:spPr>
        <p:txBody>
          <a:bodyPr>
            <a:normAutofit fontScale="90000"/>
          </a:bodyPr>
          <a:lstStyle/>
          <a:p>
            <a:r>
              <a:rPr lang="ru-RU" dirty="0" smtClean="0"/>
              <a:t>Цель</a:t>
            </a:r>
            <a:r>
              <a:rPr lang="ru-RU" dirty="0" smtClean="0"/>
              <a:t>:  познакомиться с основными правилами сбора грибов, ягод </a:t>
            </a:r>
            <a:endParaRPr lang="en-US" dirty="0"/>
          </a:p>
        </p:txBody>
      </p:sp>
      <p:sp>
        <p:nvSpPr>
          <p:cNvPr id="3" name="Объект 2"/>
          <p:cNvSpPr>
            <a:spLocks noGrp="1"/>
          </p:cNvSpPr>
          <p:nvPr>
            <p:ph idx="1"/>
          </p:nvPr>
        </p:nvSpPr>
        <p:spPr>
          <a:xfrm>
            <a:off x="942700" y="1995223"/>
            <a:ext cx="10421986" cy="3843874"/>
          </a:xfrm>
        </p:spPr>
        <p:txBody>
          <a:bodyPr>
            <a:normAutofit fontScale="92500" lnSpcReduction="10000"/>
          </a:bodyPr>
          <a:lstStyle/>
          <a:p>
            <a:pPr>
              <a:buNone/>
            </a:pPr>
            <a:r>
              <a:rPr lang="ru-RU" sz="2800" dirty="0" smtClean="0"/>
              <a:t>Задачи</a:t>
            </a:r>
            <a:r>
              <a:rPr lang="ru-RU" sz="2800" dirty="0" smtClean="0"/>
              <a:t>: </a:t>
            </a:r>
          </a:p>
          <a:p>
            <a:pPr algn="just">
              <a:buFont typeface="Wingdings" pitchFamily="2" charset="2"/>
              <a:buChar char="Ø"/>
            </a:pPr>
            <a:r>
              <a:rPr lang="ru-RU" sz="2800" dirty="0" smtClean="0"/>
              <a:t>	</a:t>
            </a:r>
            <a:r>
              <a:rPr lang="ru-RU" sz="2800" dirty="0" smtClean="0"/>
              <a:t>ознакомиться с основными п</a:t>
            </a:r>
            <a:r>
              <a:rPr lang="ru-RU" sz="2800" dirty="0" smtClean="0"/>
              <a:t>равилами сбора грибов, ягод, лекарственных растений;</a:t>
            </a:r>
          </a:p>
          <a:p>
            <a:pPr algn="just">
              <a:buFont typeface="Wingdings" pitchFamily="2" charset="2"/>
              <a:buChar char="Ø"/>
            </a:pPr>
            <a:r>
              <a:rPr lang="ru-RU" sz="2800" dirty="0" smtClean="0"/>
              <a:t>	</a:t>
            </a:r>
            <a:r>
              <a:rPr lang="ru-RU" sz="2800" dirty="0" smtClean="0"/>
              <a:t>изучить  некоторые виды грибов, занесенных в Красную книгу  Беларуси;</a:t>
            </a:r>
          </a:p>
          <a:p>
            <a:pPr algn="just">
              <a:buFont typeface="Wingdings" pitchFamily="2" charset="2"/>
              <a:buChar char="Ø"/>
            </a:pPr>
            <a:r>
              <a:rPr lang="ru-RU" sz="2800" dirty="0" smtClean="0"/>
              <a:t>	</a:t>
            </a:r>
            <a:r>
              <a:rPr lang="ru-RU" sz="2800" dirty="0" smtClean="0"/>
              <a:t>расширить знания о лесе как о источнике  ценных продуктов и сырья для здоровья человека;</a:t>
            </a:r>
          </a:p>
          <a:p>
            <a:pPr algn="just">
              <a:buFont typeface="Wingdings" pitchFamily="2" charset="2"/>
              <a:buChar char="Ø"/>
            </a:pPr>
            <a:r>
              <a:rPr lang="ru-RU" sz="2800" dirty="0" smtClean="0"/>
              <a:t>	</a:t>
            </a:r>
            <a:r>
              <a:rPr lang="ru-RU" sz="2800" dirty="0" smtClean="0"/>
              <a:t>воспитать рациональное и разумное отношение к лесопользованию.   </a:t>
            </a:r>
          </a:p>
          <a:p>
            <a:pPr algn="just"/>
            <a:endParaRPr lang="ru-RU" sz="2800" dirty="0" smtClean="0"/>
          </a:p>
        </p:txBody>
      </p:sp>
    </p:spTree>
    <p:extLst>
      <p:ext uri="{BB962C8B-B14F-4D97-AF65-F5344CB8AC3E}">
        <p14:creationId xmlns:p14="http://schemas.microsoft.com/office/powerpoint/2010/main" xmlns="" val="1138636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p:cNvSpPr>
          <p:nvPr>
            <p:ph type="title"/>
          </p:nvPr>
        </p:nvSpPr>
        <p:spPr>
          <a:xfrm>
            <a:off x="607176" y="274638"/>
            <a:ext cx="10977649" cy="1066800"/>
          </a:xfrm>
        </p:spPr>
        <p:txBody>
          <a:bodyPr>
            <a:normAutofit fontScale="90000"/>
          </a:bodyPr>
          <a:lstStyle/>
          <a:p>
            <a:pPr>
              <a:defRPr/>
            </a:pPr>
            <a:r>
              <a:rPr lang="ru-RU" b="1" dirty="0" smtClean="0">
                <a:solidFill>
                  <a:srgbClr val="008200"/>
                </a:solidFill>
                <a:effectLst>
                  <a:outerShdw blurRad="38100" dist="38100" dir="2700000" algn="tl">
                    <a:srgbClr val="C0C0C0"/>
                  </a:outerShdw>
                </a:effectLst>
                <a:latin typeface="Comic Sans MS" pitchFamily="66" charset="0"/>
              </a:rPr>
              <a:t>Пословицы и </a:t>
            </a:r>
            <a:r>
              <a:rPr lang="ru-RU" b="1" dirty="0" smtClean="0">
                <a:solidFill>
                  <a:srgbClr val="008200"/>
                </a:solidFill>
                <a:effectLst>
                  <a:outerShdw blurRad="38100" dist="38100" dir="2700000" algn="tl">
                    <a:srgbClr val="C0C0C0"/>
                  </a:outerShdw>
                </a:effectLst>
                <a:latin typeface="Comic Sans MS" pitchFamily="66" charset="0"/>
              </a:rPr>
              <a:t>поговорки</a:t>
            </a:r>
            <a:br>
              <a:rPr lang="ru-RU" b="1" dirty="0" smtClean="0">
                <a:solidFill>
                  <a:srgbClr val="008200"/>
                </a:solidFill>
                <a:effectLst>
                  <a:outerShdw blurRad="38100" dist="38100" dir="2700000" algn="tl">
                    <a:srgbClr val="C0C0C0"/>
                  </a:outerShdw>
                </a:effectLst>
                <a:latin typeface="Comic Sans MS" pitchFamily="66" charset="0"/>
              </a:rPr>
            </a:br>
            <a:r>
              <a:rPr lang="ru-RU" dirty="0" smtClean="0">
                <a:solidFill>
                  <a:srgbClr val="00B050"/>
                </a:solidFill>
                <a:effectLst>
                  <a:outerShdw blurRad="38100" dist="38100" dir="2700000" algn="tl">
                    <a:srgbClr val="C0C0C0"/>
                  </a:outerShdw>
                </a:effectLst>
                <a:latin typeface="Calibri Light" pitchFamily="34" charset="0"/>
                <a:cs typeface="Calibri Light" pitchFamily="34" charset="0"/>
              </a:rPr>
              <a:t> (подумай и объясни) </a:t>
            </a:r>
            <a:endParaRPr lang="ru-RU" b="1" dirty="0" smtClean="0">
              <a:solidFill>
                <a:srgbClr val="00B050"/>
              </a:solidFill>
              <a:effectLst>
                <a:outerShdw blurRad="38100" dist="38100" dir="2700000" algn="tl">
                  <a:srgbClr val="C0C0C0"/>
                </a:outerShdw>
              </a:effectLst>
              <a:latin typeface="Comic Sans MS" pitchFamily="66" charset="0"/>
            </a:endParaRPr>
          </a:p>
        </p:txBody>
      </p:sp>
      <p:sp>
        <p:nvSpPr>
          <p:cNvPr id="103427" name="Rectangle 3"/>
          <p:cNvSpPr>
            <a:spLocks noGrp="1"/>
          </p:cNvSpPr>
          <p:nvPr>
            <p:ph type="body" idx="1"/>
          </p:nvPr>
        </p:nvSpPr>
        <p:spPr>
          <a:xfrm>
            <a:off x="645125" y="1341439"/>
            <a:ext cx="10975540" cy="4319587"/>
          </a:xfrm>
        </p:spPr>
        <p:txBody>
          <a:bodyPr>
            <a:normAutofit lnSpcReduction="10000"/>
          </a:bodyPr>
          <a:lstStyle/>
          <a:p>
            <a:pPr algn="just" eaLnBrk="1" hangingPunct="1">
              <a:buFont typeface="Arial" charset="0"/>
              <a:buBlip>
                <a:blip r:embed="rId3"/>
              </a:buBlip>
            </a:pPr>
            <a:r>
              <a:rPr lang="ru-RU" sz="2400" dirty="0" smtClean="0">
                <a:latin typeface="Comic Sans MS" pitchFamily="66" charset="0"/>
              </a:rPr>
              <a:t>Возле леса жить – голодному не быть.</a:t>
            </a:r>
          </a:p>
          <a:p>
            <a:pPr algn="just" eaLnBrk="1" hangingPunct="1">
              <a:buFont typeface="Arial" charset="0"/>
              <a:buNone/>
            </a:pPr>
            <a:endParaRPr lang="ru-RU" sz="1200" dirty="0" smtClean="0">
              <a:latin typeface="Comic Sans MS" pitchFamily="66" charset="0"/>
            </a:endParaRPr>
          </a:p>
          <a:p>
            <a:pPr algn="just" eaLnBrk="1" hangingPunct="1">
              <a:buFont typeface="Arial" charset="0"/>
              <a:buBlip>
                <a:blip r:embed="rId3"/>
              </a:buBlip>
            </a:pPr>
            <a:r>
              <a:rPr lang="ru-RU" sz="2400" dirty="0" smtClean="0">
                <a:latin typeface="Comic Sans MS" pitchFamily="66" charset="0"/>
              </a:rPr>
              <a:t>С кем по грибки, с тем и по ягодки.</a:t>
            </a:r>
          </a:p>
          <a:p>
            <a:pPr algn="just" eaLnBrk="1" hangingPunct="1">
              <a:buFont typeface="Arial" charset="0"/>
              <a:buNone/>
            </a:pPr>
            <a:endParaRPr lang="ru-RU" sz="1200" dirty="0" smtClean="0">
              <a:latin typeface="Comic Sans MS" pitchFamily="66" charset="0"/>
            </a:endParaRPr>
          </a:p>
          <a:p>
            <a:pPr algn="just" eaLnBrk="1" hangingPunct="1">
              <a:buFont typeface="Arial" charset="0"/>
              <a:buBlip>
                <a:blip r:embed="rId3"/>
              </a:buBlip>
            </a:pPr>
            <a:r>
              <a:rPr lang="ru-RU" sz="2400" dirty="0" smtClean="0">
                <a:latin typeface="Comic Sans MS" pitchFamily="66" charset="0"/>
              </a:rPr>
              <a:t>Назвался груздем – полезай в кузов.</a:t>
            </a:r>
          </a:p>
          <a:p>
            <a:pPr algn="just" eaLnBrk="1" hangingPunct="1">
              <a:buFont typeface="Arial" charset="0"/>
              <a:buNone/>
            </a:pPr>
            <a:endParaRPr lang="ru-RU" sz="1200" dirty="0" smtClean="0">
              <a:latin typeface="Comic Sans MS" pitchFamily="66" charset="0"/>
            </a:endParaRPr>
          </a:p>
          <a:p>
            <a:pPr algn="just" eaLnBrk="1" hangingPunct="1">
              <a:buFont typeface="Arial" charset="0"/>
              <a:buBlip>
                <a:blip r:embed="rId3"/>
              </a:buBlip>
            </a:pPr>
            <a:r>
              <a:rPr lang="ru-RU" sz="2400" dirty="0" smtClean="0">
                <a:latin typeface="Comic Sans MS" pitchFamily="66" charset="0"/>
              </a:rPr>
              <a:t>В карете цугом по грибы не ездят.</a:t>
            </a:r>
          </a:p>
          <a:p>
            <a:pPr algn="just" eaLnBrk="1" hangingPunct="1">
              <a:buFont typeface="Arial" charset="0"/>
              <a:buNone/>
            </a:pPr>
            <a:endParaRPr lang="ru-RU" sz="1200" dirty="0" smtClean="0">
              <a:latin typeface="Comic Sans MS" pitchFamily="66" charset="0"/>
            </a:endParaRPr>
          </a:p>
          <a:p>
            <a:pPr algn="just" eaLnBrk="1" hangingPunct="1">
              <a:buFont typeface="Arial" charset="0"/>
              <a:buBlip>
                <a:blip r:embed="rId3"/>
              </a:buBlip>
            </a:pPr>
            <a:r>
              <a:rPr lang="ru-RU" sz="2400" dirty="0" smtClean="0">
                <a:latin typeface="Comic Sans MS" pitchFamily="66" charset="0"/>
              </a:rPr>
              <a:t>Не </a:t>
            </a:r>
            <a:r>
              <a:rPr lang="ru-RU" sz="2400" dirty="0" err="1" smtClean="0">
                <a:latin typeface="Comic Sans MS" pitchFamily="66" charset="0"/>
              </a:rPr>
              <a:t>поклонясь</a:t>
            </a:r>
            <a:r>
              <a:rPr lang="ru-RU" sz="2400" dirty="0" smtClean="0">
                <a:latin typeface="Comic Sans MS" pitchFamily="66" charset="0"/>
              </a:rPr>
              <a:t> грибу до земли, не поднять его в лукошко.</a:t>
            </a:r>
          </a:p>
          <a:p>
            <a:pPr algn="just" eaLnBrk="1" hangingPunct="1">
              <a:buFont typeface="Arial" charset="0"/>
              <a:buNone/>
            </a:pPr>
            <a:endParaRPr lang="ru-RU" sz="1200" dirty="0" smtClean="0">
              <a:latin typeface="Comic Sans MS" pitchFamily="66" charset="0"/>
            </a:endParaRPr>
          </a:p>
          <a:p>
            <a:pPr algn="just" eaLnBrk="1" hangingPunct="1">
              <a:buFont typeface="Arial" charset="0"/>
              <a:buBlip>
                <a:blip r:embed="rId3"/>
              </a:buBlip>
            </a:pPr>
            <a:r>
              <a:rPr lang="ru-RU" sz="2400" dirty="0" smtClean="0">
                <a:latin typeface="Comic Sans MS" pitchFamily="66" charset="0"/>
              </a:rPr>
              <a:t>Начнется дождик редкий – готовь кузовок крепкий.</a:t>
            </a:r>
          </a:p>
          <a:p>
            <a:pPr algn="just" eaLnBrk="1" hangingPunct="1">
              <a:buFont typeface="Arial" charset="0"/>
              <a:buNone/>
            </a:pPr>
            <a:endParaRPr lang="ru-RU" sz="1200" dirty="0" smtClean="0">
              <a:latin typeface="Comic Sans MS" pitchFamily="66" charset="0"/>
            </a:endParaRPr>
          </a:p>
          <a:p>
            <a:pPr algn="just" eaLnBrk="1" hangingPunct="1">
              <a:buFont typeface="Arial" charset="0"/>
              <a:buNone/>
            </a:pPr>
            <a:endParaRPr lang="ru-RU" sz="2400" dirty="0" smtClean="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03426"/>
                                        </p:tgtEl>
                                        <p:attrNameLst>
                                          <p:attrName>style.visibility</p:attrName>
                                        </p:attrNameLst>
                                      </p:cBhvr>
                                      <p:to>
                                        <p:strVal val="visible"/>
                                      </p:to>
                                    </p:set>
                                    <p:anim calcmode="lin" valueType="num">
                                      <p:cBhvr>
                                        <p:cTn id="7" dur="1000" fill="hold"/>
                                        <p:tgtEl>
                                          <p:spTgt spid="103426"/>
                                        </p:tgtEl>
                                        <p:attrNameLst>
                                          <p:attrName>ppt_w</p:attrName>
                                        </p:attrNameLst>
                                      </p:cBhvr>
                                      <p:tavLst>
                                        <p:tav tm="0">
                                          <p:val>
                                            <p:fltVal val="0"/>
                                          </p:val>
                                        </p:tav>
                                        <p:tav tm="100000">
                                          <p:val>
                                            <p:strVal val="#ppt_w"/>
                                          </p:val>
                                        </p:tav>
                                      </p:tavLst>
                                    </p:anim>
                                    <p:anim calcmode="lin" valueType="num">
                                      <p:cBhvr>
                                        <p:cTn id="8" dur="1000" fill="hold"/>
                                        <p:tgtEl>
                                          <p:spTgt spid="103426"/>
                                        </p:tgtEl>
                                        <p:attrNameLst>
                                          <p:attrName>ppt_h</p:attrName>
                                        </p:attrNameLst>
                                      </p:cBhvr>
                                      <p:tavLst>
                                        <p:tav tm="0">
                                          <p:val>
                                            <p:fltVal val="0"/>
                                          </p:val>
                                        </p:tav>
                                        <p:tav tm="100000">
                                          <p:val>
                                            <p:strVal val="#ppt_h"/>
                                          </p:val>
                                        </p:tav>
                                      </p:tavLst>
                                    </p:anim>
                                    <p:anim calcmode="lin" valueType="num">
                                      <p:cBhvr>
                                        <p:cTn id="9" dur="1000" fill="hold"/>
                                        <p:tgtEl>
                                          <p:spTgt spid="103426"/>
                                        </p:tgtEl>
                                        <p:attrNameLst>
                                          <p:attrName>style.rotation</p:attrName>
                                        </p:attrNameLst>
                                      </p:cBhvr>
                                      <p:tavLst>
                                        <p:tav tm="0">
                                          <p:val>
                                            <p:fltVal val="90"/>
                                          </p:val>
                                        </p:tav>
                                        <p:tav tm="100000">
                                          <p:val>
                                            <p:fltVal val="0"/>
                                          </p:val>
                                        </p:tav>
                                      </p:tavLst>
                                    </p:anim>
                                    <p:animEffect transition="in" filter="fade">
                                      <p:cBhvr>
                                        <p:cTn id="10" dur="1000"/>
                                        <p:tgtEl>
                                          <p:spTgt spid="103426"/>
                                        </p:tgtEl>
                                      </p:cBhvr>
                                    </p:animEffect>
                                  </p:childTnLst>
                                </p:cTn>
                              </p:par>
                            </p:childTnLst>
                          </p:cTn>
                        </p:par>
                        <p:par>
                          <p:cTn id="11" fill="hold">
                            <p:stCondLst>
                              <p:cond delay="2750"/>
                            </p:stCondLst>
                            <p:childTnLst>
                              <p:par>
                                <p:cTn id="12" presetID="10" presetClass="entr" presetSubtype="0" fill="hold" grpId="0" nodeType="afterEffect">
                                  <p:stCondLst>
                                    <p:cond delay="0"/>
                                  </p:stCondLst>
                                  <p:childTnLst>
                                    <p:set>
                                      <p:cBhvr>
                                        <p:cTn id="13" dur="1" fill="hold">
                                          <p:stCondLst>
                                            <p:cond delay="0"/>
                                          </p:stCondLst>
                                        </p:cTn>
                                        <p:tgtEl>
                                          <p:spTgt spid="103427">
                                            <p:txEl>
                                              <p:pRg st="0" end="0"/>
                                            </p:txEl>
                                          </p:spTgt>
                                        </p:tgtEl>
                                        <p:attrNameLst>
                                          <p:attrName>style.visibility</p:attrName>
                                        </p:attrNameLst>
                                      </p:cBhvr>
                                      <p:to>
                                        <p:strVal val="visible"/>
                                      </p:to>
                                    </p:set>
                                    <p:animEffect transition="in" filter="fade">
                                      <p:cBhvr>
                                        <p:cTn id="14" dur="2000"/>
                                        <p:tgtEl>
                                          <p:spTgt spid="103427">
                                            <p:txEl>
                                              <p:pRg st="0" end="0"/>
                                            </p:txEl>
                                          </p:spTgt>
                                        </p:tgtEl>
                                      </p:cBhvr>
                                    </p:animEffect>
                                  </p:childTnLst>
                                </p:cTn>
                              </p:par>
                            </p:childTnLst>
                          </p:cTn>
                        </p:par>
                        <p:par>
                          <p:cTn id="15" fill="hold">
                            <p:stCondLst>
                              <p:cond delay="4750"/>
                            </p:stCondLst>
                            <p:childTnLst>
                              <p:par>
                                <p:cTn id="16" presetID="10" presetClass="entr" presetSubtype="0" fill="hold" grpId="0" nodeType="afterEffect">
                                  <p:stCondLst>
                                    <p:cond delay="0"/>
                                  </p:stCondLst>
                                  <p:childTnLst>
                                    <p:set>
                                      <p:cBhvr>
                                        <p:cTn id="17" dur="1" fill="hold">
                                          <p:stCondLst>
                                            <p:cond delay="0"/>
                                          </p:stCondLst>
                                        </p:cTn>
                                        <p:tgtEl>
                                          <p:spTgt spid="103427">
                                            <p:txEl>
                                              <p:pRg st="2" end="2"/>
                                            </p:txEl>
                                          </p:spTgt>
                                        </p:tgtEl>
                                        <p:attrNameLst>
                                          <p:attrName>style.visibility</p:attrName>
                                        </p:attrNameLst>
                                      </p:cBhvr>
                                      <p:to>
                                        <p:strVal val="visible"/>
                                      </p:to>
                                    </p:set>
                                    <p:animEffect transition="in" filter="fade">
                                      <p:cBhvr>
                                        <p:cTn id="18" dur="2000"/>
                                        <p:tgtEl>
                                          <p:spTgt spid="103427">
                                            <p:txEl>
                                              <p:pRg st="2" end="2"/>
                                            </p:txEl>
                                          </p:spTgt>
                                        </p:tgtEl>
                                      </p:cBhvr>
                                    </p:animEffect>
                                  </p:childTnLst>
                                </p:cTn>
                              </p:par>
                            </p:childTnLst>
                          </p:cTn>
                        </p:par>
                        <p:par>
                          <p:cTn id="19" fill="hold">
                            <p:stCondLst>
                              <p:cond delay="6750"/>
                            </p:stCondLst>
                            <p:childTnLst>
                              <p:par>
                                <p:cTn id="20" presetID="10" presetClass="entr" presetSubtype="0" fill="hold" grpId="0" nodeType="afterEffect">
                                  <p:stCondLst>
                                    <p:cond delay="0"/>
                                  </p:stCondLst>
                                  <p:childTnLst>
                                    <p:set>
                                      <p:cBhvr>
                                        <p:cTn id="21" dur="1" fill="hold">
                                          <p:stCondLst>
                                            <p:cond delay="0"/>
                                          </p:stCondLst>
                                        </p:cTn>
                                        <p:tgtEl>
                                          <p:spTgt spid="103427">
                                            <p:txEl>
                                              <p:pRg st="4" end="4"/>
                                            </p:txEl>
                                          </p:spTgt>
                                        </p:tgtEl>
                                        <p:attrNameLst>
                                          <p:attrName>style.visibility</p:attrName>
                                        </p:attrNameLst>
                                      </p:cBhvr>
                                      <p:to>
                                        <p:strVal val="visible"/>
                                      </p:to>
                                    </p:set>
                                    <p:animEffect transition="in" filter="fade">
                                      <p:cBhvr>
                                        <p:cTn id="22" dur="2000"/>
                                        <p:tgtEl>
                                          <p:spTgt spid="103427">
                                            <p:txEl>
                                              <p:pRg st="4" end="4"/>
                                            </p:txEl>
                                          </p:spTgt>
                                        </p:tgtEl>
                                      </p:cBhvr>
                                    </p:animEffect>
                                  </p:childTnLst>
                                </p:cTn>
                              </p:par>
                            </p:childTnLst>
                          </p:cTn>
                        </p:par>
                        <p:par>
                          <p:cTn id="23" fill="hold">
                            <p:stCondLst>
                              <p:cond delay="8750"/>
                            </p:stCondLst>
                            <p:childTnLst>
                              <p:par>
                                <p:cTn id="24" presetID="10" presetClass="entr" presetSubtype="0" fill="hold" grpId="0" nodeType="afterEffect">
                                  <p:stCondLst>
                                    <p:cond delay="0"/>
                                  </p:stCondLst>
                                  <p:childTnLst>
                                    <p:set>
                                      <p:cBhvr>
                                        <p:cTn id="25" dur="1" fill="hold">
                                          <p:stCondLst>
                                            <p:cond delay="0"/>
                                          </p:stCondLst>
                                        </p:cTn>
                                        <p:tgtEl>
                                          <p:spTgt spid="103427">
                                            <p:txEl>
                                              <p:pRg st="6" end="6"/>
                                            </p:txEl>
                                          </p:spTgt>
                                        </p:tgtEl>
                                        <p:attrNameLst>
                                          <p:attrName>style.visibility</p:attrName>
                                        </p:attrNameLst>
                                      </p:cBhvr>
                                      <p:to>
                                        <p:strVal val="visible"/>
                                      </p:to>
                                    </p:set>
                                    <p:animEffect transition="in" filter="fade">
                                      <p:cBhvr>
                                        <p:cTn id="26" dur="2000"/>
                                        <p:tgtEl>
                                          <p:spTgt spid="103427">
                                            <p:txEl>
                                              <p:pRg st="6" end="6"/>
                                            </p:txEl>
                                          </p:spTgt>
                                        </p:tgtEl>
                                      </p:cBhvr>
                                    </p:animEffect>
                                  </p:childTnLst>
                                </p:cTn>
                              </p:par>
                            </p:childTnLst>
                          </p:cTn>
                        </p:par>
                        <p:par>
                          <p:cTn id="27" fill="hold">
                            <p:stCondLst>
                              <p:cond delay="10750"/>
                            </p:stCondLst>
                            <p:childTnLst>
                              <p:par>
                                <p:cTn id="28" presetID="10" presetClass="entr" presetSubtype="0" fill="hold" grpId="0" nodeType="afterEffect">
                                  <p:stCondLst>
                                    <p:cond delay="0"/>
                                  </p:stCondLst>
                                  <p:childTnLst>
                                    <p:set>
                                      <p:cBhvr>
                                        <p:cTn id="29" dur="1" fill="hold">
                                          <p:stCondLst>
                                            <p:cond delay="0"/>
                                          </p:stCondLst>
                                        </p:cTn>
                                        <p:tgtEl>
                                          <p:spTgt spid="103427">
                                            <p:txEl>
                                              <p:pRg st="8" end="8"/>
                                            </p:txEl>
                                          </p:spTgt>
                                        </p:tgtEl>
                                        <p:attrNameLst>
                                          <p:attrName>style.visibility</p:attrName>
                                        </p:attrNameLst>
                                      </p:cBhvr>
                                      <p:to>
                                        <p:strVal val="visible"/>
                                      </p:to>
                                    </p:set>
                                    <p:animEffect transition="in" filter="fade">
                                      <p:cBhvr>
                                        <p:cTn id="30" dur="2000"/>
                                        <p:tgtEl>
                                          <p:spTgt spid="103427">
                                            <p:txEl>
                                              <p:pRg st="8" end="8"/>
                                            </p:txEl>
                                          </p:spTgt>
                                        </p:tgtEl>
                                      </p:cBhvr>
                                    </p:animEffect>
                                  </p:childTnLst>
                                </p:cTn>
                              </p:par>
                            </p:childTnLst>
                          </p:cTn>
                        </p:par>
                        <p:par>
                          <p:cTn id="31" fill="hold">
                            <p:stCondLst>
                              <p:cond delay="12750"/>
                            </p:stCondLst>
                            <p:childTnLst>
                              <p:par>
                                <p:cTn id="32" presetID="10" presetClass="entr" presetSubtype="0" fill="hold" grpId="0" nodeType="afterEffect">
                                  <p:stCondLst>
                                    <p:cond delay="0"/>
                                  </p:stCondLst>
                                  <p:childTnLst>
                                    <p:set>
                                      <p:cBhvr>
                                        <p:cTn id="33" dur="1" fill="hold">
                                          <p:stCondLst>
                                            <p:cond delay="0"/>
                                          </p:stCondLst>
                                        </p:cTn>
                                        <p:tgtEl>
                                          <p:spTgt spid="103427">
                                            <p:txEl>
                                              <p:pRg st="10" end="10"/>
                                            </p:txEl>
                                          </p:spTgt>
                                        </p:tgtEl>
                                        <p:attrNameLst>
                                          <p:attrName>style.visibility</p:attrName>
                                        </p:attrNameLst>
                                      </p:cBhvr>
                                      <p:to>
                                        <p:strVal val="visible"/>
                                      </p:to>
                                    </p:set>
                                    <p:animEffect transition="in" filter="fade">
                                      <p:cBhvr>
                                        <p:cTn id="34" dur="2000"/>
                                        <p:tgtEl>
                                          <p:spTgt spid="10342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10342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825376"/>
            <a:ext cx="9601196" cy="1303867"/>
          </a:xfrm>
        </p:spPr>
        <p:txBody>
          <a:bodyPr/>
          <a:lstStyle/>
          <a:p>
            <a:r>
              <a:rPr lang="ru-RU" dirty="0" smtClean="0"/>
              <a:t>ПОЛЕЗНЫЕ ССЫЛКИ</a:t>
            </a:r>
            <a:endParaRPr lang="ru-RU" dirty="0"/>
          </a:p>
        </p:txBody>
      </p:sp>
      <p:sp>
        <p:nvSpPr>
          <p:cNvPr id="3" name="Содержимое 2"/>
          <p:cNvSpPr>
            <a:spLocks noGrp="1"/>
          </p:cNvSpPr>
          <p:nvPr>
            <p:ph idx="1"/>
          </p:nvPr>
        </p:nvSpPr>
        <p:spPr>
          <a:xfrm>
            <a:off x="3174273" y="2556932"/>
            <a:ext cx="7722323" cy="3318936"/>
          </a:xfrm>
        </p:spPr>
        <p:txBody>
          <a:bodyPr>
            <a:normAutofit lnSpcReduction="10000"/>
          </a:bodyPr>
          <a:lstStyle/>
          <a:p>
            <a:r>
              <a:rPr lang="en-US" dirty="0" smtClean="0">
                <a:solidFill>
                  <a:srgbClr val="00B050"/>
                </a:solidFill>
                <a:hlinkClick r:id="rId2"/>
              </a:rPr>
              <a:t>www.florafauna.by</a:t>
            </a:r>
            <a:endParaRPr lang="en-US" dirty="0" smtClean="0">
              <a:solidFill>
                <a:srgbClr val="00B050"/>
              </a:solidFill>
            </a:endParaRPr>
          </a:p>
          <a:p>
            <a:endParaRPr lang="en-US" dirty="0" smtClean="0">
              <a:solidFill>
                <a:srgbClr val="00B050"/>
              </a:solidFill>
            </a:endParaRPr>
          </a:p>
          <a:p>
            <a:r>
              <a:rPr lang="ru-RU" dirty="0" smtClean="0">
                <a:solidFill>
                  <a:srgbClr val="00B050"/>
                </a:solidFill>
              </a:rPr>
              <a:t>Министерство природных ресурсов и охраны окружающей среды</a:t>
            </a:r>
          </a:p>
          <a:p>
            <a:endParaRPr lang="en-US" dirty="0" smtClean="0">
              <a:solidFill>
                <a:srgbClr val="00B050"/>
              </a:solidFill>
            </a:endParaRPr>
          </a:p>
          <a:p>
            <a:r>
              <a:rPr lang="ru-RU" dirty="0" smtClean="0">
                <a:solidFill>
                  <a:srgbClr val="00B050"/>
                </a:solidFill>
              </a:rPr>
              <a:t>Региональный лесной экологический образовательный центр «Парк Горни»</a:t>
            </a:r>
            <a:endParaRPr lang="en-US" dirty="0" smtClean="0">
              <a:solidFill>
                <a:srgbClr val="00B050"/>
              </a:solidFill>
            </a:endParaRPr>
          </a:p>
          <a:p>
            <a:endParaRPr lang="ru-RU" dirty="0"/>
          </a:p>
        </p:txBody>
      </p:sp>
      <p:pic>
        <p:nvPicPr>
          <p:cNvPr id="24578" name="Picture 2" descr="http://qrcoder.ru/code/?http%3A%2F%2Fflorafauna.by%2F%23%2Fmain&amp;4&amp;0"/>
          <p:cNvPicPr>
            <a:picLocks noChangeAspect="1" noChangeArrowheads="1"/>
          </p:cNvPicPr>
          <p:nvPr/>
        </p:nvPicPr>
        <p:blipFill>
          <a:blip r:embed="rId3" cstate="print"/>
          <a:srcRect/>
          <a:stretch>
            <a:fillRect/>
          </a:stretch>
        </p:blipFill>
        <p:spPr bwMode="auto">
          <a:xfrm>
            <a:off x="1724297" y="1589948"/>
            <a:ext cx="1409700" cy="1409700"/>
          </a:xfrm>
          <a:prstGeom prst="rect">
            <a:avLst/>
          </a:prstGeom>
          <a:noFill/>
        </p:spPr>
      </p:pic>
      <p:pic>
        <p:nvPicPr>
          <p:cNvPr id="24580" name="Picture 4" descr="http://qrcoder.ru/code/?http%3A%2F%2Fminpriroda.gov.by%2Fru%2F&amp;4&amp;0"/>
          <p:cNvPicPr>
            <a:picLocks noChangeAspect="1" noChangeArrowheads="1"/>
          </p:cNvPicPr>
          <p:nvPr/>
        </p:nvPicPr>
        <p:blipFill>
          <a:blip r:embed="rId4" cstate="print"/>
          <a:srcRect/>
          <a:stretch>
            <a:fillRect/>
          </a:stretch>
        </p:blipFill>
        <p:spPr bwMode="auto">
          <a:xfrm>
            <a:off x="1775368" y="3144429"/>
            <a:ext cx="1409700" cy="1409700"/>
          </a:xfrm>
          <a:prstGeom prst="rect">
            <a:avLst/>
          </a:prstGeom>
          <a:noFill/>
        </p:spPr>
      </p:pic>
      <p:pic>
        <p:nvPicPr>
          <p:cNvPr id="24582" name="Picture 6" descr="http://qrcoder.ru/code/?https%3A%2F%2Fwww.gorni.lidaleshoz.by%2Findex.php%2Fru%2F&amp;4&amp;0"/>
          <p:cNvPicPr>
            <a:picLocks noChangeAspect="1" noChangeArrowheads="1"/>
          </p:cNvPicPr>
          <p:nvPr/>
        </p:nvPicPr>
        <p:blipFill>
          <a:blip r:embed="rId5" cstate="print"/>
          <a:srcRect/>
          <a:stretch>
            <a:fillRect/>
          </a:stretch>
        </p:blipFill>
        <p:spPr bwMode="auto">
          <a:xfrm>
            <a:off x="1842226" y="4767942"/>
            <a:ext cx="1351552" cy="135155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MCj04280650000[1]"/>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362080" y="1788076"/>
            <a:ext cx="2933068" cy="1341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MCj04244800000[1]"/>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7026089" y="1893022"/>
            <a:ext cx="1704588" cy="1236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Прямоугольник 4"/>
          <p:cNvSpPr/>
          <p:nvPr/>
        </p:nvSpPr>
        <p:spPr>
          <a:xfrm>
            <a:off x="927470" y="476672"/>
            <a:ext cx="9895647" cy="830997"/>
          </a:xfrm>
          <a:prstGeom prst="rect">
            <a:avLst/>
          </a:prstGeom>
        </p:spPr>
        <p:txBody>
          <a:bodyPr wrap="square">
            <a:spAutoFit/>
          </a:bodyPr>
          <a:lstStyle/>
          <a:p>
            <a:pPr algn="ctr">
              <a:defRPr/>
            </a:pPr>
            <a:r>
              <a:rPr lang="ru-RU" sz="4800" dirty="0" smtClean="0">
                <a:solidFill>
                  <a:schemeClr val="tx2"/>
                </a:solidFill>
                <a:latin typeface="+mj-lt"/>
              </a:rPr>
              <a:t> Занятие было тебе полезным?</a:t>
            </a:r>
            <a:endParaRPr lang="ru-RU" sz="4800" dirty="0">
              <a:solidFill>
                <a:schemeClr val="tx2"/>
              </a:solidFill>
              <a:latin typeface="+mj-lt"/>
            </a:endParaRPr>
          </a:p>
        </p:txBody>
      </p:sp>
      <p:sp>
        <p:nvSpPr>
          <p:cNvPr id="6" name="Прямоугольник 5"/>
          <p:cNvSpPr/>
          <p:nvPr/>
        </p:nvSpPr>
        <p:spPr>
          <a:xfrm>
            <a:off x="2084463" y="3129684"/>
            <a:ext cx="1675044" cy="708025"/>
          </a:xfrm>
          <a:prstGeom prst="rect">
            <a:avLst/>
          </a:prstGeom>
        </p:spPr>
        <p:txBody>
          <a:bodyPr wrap="square">
            <a:spAutoFit/>
          </a:bodyPr>
          <a:lstStyle/>
          <a:p>
            <a:pPr>
              <a:defRPr/>
            </a:pPr>
            <a:r>
              <a:rPr lang="ru-RU" sz="4000" dirty="0">
                <a:solidFill>
                  <a:schemeClr val="bg1">
                    <a:lumMod val="10000"/>
                  </a:schemeClr>
                </a:solidFill>
                <a:latin typeface="+mj-lt"/>
              </a:rPr>
              <a:t>ДА !</a:t>
            </a:r>
            <a:endParaRPr lang="ru-RU" sz="4000" dirty="0">
              <a:latin typeface="+mj-lt"/>
            </a:endParaRPr>
          </a:p>
        </p:txBody>
      </p:sp>
      <p:sp>
        <p:nvSpPr>
          <p:cNvPr id="7" name="Прямоугольник 6"/>
          <p:cNvSpPr/>
          <p:nvPr/>
        </p:nvSpPr>
        <p:spPr>
          <a:xfrm>
            <a:off x="7118244" y="3160530"/>
            <a:ext cx="1929531" cy="646331"/>
          </a:xfrm>
          <a:prstGeom prst="rect">
            <a:avLst/>
          </a:prstGeom>
        </p:spPr>
        <p:txBody>
          <a:bodyPr wrap="square">
            <a:spAutoFit/>
          </a:bodyPr>
          <a:lstStyle/>
          <a:p>
            <a:pPr>
              <a:defRPr/>
            </a:pPr>
            <a:r>
              <a:rPr lang="ru-RU" sz="3600" dirty="0">
                <a:solidFill>
                  <a:schemeClr val="bg1">
                    <a:lumMod val="10000"/>
                  </a:schemeClr>
                </a:solidFill>
                <a:latin typeface="+mj-lt"/>
              </a:rPr>
              <a:t>НЕТ !</a:t>
            </a:r>
            <a:endParaRPr lang="ru-RU" sz="3600" dirty="0">
              <a:latin typeface="+mj-lt"/>
            </a:endParaRPr>
          </a:p>
        </p:txBody>
      </p:sp>
    </p:spTree>
    <p:extLst>
      <p:ext uri="{BB962C8B-B14F-4D97-AF65-F5344CB8AC3E}">
        <p14:creationId xmlns="" xmlns:p14="http://schemas.microsoft.com/office/powerpoint/2010/main" val="2022654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ppt_x</p:attrName>
                                        </p:attrNameLst>
                                      </p:cBhvr>
                                      <p:tavLst>
                                        <p:tav tm="0">
                                          <p:val>
                                            <p:strVal val="#ppt_x-.2"/>
                                          </p:val>
                                        </p:tav>
                                        <p:tav tm="100000">
                                          <p:val>
                                            <p:strVal val="#ppt_x"/>
                                          </p:val>
                                        </p:tav>
                                      </p:tavLst>
                                    </p:anim>
                                    <p:anim calcmode="lin" valueType="num">
                                      <p:cBhvr>
                                        <p:cTn id="8" dur="3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3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0" fill="hold"/>
                                        <p:tgtEl>
                                          <p:spTgt spid="4"/>
                                        </p:tgtEl>
                                        <p:attrNameLst>
                                          <p:attrName>ppt_x</p:attrName>
                                        </p:attrNameLst>
                                      </p:cBhvr>
                                      <p:tavLst>
                                        <p:tav tm="0">
                                          <p:val>
                                            <p:strVal val="#ppt_x-.2"/>
                                          </p:val>
                                        </p:tav>
                                        <p:tav tm="100000">
                                          <p:val>
                                            <p:strVal val="#ppt_x"/>
                                          </p:val>
                                        </p:tav>
                                      </p:tavLst>
                                    </p:anim>
                                    <p:anim calcmode="lin" valueType="num">
                                      <p:cBhvr>
                                        <p:cTn id="15" dur="3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1526" y="181417"/>
            <a:ext cx="10515600" cy="1452065"/>
          </a:xfrm>
        </p:spPr>
        <p:txBody>
          <a:bodyPr>
            <a:normAutofit/>
          </a:bodyPr>
          <a:lstStyle/>
          <a:p>
            <a:r>
              <a:rPr lang="ru-RU" dirty="0" smtClean="0"/>
              <a:t>1. Повторение – мать учения! </a:t>
            </a:r>
            <a:endParaRPr lang="en-US" sz="3200" dirty="0"/>
          </a:p>
        </p:txBody>
      </p:sp>
      <p:pic>
        <p:nvPicPr>
          <p:cNvPr id="13" name="Рисунок 12"/>
          <p:cNvPicPr>
            <a:picLocks noChangeAspect="1"/>
          </p:cNvPicPr>
          <p:nvPr/>
        </p:nvPicPr>
        <p:blipFill>
          <a:blip r:embed="rId3" cstate="email"/>
          <a:stretch>
            <a:fillRect/>
          </a:stretch>
        </p:blipFill>
        <p:spPr>
          <a:xfrm>
            <a:off x="4262889" y="1568168"/>
            <a:ext cx="3224011" cy="1379974"/>
          </a:xfrm>
          <a:prstGeom prst="rect">
            <a:avLst/>
          </a:prstGeom>
        </p:spPr>
      </p:pic>
      <p:pic>
        <p:nvPicPr>
          <p:cNvPr id="14" name="Рисунок 13"/>
          <p:cNvPicPr>
            <a:picLocks noChangeAspect="1"/>
          </p:cNvPicPr>
          <p:nvPr/>
        </p:nvPicPr>
        <p:blipFill>
          <a:blip r:embed="rId4" cstate="email"/>
          <a:stretch>
            <a:fillRect/>
          </a:stretch>
        </p:blipFill>
        <p:spPr>
          <a:xfrm>
            <a:off x="2229426" y="3078773"/>
            <a:ext cx="3491382" cy="1681594"/>
          </a:xfrm>
          <a:prstGeom prst="rect">
            <a:avLst/>
          </a:prstGeom>
        </p:spPr>
      </p:pic>
      <p:pic>
        <p:nvPicPr>
          <p:cNvPr id="15" name="Рисунок 14"/>
          <p:cNvPicPr>
            <a:picLocks noChangeAspect="1"/>
          </p:cNvPicPr>
          <p:nvPr/>
        </p:nvPicPr>
        <p:blipFill>
          <a:blip r:embed="rId5" cstate="email"/>
          <a:stretch>
            <a:fillRect/>
          </a:stretch>
        </p:blipFill>
        <p:spPr>
          <a:xfrm>
            <a:off x="5890627" y="3078772"/>
            <a:ext cx="4151290" cy="1656139"/>
          </a:xfrm>
          <a:prstGeom prst="rect">
            <a:avLst/>
          </a:prstGeom>
        </p:spPr>
      </p:pic>
    </p:spTree>
    <p:extLst>
      <p:ext uri="{BB962C8B-B14F-4D97-AF65-F5344CB8AC3E}">
        <p14:creationId xmlns:p14="http://schemas.microsoft.com/office/powerpoint/2010/main" xmlns="" val="9610112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7141" y="2039379"/>
            <a:ext cx="10515600" cy="1325563"/>
          </a:xfrm>
        </p:spPr>
        <p:txBody>
          <a:bodyPr>
            <a:normAutofit fontScale="90000"/>
          </a:bodyPr>
          <a:lstStyle/>
          <a:p>
            <a:r>
              <a:rPr lang="ru-RU" sz="2700" dirty="0" smtClean="0"/>
              <a:t/>
            </a:r>
            <a:br>
              <a:rPr lang="ru-RU" sz="2700" dirty="0" smtClean="0"/>
            </a:br>
            <a:r>
              <a:rPr lang="ru-RU" sz="2700" dirty="0" smtClean="0"/>
              <a:t/>
            </a:r>
            <a:br>
              <a:rPr lang="ru-RU" sz="2700" dirty="0" smtClean="0"/>
            </a:br>
            <a:r>
              <a:rPr lang="ru-RU" sz="2700" dirty="0" smtClean="0"/>
              <a:t>Всё то, что можно найти и собрать в дикой природе, то, что не выращивается человеком специально, а свободно растёт в природе. </a:t>
            </a:r>
            <a:br>
              <a:rPr lang="ru-RU" sz="2700" dirty="0" smtClean="0"/>
            </a:br>
            <a:r>
              <a:rPr lang="ru-RU" sz="2700" dirty="0" smtClean="0"/>
              <a:t>К дарам природы можно отнести грибы, ягоды, растения </a:t>
            </a:r>
            <a:br>
              <a:rPr lang="ru-RU" sz="2700" dirty="0" smtClean="0"/>
            </a:br>
            <a:r>
              <a:rPr lang="ru-RU" sz="2700" dirty="0" smtClean="0"/>
              <a:t>(шишки, листья, веточки и прочее). </a:t>
            </a:r>
            <a:br>
              <a:rPr lang="ru-RU" sz="2700" dirty="0" smtClean="0"/>
            </a:br>
            <a:r>
              <a:rPr lang="ru-RU" sz="2700" dirty="0" smtClean="0"/>
              <a:t>Дары природы человек может использовать в своей повседневной жизни</a:t>
            </a:r>
            <a:br>
              <a:rPr lang="ru-RU" sz="2700" dirty="0" smtClean="0"/>
            </a:br>
            <a:r>
              <a:rPr lang="ru-RU" sz="2700" dirty="0" smtClean="0"/>
              <a:t>в качестве продуктов питания, </a:t>
            </a:r>
            <a:br>
              <a:rPr lang="ru-RU" sz="2700" dirty="0" smtClean="0"/>
            </a:br>
            <a:r>
              <a:rPr lang="ru-RU" sz="2700" dirty="0" smtClean="0"/>
              <a:t>орудий труда, для рукоделия, при изготовлении предметов быта.</a:t>
            </a:r>
            <a:br>
              <a:rPr lang="ru-RU" sz="2700" dirty="0" smtClean="0"/>
            </a:br>
            <a:r>
              <a:rPr lang="ru-RU" sz="2700" dirty="0" smtClean="0"/>
              <a:t> Дары природы можно встретить повсеместно.</a:t>
            </a:r>
            <a:r>
              <a:rPr lang="ru-RU" dirty="0" smtClean="0"/>
              <a:t/>
            </a:r>
            <a:br>
              <a:rPr lang="ru-RU" dirty="0" smtClean="0"/>
            </a:br>
            <a:r>
              <a:rPr lang="ru-RU" sz="2700" dirty="0" smtClean="0"/>
              <a:t>Окружающие нас материалы,</a:t>
            </a:r>
            <a:br>
              <a:rPr lang="ru-RU" sz="2700" dirty="0" smtClean="0"/>
            </a:br>
            <a:r>
              <a:rPr lang="ru-RU" sz="2700" dirty="0" smtClean="0"/>
              <a:t> что предоставляются природой безвозмездно</a:t>
            </a:r>
            <a:endParaRPr lang="en-US" dirty="0"/>
          </a:p>
        </p:txBody>
      </p:sp>
    </p:spTree>
    <p:extLst>
      <p:ext uri="{BB962C8B-B14F-4D97-AF65-F5344CB8AC3E}">
        <p14:creationId xmlns:p14="http://schemas.microsoft.com/office/powerpoint/2010/main" xmlns="" val="1079782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0" name="Rectangle 2"/>
          <p:cNvSpPr>
            <a:spLocks noGrp="1"/>
          </p:cNvSpPr>
          <p:nvPr>
            <p:ph type="body" idx="1"/>
          </p:nvPr>
        </p:nvSpPr>
        <p:spPr>
          <a:xfrm>
            <a:off x="929080" y="1989138"/>
            <a:ext cx="10461736" cy="3816350"/>
          </a:xfrm>
        </p:spPr>
        <p:txBody>
          <a:bodyPr/>
          <a:lstStyle/>
          <a:p>
            <a:pPr algn="just" eaLnBrk="1" hangingPunct="1">
              <a:defRPr/>
            </a:pPr>
            <a:r>
              <a:rPr lang="ru-RU" sz="2800" dirty="0" smtClean="0">
                <a:solidFill>
                  <a:srgbClr val="A50021"/>
                </a:solidFill>
                <a:effectLst>
                  <a:outerShdw blurRad="38100" dist="38100" dir="2700000" algn="tl">
                    <a:srgbClr val="C0C0C0"/>
                  </a:outerShdw>
                </a:effectLst>
                <a:latin typeface="Comic Sans MS" pitchFamily="66" charset="0"/>
              </a:rPr>
              <a:t>Разрушают </a:t>
            </a:r>
            <a:r>
              <a:rPr lang="ru-RU" sz="2800" dirty="0" smtClean="0">
                <a:solidFill>
                  <a:srgbClr val="A50021"/>
                </a:solidFill>
                <a:effectLst>
                  <a:outerShdw blurRad="38100" dist="38100" dir="2700000" algn="tl">
                    <a:srgbClr val="C0C0C0"/>
                  </a:outerShdw>
                </a:effectLst>
                <a:latin typeface="Comic Sans MS" pitchFamily="66" charset="0"/>
              </a:rPr>
              <a:t>остатки живых </a:t>
            </a:r>
            <a:r>
              <a:rPr lang="ru-RU" sz="2800" dirty="0" smtClean="0">
                <a:solidFill>
                  <a:srgbClr val="A50021"/>
                </a:solidFill>
                <a:effectLst>
                  <a:outerShdw blurRad="38100" dist="38100" dir="2700000" algn="tl">
                    <a:srgbClr val="C0C0C0"/>
                  </a:outerShdw>
                </a:effectLst>
                <a:latin typeface="Comic Sans MS" pitchFamily="66" charset="0"/>
              </a:rPr>
              <a:t>организмов</a:t>
            </a:r>
          </a:p>
          <a:p>
            <a:pPr algn="just" eaLnBrk="1" hangingPunct="1">
              <a:defRPr/>
            </a:pPr>
            <a:r>
              <a:rPr lang="ru-RU" sz="2800" dirty="0" smtClean="0">
                <a:solidFill>
                  <a:srgbClr val="A50021"/>
                </a:solidFill>
                <a:effectLst>
                  <a:outerShdw blurRad="38100" dist="38100" dir="2700000" algn="tl">
                    <a:srgbClr val="C0C0C0"/>
                  </a:outerShdw>
                </a:effectLst>
                <a:latin typeface="Comic Sans MS" pitchFamily="66" charset="0"/>
              </a:rPr>
              <a:t>Способствуют </a:t>
            </a:r>
            <a:r>
              <a:rPr lang="ru-RU" sz="2800" dirty="0" smtClean="0">
                <a:solidFill>
                  <a:srgbClr val="A50021"/>
                </a:solidFill>
                <a:effectLst>
                  <a:outerShdw blurRad="38100" dist="38100" dir="2700000" algn="tl">
                    <a:srgbClr val="C0C0C0"/>
                  </a:outerShdw>
                </a:effectLst>
                <a:latin typeface="Comic Sans MS" pitchFamily="66" charset="0"/>
              </a:rPr>
              <a:t>образованию </a:t>
            </a:r>
            <a:r>
              <a:rPr lang="ru-RU" sz="2800" dirty="0" smtClean="0">
                <a:solidFill>
                  <a:srgbClr val="A50021"/>
                </a:solidFill>
                <a:effectLst>
                  <a:outerShdw blurRad="38100" dist="38100" dir="2700000" algn="tl">
                    <a:srgbClr val="C0C0C0"/>
                  </a:outerShdw>
                </a:effectLst>
                <a:latin typeface="Comic Sans MS" pitchFamily="66" charset="0"/>
              </a:rPr>
              <a:t>перегноя</a:t>
            </a:r>
            <a:endParaRPr lang="ru-RU" sz="2800" dirty="0" smtClean="0">
              <a:solidFill>
                <a:srgbClr val="A50021"/>
              </a:solidFill>
              <a:effectLst>
                <a:outerShdw blurRad="38100" dist="38100" dir="2700000" algn="tl">
                  <a:srgbClr val="C0C0C0"/>
                </a:outerShdw>
              </a:effectLst>
              <a:latin typeface="Comic Sans MS" pitchFamily="66" charset="0"/>
            </a:endParaRPr>
          </a:p>
          <a:p>
            <a:pPr algn="just" eaLnBrk="1" hangingPunct="1">
              <a:defRPr/>
            </a:pPr>
            <a:r>
              <a:rPr lang="ru-RU" sz="2800" dirty="0" smtClean="0">
                <a:solidFill>
                  <a:srgbClr val="A50021"/>
                </a:solidFill>
                <a:effectLst>
                  <a:outerShdw blurRad="38100" dist="38100" dir="2700000" algn="tl">
                    <a:srgbClr val="C0C0C0"/>
                  </a:outerShdw>
                </a:effectLst>
                <a:latin typeface="Comic Sans MS" pitchFamily="66" charset="0"/>
              </a:rPr>
              <a:t>П</a:t>
            </a:r>
            <a:r>
              <a:rPr lang="ru-RU" sz="2800" dirty="0" smtClean="0">
                <a:solidFill>
                  <a:srgbClr val="A50021"/>
                </a:solidFill>
                <a:effectLst>
                  <a:outerShdw blurRad="38100" dist="38100" dir="2700000" algn="tl">
                    <a:srgbClr val="C0C0C0"/>
                  </a:outerShdw>
                </a:effectLst>
                <a:latin typeface="Comic Sans MS" pitchFamily="66" charset="0"/>
              </a:rPr>
              <a:t>омогают </a:t>
            </a:r>
            <a:r>
              <a:rPr lang="ru-RU" sz="2800" dirty="0" smtClean="0">
                <a:solidFill>
                  <a:srgbClr val="A50021"/>
                </a:solidFill>
                <a:effectLst>
                  <a:outerShdw blurRad="38100" dist="38100" dir="2700000" algn="tl">
                    <a:srgbClr val="C0C0C0"/>
                  </a:outerShdw>
                </a:effectLst>
                <a:latin typeface="Comic Sans MS" pitchFamily="66" charset="0"/>
              </a:rPr>
              <a:t>растениям впитывать из почвы воду и </a:t>
            </a:r>
            <a:r>
              <a:rPr lang="ru-RU" sz="2800" dirty="0" smtClean="0">
                <a:solidFill>
                  <a:srgbClr val="A50021"/>
                </a:solidFill>
                <a:effectLst>
                  <a:outerShdw blurRad="38100" dist="38100" dir="2700000" algn="tl">
                    <a:srgbClr val="C0C0C0"/>
                  </a:outerShdw>
                </a:effectLst>
                <a:latin typeface="Comic Sans MS" pitchFamily="66" charset="0"/>
              </a:rPr>
              <a:t>соли</a:t>
            </a:r>
            <a:endParaRPr lang="ru-RU" sz="2800" dirty="0" smtClean="0">
              <a:solidFill>
                <a:srgbClr val="A50021"/>
              </a:solidFill>
              <a:effectLst>
                <a:outerShdw blurRad="38100" dist="38100" dir="2700000" algn="tl">
                  <a:srgbClr val="C0C0C0"/>
                </a:outerShdw>
              </a:effectLst>
              <a:latin typeface="Comic Sans MS" pitchFamily="66" charset="0"/>
            </a:endParaRPr>
          </a:p>
          <a:p>
            <a:pPr eaLnBrk="1" hangingPunct="1">
              <a:defRPr/>
            </a:pPr>
            <a:r>
              <a:rPr lang="ru-RU" sz="2800" dirty="0" smtClean="0">
                <a:solidFill>
                  <a:srgbClr val="A50021"/>
                </a:solidFill>
                <a:effectLst>
                  <a:outerShdw blurRad="38100" dist="38100" dir="2700000" algn="tl">
                    <a:srgbClr val="C0C0C0"/>
                  </a:outerShdw>
                </a:effectLst>
                <a:latin typeface="Comic Sans MS" pitchFamily="66" charset="0"/>
              </a:rPr>
              <a:t>П</a:t>
            </a:r>
            <a:r>
              <a:rPr lang="ru-RU" sz="2800" dirty="0" smtClean="0">
                <a:solidFill>
                  <a:srgbClr val="A50021"/>
                </a:solidFill>
                <a:effectLst>
                  <a:outerShdw blurRad="38100" dist="38100" dir="2700000" algn="tl">
                    <a:srgbClr val="C0C0C0"/>
                  </a:outerShdw>
                </a:effectLst>
                <a:latin typeface="Comic Sans MS" pitchFamily="66" charset="0"/>
              </a:rPr>
              <a:t>итают животных</a:t>
            </a:r>
            <a:endParaRPr lang="ru-RU" sz="2800" dirty="0" smtClean="0">
              <a:solidFill>
                <a:srgbClr val="A50021"/>
              </a:solidFill>
              <a:latin typeface="Comic Sans MS" pitchFamily="66" charset="0"/>
            </a:endParaRPr>
          </a:p>
          <a:p>
            <a:pPr eaLnBrk="1" hangingPunct="1">
              <a:defRPr/>
            </a:pPr>
            <a:r>
              <a:rPr lang="ru-RU" sz="2800" dirty="0" smtClean="0">
                <a:solidFill>
                  <a:srgbClr val="A50021"/>
                </a:solidFill>
                <a:effectLst>
                  <a:outerShdw blurRad="38100" dist="38100" dir="2700000" algn="tl">
                    <a:srgbClr val="C0C0C0"/>
                  </a:outerShdw>
                </a:effectLst>
                <a:latin typeface="Comic Sans MS" pitchFamily="66" charset="0"/>
              </a:rPr>
              <a:t>Обогащают </a:t>
            </a:r>
            <a:r>
              <a:rPr lang="ru-RU" sz="2800" dirty="0" smtClean="0">
                <a:solidFill>
                  <a:srgbClr val="A50021"/>
                </a:solidFill>
                <a:effectLst>
                  <a:outerShdw blurRad="38100" dist="38100" dir="2700000" algn="tl">
                    <a:srgbClr val="C0C0C0"/>
                  </a:outerShdw>
                </a:effectLst>
                <a:latin typeface="Comic Sans MS" pitchFamily="66" charset="0"/>
              </a:rPr>
              <a:t>пищу человека полезными веществами</a:t>
            </a:r>
            <a:endParaRPr lang="ru-RU" sz="2800" dirty="0" smtClean="0">
              <a:solidFill>
                <a:srgbClr val="A50021"/>
              </a:solidFill>
              <a:effectLst>
                <a:outerShdw blurRad="38100" dist="38100" dir="2700000" algn="tl">
                  <a:srgbClr val="C0C0C0"/>
                </a:outerShdw>
              </a:effectLst>
              <a:latin typeface="Comic Sans MS" pitchFamily="66" charset="0"/>
            </a:endParaRPr>
          </a:p>
          <a:p>
            <a:pPr eaLnBrk="1" hangingPunct="1">
              <a:defRPr/>
            </a:pPr>
            <a:r>
              <a:rPr lang="ru-RU" sz="2800" dirty="0" smtClean="0">
                <a:solidFill>
                  <a:srgbClr val="A50021"/>
                </a:solidFill>
                <a:effectLst>
                  <a:outerShdw blurRad="38100" dist="38100" dir="2700000" algn="tl">
                    <a:srgbClr val="C0C0C0"/>
                  </a:outerShdw>
                </a:effectLst>
                <a:latin typeface="Comic Sans MS" pitchFamily="66" charset="0"/>
              </a:rPr>
              <a:t>Применимы в качестве </a:t>
            </a:r>
            <a:r>
              <a:rPr lang="ru-RU" sz="2800" dirty="0" smtClean="0">
                <a:solidFill>
                  <a:srgbClr val="A50021"/>
                </a:solidFill>
                <a:effectLst>
                  <a:outerShdw blurRad="38100" dist="38100" dir="2700000" algn="tl">
                    <a:srgbClr val="C0C0C0"/>
                  </a:outerShdw>
                </a:effectLst>
                <a:latin typeface="Comic Sans MS" pitchFamily="66" charset="0"/>
              </a:rPr>
              <a:t>лекарства</a:t>
            </a:r>
            <a:endParaRPr lang="ru-RU" sz="2800" dirty="0" smtClean="0">
              <a:solidFill>
                <a:srgbClr val="A50021"/>
              </a:solidFill>
              <a:effectLst>
                <a:outerShdw blurRad="38100" dist="38100" dir="2700000" algn="tl">
                  <a:srgbClr val="C0C0C0"/>
                </a:outerShdw>
              </a:effectLst>
              <a:latin typeface="Comic Sans MS" pitchFamily="66" charset="0"/>
            </a:endParaRPr>
          </a:p>
        </p:txBody>
      </p:sp>
      <p:sp>
        <p:nvSpPr>
          <p:cNvPr id="252931" name="Rectangle 3"/>
          <p:cNvSpPr>
            <a:spLocks noGrp="1"/>
          </p:cNvSpPr>
          <p:nvPr>
            <p:ph type="title"/>
          </p:nvPr>
        </p:nvSpPr>
        <p:spPr>
          <a:xfrm>
            <a:off x="645125" y="188914"/>
            <a:ext cx="10977649" cy="1800225"/>
          </a:xfrm>
        </p:spPr>
        <p:txBody>
          <a:bodyPr/>
          <a:lstStyle/>
          <a:p>
            <a:pPr eaLnBrk="1" hangingPunct="1">
              <a:defRPr/>
            </a:pPr>
            <a:r>
              <a:rPr lang="ru-RU" b="1" dirty="0" smtClean="0">
                <a:solidFill>
                  <a:srgbClr val="006600"/>
                </a:solidFill>
                <a:effectLst>
                  <a:outerShdw blurRad="38100" dist="38100" dir="2700000" algn="tl">
                    <a:srgbClr val="C0C0C0"/>
                  </a:outerShdw>
                </a:effectLst>
                <a:latin typeface="Comic Sans MS" pitchFamily="66" charset="0"/>
              </a:rPr>
              <a:t>Какую </a:t>
            </a:r>
            <a:r>
              <a:rPr lang="ru-RU" sz="5400" b="1" dirty="0" smtClean="0">
                <a:solidFill>
                  <a:srgbClr val="006600"/>
                </a:solidFill>
                <a:effectLst>
                  <a:outerShdw blurRad="38100" dist="38100" dir="2700000" algn="tl">
                    <a:srgbClr val="C0C0C0"/>
                  </a:outerShdw>
                </a:effectLst>
                <a:latin typeface="Comic Sans MS" pitchFamily="66" charset="0"/>
              </a:rPr>
              <a:t>пользу</a:t>
            </a:r>
            <a:r>
              <a:rPr lang="ru-RU" b="1" dirty="0" smtClean="0">
                <a:solidFill>
                  <a:srgbClr val="006600"/>
                </a:solidFill>
                <a:effectLst>
                  <a:outerShdw blurRad="38100" dist="38100" dir="2700000" algn="tl">
                    <a:srgbClr val="C0C0C0"/>
                  </a:outerShdw>
                </a:effectLst>
                <a:latin typeface="Comic Sans MS" pitchFamily="66" charset="0"/>
              </a:rPr>
              <a:t> приносят </a:t>
            </a:r>
            <a:r>
              <a:rPr lang="ru-RU" sz="5400" b="1" dirty="0" smtClean="0">
                <a:solidFill>
                  <a:srgbClr val="006600"/>
                </a:solidFill>
                <a:effectLst>
                  <a:outerShdw blurRad="38100" dist="38100" dir="2700000" algn="tl">
                    <a:srgbClr val="C0C0C0"/>
                  </a:outerShdw>
                </a:effectLst>
                <a:latin typeface="Comic Sans MS" pitchFamily="66" charset="0"/>
              </a:rPr>
              <a:t>грибы</a:t>
            </a:r>
            <a:r>
              <a:rPr lang="ru-RU" b="1" dirty="0" smtClean="0">
                <a:solidFill>
                  <a:srgbClr val="006600"/>
                </a:solidFill>
                <a:effectLst>
                  <a:outerShdw blurRad="38100" dist="38100" dir="2700000" algn="tl">
                    <a:srgbClr val="C0C0C0"/>
                  </a:outerShdw>
                </a:effectLst>
                <a:latin typeface="Comic Sans MS" pitchFamily="66" charset="0"/>
              </a:rPr>
              <a:t>?</a:t>
            </a:r>
            <a:endParaRPr lang="ru-RU" b="1" dirty="0" smtClean="0">
              <a:solidFill>
                <a:srgbClr val="006600"/>
              </a:solidFill>
              <a:effectLst>
                <a:outerShdw blurRad="38100" dist="38100" dir="2700000" algn="tl">
                  <a:srgbClr val="C0C0C0"/>
                </a:outerShdw>
              </a:effectLst>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52931"/>
                                        </p:tgtEl>
                                        <p:attrNameLst>
                                          <p:attrName>style.visibility</p:attrName>
                                        </p:attrNameLst>
                                      </p:cBhvr>
                                      <p:to>
                                        <p:strVal val="visible"/>
                                      </p:to>
                                    </p:set>
                                    <p:anim calcmode="lin" valueType="num">
                                      <p:cBhvr>
                                        <p:cTn id="7" dur="1000" fill="hold"/>
                                        <p:tgtEl>
                                          <p:spTgt spid="252931"/>
                                        </p:tgtEl>
                                        <p:attrNameLst>
                                          <p:attrName>ppt_w</p:attrName>
                                        </p:attrNameLst>
                                      </p:cBhvr>
                                      <p:tavLst>
                                        <p:tav tm="0">
                                          <p:val>
                                            <p:fltVal val="0"/>
                                          </p:val>
                                        </p:tav>
                                        <p:tav tm="100000">
                                          <p:val>
                                            <p:strVal val="#ppt_w"/>
                                          </p:val>
                                        </p:tav>
                                      </p:tavLst>
                                    </p:anim>
                                    <p:anim calcmode="lin" valueType="num">
                                      <p:cBhvr>
                                        <p:cTn id="8" dur="1000" fill="hold"/>
                                        <p:tgtEl>
                                          <p:spTgt spid="252931"/>
                                        </p:tgtEl>
                                        <p:attrNameLst>
                                          <p:attrName>ppt_h</p:attrName>
                                        </p:attrNameLst>
                                      </p:cBhvr>
                                      <p:tavLst>
                                        <p:tav tm="0">
                                          <p:val>
                                            <p:fltVal val="0"/>
                                          </p:val>
                                        </p:tav>
                                        <p:tav tm="100000">
                                          <p:val>
                                            <p:strVal val="#ppt_h"/>
                                          </p:val>
                                        </p:tav>
                                      </p:tavLst>
                                    </p:anim>
                                    <p:anim calcmode="lin" valueType="num">
                                      <p:cBhvr>
                                        <p:cTn id="9" dur="1000" fill="hold"/>
                                        <p:tgtEl>
                                          <p:spTgt spid="252931"/>
                                        </p:tgtEl>
                                        <p:attrNameLst>
                                          <p:attrName>style.rotation</p:attrName>
                                        </p:attrNameLst>
                                      </p:cBhvr>
                                      <p:tavLst>
                                        <p:tav tm="0">
                                          <p:val>
                                            <p:fltVal val="90"/>
                                          </p:val>
                                        </p:tav>
                                        <p:tav tm="100000">
                                          <p:val>
                                            <p:fltVal val="0"/>
                                          </p:val>
                                        </p:tav>
                                      </p:tavLst>
                                    </p:anim>
                                    <p:animEffect transition="in" filter="fade">
                                      <p:cBhvr>
                                        <p:cTn id="10" dur="1000"/>
                                        <p:tgtEl>
                                          <p:spTgt spid="252931"/>
                                        </p:tgtEl>
                                      </p:cBhvr>
                                    </p:animEffect>
                                  </p:childTnLst>
                                </p:cTn>
                              </p:par>
                            </p:childTnLst>
                          </p:cTn>
                        </p:par>
                        <p:par>
                          <p:cTn id="11" fill="hold">
                            <p:stCondLst>
                              <p:cond delay="2200"/>
                            </p:stCondLst>
                            <p:childTnLst>
                              <p:par>
                                <p:cTn id="12" presetID="10" presetClass="entr" presetSubtype="0" fill="hold" grpId="0" nodeType="afterEffect">
                                  <p:stCondLst>
                                    <p:cond delay="0"/>
                                  </p:stCondLst>
                                  <p:iterate type="lt">
                                    <p:tmPct val="0"/>
                                  </p:iterate>
                                  <p:childTnLst>
                                    <p:set>
                                      <p:cBhvr>
                                        <p:cTn id="13" dur="1" fill="hold">
                                          <p:stCondLst>
                                            <p:cond delay="0"/>
                                          </p:stCondLst>
                                        </p:cTn>
                                        <p:tgtEl>
                                          <p:spTgt spid="252930">
                                            <p:txEl>
                                              <p:pRg st="0" end="0"/>
                                            </p:txEl>
                                          </p:spTgt>
                                        </p:tgtEl>
                                        <p:attrNameLst>
                                          <p:attrName>style.visibility</p:attrName>
                                        </p:attrNameLst>
                                      </p:cBhvr>
                                      <p:to>
                                        <p:strVal val="visible"/>
                                      </p:to>
                                    </p:set>
                                    <p:animEffect transition="in" filter="fade">
                                      <p:cBhvr>
                                        <p:cTn id="14" dur="2000"/>
                                        <p:tgtEl>
                                          <p:spTgt spid="252930">
                                            <p:txEl>
                                              <p:pRg st="0" end="0"/>
                                            </p:txEl>
                                          </p:spTgt>
                                        </p:tgtEl>
                                      </p:cBhvr>
                                    </p:animEffect>
                                  </p:childTnLst>
                                </p:cTn>
                              </p:par>
                            </p:childTnLst>
                          </p:cTn>
                        </p:par>
                        <p:par>
                          <p:cTn id="15" fill="hold">
                            <p:stCondLst>
                              <p:cond delay="4200"/>
                            </p:stCondLst>
                            <p:childTnLst>
                              <p:par>
                                <p:cTn id="16" presetID="10" presetClass="entr" presetSubtype="0" fill="hold" grpId="0" nodeType="afterEffect">
                                  <p:stCondLst>
                                    <p:cond delay="0"/>
                                  </p:stCondLst>
                                  <p:iterate type="lt">
                                    <p:tmPct val="0"/>
                                  </p:iterate>
                                  <p:childTnLst>
                                    <p:set>
                                      <p:cBhvr>
                                        <p:cTn id="17" dur="1" fill="hold">
                                          <p:stCondLst>
                                            <p:cond delay="0"/>
                                          </p:stCondLst>
                                        </p:cTn>
                                        <p:tgtEl>
                                          <p:spTgt spid="252930">
                                            <p:txEl>
                                              <p:pRg st="1" end="1"/>
                                            </p:txEl>
                                          </p:spTgt>
                                        </p:tgtEl>
                                        <p:attrNameLst>
                                          <p:attrName>style.visibility</p:attrName>
                                        </p:attrNameLst>
                                      </p:cBhvr>
                                      <p:to>
                                        <p:strVal val="visible"/>
                                      </p:to>
                                    </p:set>
                                    <p:animEffect transition="in" filter="fade">
                                      <p:cBhvr>
                                        <p:cTn id="18" dur="2000"/>
                                        <p:tgtEl>
                                          <p:spTgt spid="252930">
                                            <p:txEl>
                                              <p:pRg st="1" end="1"/>
                                            </p:txEl>
                                          </p:spTgt>
                                        </p:tgtEl>
                                      </p:cBhvr>
                                    </p:animEffect>
                                  </p:childTnLst>
                                </p:cTn>
                              </p:par>
                            </p:childTnLst>
                          </p:cTn>
                        </p:par>
                        <p:par>
                          <p:cTn id="19" fill="hold">
                            <p:stCondLst>
                              <p:cond delay="6200"/>
                            </p:stCondLst>
                            <p:childTnLst>
                              <p:par>
                                <p:cTn id="20" presetID="10" presetClass="entr" presetSubtype="0" fill="hold" grpId="0" nodeType="afterEffect">
                                  <p:stCondLst>
                                    <p:cond delay="0"/>
                                  </p:stCondLst>
                                  <p:iterate type="lt">
                                    <p:tmPct val="0"/>
                                  </p:iterate>
                                  <p:childTnLst>
                                    <p:set>
                                      <p:cBhvr>
                                        <p:cTn id="21" dur="1" fill="hold">
                                          <p:stCondLst>
                                            <p:cond delay="0"/>
                                          </p:stCondLst>
                                        </p:cTn>
                                        <p:tgtEl>
                                          <p:spTgt spid="252930">
                                            <p:txEl>
                                              <p:pRg st="2" end="2"/>
                                            </p:txEl>
                                          </p:spTgt>
                                        </p:tgtEl>
                                        <p:attrNameLst>
                                          <p:attrName>style.visibility</p:attrName>
                                        </p:attrNameLst>
                                      </p:cBhvr>
                                      <p:to>
                                        <p:strVal val="visible"/>
                                      </p:to>
                                    </p:set>
                                    <p:animEffect transition="in" filter="fade">
                                      <p:cBhvr>
                                        <p:cTn id="22" dur="2000"/>
                                        <p:tgtEl>
                                          <p:spTgt spid="252930">
                                            <p:txEl>
                                              <p:pRg st="2" end="2"/>
                                            </p:txEl>
                                          </p:spTgt>
                                        </p:tgtEl>
                                      </p:cBhvr>
                                    </p:animEffect>
                                  </p:childTnLst>
                                </p:cTn>
                              </p:par>
                            </p:childTnLst>
                          </p:cTn>
                        </p:par>
                        <p:par>
                          <p:cTn id="23" fill="hold">
                            <p:stCondLst>
                              <p:cond delay="8200"/>
                            </p:stCondLst>
                            <p:childTnLst>
                              <p:par>
                                <p:cTn id="24" presetID="10" presetClass="entr" presetSubtype="0" fill="hold" grpId="0" nodeType="afterEffect">
                                  <p:stCondLst>
                                    <p:cond delay="0"/>
                                  </p:stCondLst>
                                  <p:iterate type="lt">
                                    <p:tmPct val="0"/>
                                  </p:iterate>
                                  <p:childTnLst>
                                    <p:set>
                                      <p:cBhvr>
                                        <p:cTn id="25" dur="1" fill="hold">
                                          <p:stCondLst>
                                            <p:cond delay="0"/>
                                          </p:stCondLst>
                                        </p:cTn>
                                        <p:tgtEl>
                                          <p:spTgt spid="252930">
                                            <p:txEl>
                                              <p:pRg st="3" end="3"/>
                                            </p:txEl>
                                          </p:spTgt>
                                        </p:tgtEl>
                                        <p:attrNameLst>
                                          <p:attrName>style.visibility</p:attrName>
                                        </p:attrNameLst>
                                      </p:cBhvr>
                                      <p:to>
                                        <p:strVal val="visible"/>
                                      </p:to>
                                    </p:set>
                                    <p:animEffect transition="in" filter="fade">
                                      <p:cBhvr>
                                        <p:cTn id="26" dur="2000"/>
                                        <p:tgtEl>
                                          <p:spTgt spid="252930">
                                            <p:txEl>
                                              <p:pRg st="3" end="3"/>
                                            </p:txEl>
                                          </p:spTgt>
                                        </p:tgtEl>
                                      </p:cBhvr>
                                    </p:animEffect>
                                  </p:childTnLst>
                                </p:cTn>
                              </p:par>
                            </p:childTnLst>
                          </p:cTn>
                        </p:par>
                        <p:par>
                          <p:cTn id="27" fill="hold">
                            <p:stCondLst>
                              <p:cond delay="10200"/>
                            </p:stCondLst>
                            <p:childTnLst>
                              <p:par>
                                <p:cTn id="28" presetID="10" presetClass="entr" presetSubtype="0" fill="hold" grpId="0" nodeType="afterEffect">
                                  <p:stCondLst>
                                    <p:cond delay="0"/>
                                  </p:stCondLst>
                                  <p:iterate type="lt">
                                    <p:tmPct val="0"/>
                                  </p:iterate>
                                  <p:childTnLst>
                                    <p:set>
                                      <p:cBhvr>
                                        <p:cTn id="29" dur="1" fill="hold">
                                          <p:stCondLst>
                                            <p:cond delay="0"/>
                                          </p:stCondLst>
                                        </p:cTn>
                                        <p:tgtEl>
                                          <p:spTgt spid="252930">
                                            <p:txEl>
                                              <p:pRg st="4" end="4"/>
                                            </p:txEl>
                                          </p:spTgt>
                                        </p:tgtEl>
                                        <p:attrNameLst>
                                          <p:attrName>style.visibility</p:attrName>
                                        </p:attrNameLst>
                                      </p:cBhvr>
                                      <p:to>
                                        <p:strVal val="visible"/>
                                      </p:to>
                                    </p:set>
                                    <p:animEffect transition="in" filter="fade">
                                      <p:cBhvr>
                                        <p:cTn id="30" dur="2000"/>
                                        <p:tgtEl>
                                          <p:spTgt spid="252930">
                                            <p:txEl>
                                              <p:pRg st="4" end="4"/>
                                            </p:txEl>
                                          </p:spTgt>
                                        </p:tgtEl>
                                      </p:cBhvr>
                                    </p:animEffect>
                                  </p:childTnLst>
                                </p:cTn>
                              </p:par>
                            </p:childTnLst>
                          </p:cTn>
                        </p:par>
                        <p:par>
                          <p:cTn id="31" fill="hold">
                            <p:stCondLst>
                              <p:cond delay="12200"/>
                            </p:stCondLst>
                            <p:childTnLst>
                              <p:par>
                                <p:cTn id="32" presetID="10" presetClass="entr" presetSubtype="0" fill="hold" grpId="0" nodeType="afterEffect">
                                  <p:stCondLst>
                                    <p:cond delay="0"/>
                                  </p:stCondLst>
                                  <p:iterate type="lt">
                                    <p:tmPct val="0"/>
                                  </p:iterate>
                                  <p:childTnLst>
                                    <p:set>
                                      <p:cBhvr>
                                        <p:cTn id="33" dur="1" fill="hold">
                                          <p:stCondLst>
                                            <p:cond delay="0"/>
                                          </p:stCondLst>
                                        </p:cTn>
                                        <p:tgtEl>
                                          <p:spTgt spid="252930">
                                            <p:txEl>
                                              <p:pRg st="5" end="5"/>
                                            </p:txEl>
                                          </p:spTgt>
                                        </p:tgtEl>
                                        <p:attrNameLst>
                                          <p:attrName>style.visibility</p:attrName>
                                        </p:attrNameLst>
                                      </p:cBhvr>
                                      <p:to>
                                        <p:strVal val="visible"/>
                                      </p:to>
                                    </p:set>
                                    <p:animEffect transition="in" filter="fade">
                                      <p:cBhvr>
                                        <p:cTn id="34" dur="2000"/>
                                        <p:tgtEl>
                                          <p:spTgt spid="252930">
                                            <p:txEl>
                                              <p:pRg st="5" end="5"/>
                                            </p:txEl>
                                          </p:spTgt>
                                        </p:tgtEl>
                                      </p:cBhvr>
                                    </p:animEffect>
                                  </p:childTnLst>
                                </p:cTn>
                              </p:par>
                            </p:childTnLst>
                          </p:cTn>
                        </p:par>
                        <p:par>
                          <p:cTn id="35" fill="hold">
                            <p:stCondLst>
                              <p:cond delay="14200"/>
                            </p:stCondLst>
                            <p:childTnLst>
                              <p:par>
                                <p:cTn id="36" presetID="27" presetClass="entr" presetSubtype="0" fill="hold" nodeType="afterEffect">
                                  <p:stCondLst>
                                    <p:cond delay="0"/>
                                  </p:stCondLst>
                                  <p:iterate type="lt">
                                    <p:tmPct val="50000"/>
                                  </p:iterate>
                                  <p:childTnLst>
                                    <p:set>
                                      <p:cBhvr>
                                        <p:cTn id="37" dur="1" fill="hold">
                                          <p:stCondLst>
                                            <p:cond delay="0"/>
                                          </p:stCondLst>
                                        </p:cTn>
                                        <p:tgtEl>
                                          <p:spTgt spid="252930">
                                            <p:txEl>
                                              <p:pRg st="0" end="0"/>
                                            </p:txEl>
                                          </p:spTgt>
                                        </p:tgtEl>
                                        <p:attrNameLst>
                                          <p:attrName>style.visibility</p:attrName>
                                        </p:attrNameLst>
                                      </p:cBhvr>
                                      <p:to>
                                        <p:strVal val="visible"/>
                                      </p:to>
                                    </p:set>
                                    <p:anim calcmode="discrete" valueType="clr">
                                      <p:cBhvr override="childStyle">
                                        <p:cTn id="38" dur="80"/>
                                        <p:tgtEl>
                                          <p:spTgt spid="2529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252930">
                                            <p:txEl>
                                              <p:pRg st="0" end="0"/>
                                            </p:txEl>
                                          </p:spTgt>
                                        </p:tgtEl>
                                        <p:attrNameLst>
                                          <p:attrName>fillcolor</p:attrName>
                                        </p:attrNameLst>
                                      </p:cBhvr>
                                      <p:tavLst>
                                        <p:tav tm="0">
                                          <p:val>
                                            <p:clrVal>
                                              <a:schemeClr val="accent2"/>
                                            </p:clrVal>
                                          </p:val>
                                        </p:tav>
                                        <p:tav tm="50000">
                                          <p:val>
                                            <p:clrVal>
                                              <a:schemeClr val="hlink"/>
                                            </p:clrVal>
                                          </p:val>
                                        </p:tav>
                                      </p:tavLst>
                                    </p:anim>
                                    <p:set>
                                      <p:cBhvr>
                                        <p:cTn id="40" dur="80"/>
                                        <p:tgtEl>
                                          <p:spTgt spid="252930">
                                            <p:txEl>
                                              <p:pRg st="0" end="0"/>
                                            </p:txEl>
                                          </p:spTgt>
                                        </p:tgtEl>
                                        <p:attrNameLst>
                                          <p:attrName>fill.type</p:attrName>
                                        </p:attrNameLst>
                                      </p:cBhvr>
                                      <p:to>
                                        <p:strVal val="solid"/>
                                      </p:to>
                                    </p:set>
                                  </p:childTnLst>
                                </p:cTn>
                              </p:par>
                            </p:childTnLst>
                          </p:cTn>
                        </p:par>
                        <p:par>
                          <p:cTn id="41" fill="hold">
                            <p:stCondLst>
                              <p:cond delay="15480"/>
                            </p:stCondLst>
                            <p:childTnLst>
                              <p:par>
                                <p:cTn id="42" presetID="27" presetClass="entr" presetSubtype="0" fill="hold" nodeType="afterEffect">
                                  <p:stCondLst>
                                    <p:cond delay="0"/>
                                  </p:stCondLst>
                                  <p:iterate type="lt">
                                    <p:tmPct val="50000"/>
                                  </p:iterate>
                                  <p:childTnLst>
                                    <p:set>
                                      <p:cBhvr>
                                        <p:cTn id="43" dur="1" fill="hold">
                                          <p:stCondLst>
                                            <p:cond delay="0"/>
                                          </p:stCondLst>
                                        </p:cTn>
                                        <p:tgtEl>
                                          <p:spTgt spid="252930">
                                            <p:txEl>
                                              <p:pRg st="1" end="1"/>
                                            </p:txEl>
                                          </p:spTgt>
                                        </p:tgtEl>
                                        <p:attrNameLst>
                                          <p:attrName>style.visibility</p:attrName>
                                        </p:attrNameLst>
                                      </p:cBhvr>
                                      <p:to>
                                        <p:strVal val="visible"/>
                                      </p:to>
                                    </p:set>
                                    <p:anim calcmode="discrete" valueType="clr">
                                      <p:cBhvr override="childStyle">
                                        <p:cTn id="44" dur="80"/>
                                        <p:tgtEl>
                                          <p:spTgt spid="25293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252930">
                                            <p:txEl>
                                              <p:pRg st="1" end="1"/>
                                            </p:txEl>
                                          </p:spTgt>
                                        </p:tgtEl>
                                        <p:attrNameLst>
                                          <p:attrName>fillcolor</p:attrName>
                                        </p:attrNameLst>
                                      </p:cBhvr>
                                      <p:tavLst>
                                        <p:tav tm="0">
                                          <p:val>
                                            <p:clrVal>
                                              <a:schemeClr val="accent2"/>
                                            </p:clrVal>
                                          </p:val>
                                        </p:tav>
                                        <p:tav tm="50000">
                                          <p:val>
                                            <p:clrVal>
                                              <a:schemeClr val="hlink"/>
                                            </p:clrVal>
                                          </p:val>
                                        </p:tav>
                                      </p:tavLst>
                                    </p:anim>
                                    <p:set>
                                      <p:cBhvr>
                                        <p:cTn id="46" dur="80"/>
                                        <p:tgtEl>
                                          <p:spTgt spid="252930">
                                            <p:txEl>
                                              <p:pRg st="1" end="1"/>
                                            </p:txEl>
                                          </p:spTgt>
                                        </p:tgtEl>
                                        <p:attrNameLst>
                                          <p:attrName>fill.type</p:attrName>
                                        </p:attrNameLst>
                                      </p:cBhvr>
                                      <p:to>
                                        <p:strVal val="solid"/>
                                      </p:to>
                                    </p:set>
                                  </p:childTnLst>
                                </p:cTn>
                              </p:par>
                            </p:childTnLst>
                          </p:cTn>
                        </p:par>
                        <p:par>
                          <p:cTn id="47" fill="hold">
                            <p:stCondLst>
                              <p:cond delay="16760"/>
                            </p:stCondLst>
                            <p:childTnLst>
                              <p:par>
                                <p:cTn id="48" presetID="27" presetClass="entr" presetSubtype="0" fill="hold" nodeType="afterEffect">
                                  <p:stCondLst>
                                    <p:cond delay="0"/>
                                  </p:stCondLst>
                                  <p:iterate type="lt">
                                    <p:tmPct val="50000"/>
                                  </p:iterate>
                                  <p:childTnLst>
                                    <p:set>
                                      <p:cBhvr>
                                        <p:cTn id="49" dur="1" fill="hold">
                                          <p:stCondLst>
                                            <p:cond delay="0"/>
                                          </p:stCondLst>
                                        </p:cTn>
                                        <p:tgtEl>
                                          <p:spTgt spid="252930">
                                            <p:txEl>
                                              <p:pRg st="2" end="2"/>
                                            </p:txEl>
                                          </p:spTgt>
                                        </p:tgtEl>
                                        <p:attrNameLst>
                                          <p:attrName>style.visibility</p:attrName>
                                        </p:attrNameLst>
                                      </p:cBhvr>
                                      <p:to>
                                        <p:strVal val="visible"/>
                                      </p:to>
                                    </p:set>
                                    <p:anim calcmode="discrete" valueType="clr">
                                      <p:cBhvr override="childStyle">
                                        <p:cTn id="50" dur="80"/>
                                        <p:tgtEl>
                                          <p:spTgt spid="25293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252930">
                                            <p:txEl>
                                              <p:pRg st="2" end="2"/>
                                            </p:txEl>
                                          </p:spTgt>
                                        </p:tgtEl>
                                        <p:attrNameLst>
                                          <p:attrName>fillcolor</p:attrName>
                                        </p:attrNameLst>
                                      </p:cBhvr>
                                      <p:tavLst>
                                        <p:tav tm="0">
                                          <p:val>
                                            <p:clrVal>
                                              <a:schemeClr val="accent2"/>
                                            </p:clrVal>
                                          </p:val>
                                        </p:tav>
                                        <p:tav tm="50000">
                                          <p:val>
                                            <p:clrVal>
                                              <a:schemeClr val="hlink"/>
                                            </p:clrVal>
                                          </p:val>
                                        </p:tav>
                                      </p:tavLst>
                                    </p:anim>
                                    <p:set>
                                      <p:cBhvr>
                                        <p:cTn id="52" dur="80"/>
                                        <p:tgtEl>
                                          <p:spTgt spid="252930">
                                            <p:txEl>
                                              <p:pRg st="2" end="2"/>
                                            </p:txEl>
                                          </p:spTgt>
                                        </p:tgtEl>
                                        <p:attrNameLst>
                                          <p:attrName>fill.type</p:attrName>
                                        </p:attrNameLst>
                                      </p:cBhvr>
                                      <p:to>
                                        <p:strVal val="solid"/>
                                      </p:to>
                                    </p:set>
                                  </p:childTnLst>
                                </p:cTn>
                              </p:par>
                            </p:childTnLst>
                          </p:cTn>
                        </p:par>
                        <p:par>
                          <p:cTn id="53" fill="hold">
                            <p:stCondLst>
                              <p:cond delay="18480"/>
                            </p:stCondLst>
                            <p:childTnLst>
                              <p:par>
                                <p:cTn id="54" presetID="27" presetClass="entr" presetSubtype="0" fill="hold" nodeType="afterEffect">
                                  <p:stCondLst>
                                    <p:cond delay="0"/>
                                  </p:stCondLst>
                                  <p:iterate type="lt">
                                    <p:tmPct val="50000"/>
                                  </p:iterate>
                                  <p:childTnLst>
                                    <p:set>
                                      <p:cBhvr>
                                        <p:cTn id="55" dur="1" fill="hold">
                                          <p:stCondLst>
                                            <p:cond delay="0"/>
                                          </p:stCondLst>
                                        </p:cTn>
                                        <p:tgtEl>
                                          <p:spTgt spid="252930">
                                            <p:txEl>
                                              <p:pRg st="3" end="3"/>
                                            </p:txEl>
                                          </p:spTgt>
                                        </p:tgtEl>
                                        <p:attrNameLst>
                                          <p:attrName>style.visibility</p:attrName>
                                        </p:attrNameLst>
                                      </p:cBhvr>
                                      <p:to>
                                        <p:strVal val="visible"/>
                                      </p:to>
                                    </p:set>
                                    <p:anim calcmode="discrete" valueType="clr">
                                      <p:cBhvr override="childStyle">
                                        <p:cTn id="56" dur="80"/>
                                        <p:tgtEl>
                                          <p:spTgt spid="25293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252930">
                                            <p:txEl>
                                              <p:pRg st="3" end="3"/>
                                            </p:txEl>
                                          </p:spTgt>
                                        </p:tgtEl>
                                        <p:attrNameLst>
                                          <p:attrName>fillcolor</p:attrName>
                                        </p:attrNameLst>
                                      </p:cBhvr>
                                      <p:tavLst>
                                        <p:tav tm="0">
                                          <p:val>
                                            <p:clrVal>
                                              <a:schemeClr val="accent2"/>
                                            </p:clrVal>
                                          </p:val>
                                        </p:tav>
                                        <p:tav tm="50000">
                                          <p:val>
                                            <p:clrVal>
                                              <a:schemeClr val="hlink"/>
                                            </p:clrVal>
                                          </p:val>
                                        </p:tav>
                                      </p:tavLst>
                                    </p:anim>
                                    <p:set>
                                      <p:cBhvr>
                                        <p:cTn id="58" dur="80"/>
                                        <p:tgtEl>
                                          <p:spTgt spid="252930">
                                            <p:txEl>
                                              <p:pRg st="3" end="3"/>
                                            </p:txEl>
                                          </p:spTgt>
                                        </p:tgtEl>
                                        <p:attrNameLst>
                                          <p:attrName>fill.type</p:attrName>
                                        </p:attrNameLst>
                                      </p:cBhvr>
                                      <p:to>
                                        <p:strVal val="solid"/>
                                      </p:to>
                                    </p:set>
                                  </p:childTnLst>
                                </p:cTn>
                              </p:par>
                            </p:childTnLst>
                          </p:cTn>
                        </p:par>
                        <p:par>
                          <p:cTn id="59" fill="hold">
                            <p:stCondLst>
                              <p:cond delay="19080"/>
                            </p:stCondLst>
                            <p:childTnLst>
                              <p:par>
                                <p:cTn id="60" presetID="27" presetClass="entr" presetSubtype="0" fill="hold" nodeType="afterEffect">
                                  <p:stCondLst>
                                    <p:cond delay="0"/>
                                  </p:stCondLst>
                                  <p:iterate type="lt">
                                    <p:tmPct val="50000"/>
                                  </p:iterate>
                                  <p:childTnLst>
                                    <p:set>
                                      <p:cBhvr>
                                        <p:cTn id="61" dur="1" fill="hold">
                                          <p:stCondLst>
                                            <p:cond delay="0"/>
                                          </p:stCondLst>
                                        </p:cTn>
                                        <p:tgtEl>
                                          <p:spTgt spid="252930">
                                            <p:txEl>
                                              <p:pRg st="4" end="4"/>
                                            </p:txEl>
                                          </p:spTgt>
                                        </p:tgtEl>
                                        <p:attrNameLst>
                                          <p:attrName>style.visibility</p:attrName>
                                        </p:attrNameLst>
                                      </p:cBhvr>
                                      <p:to>
                                        <p:strVal val="visible"/>
                                      </p:to>
                                    </p:set>
                                    <p:anim calcmode="discrete" valueType="clr">
                                      <p:cBhvr override="childStyle">
                                        <p:cTn id="62" dur="80"/>
                                        <p:tgtEl>
                                          <p:spTgt spid="252930">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252930">
                                            <p:txEl>
                                              <p:pRg st="4" end="4"/>
                                            </p:txEl>
                                          </p:spTgt>
                                        </p:tgtEl>
                                        <p:attrNameLst>
                                          <p:attrName>fillcolor</p:attrName>
                                        </p:attrNameLst>
                                      </p:cBhvr>
                                      <p:tavLst>
                                        <p:tav tm="0">
                                          <p:val>
                                            <p:clrVal>
                                              <a:schemeClr val="accent2"/>
                                            </p:clrVal>
                                          </p:val>
                                        </p:tav>
                                        <p:tav tm="50000">
                                          <p:val>
                                            <p:clrVal>
                                              <a:schemeClr val="hlink"/>
                                            </p:clrVal>
                                          </p:val>
                                        </p:tav>
                                      </p:tavLst>
                                    </p:anim>
                                    <p:set>
                                      <p:cBhvr>
                                        <p:cTn id="64" dur="80"/>
                                        <p:tgtEl>
                                          <p:spTgt spid="252930">
                                            <p:txEl>
                                              <p:pRg st="4" end="4"/>
                                            </p:txEl>
                                          </p:spTgt>
                                        </p:tgtEl>
                                        <p:attrNameLst>
                                          <p:attrName>fill.type</p:attrName>
                                        </p:attrNameLst>
                                      </p:cBhvr>
                                      <p:to>
                                        <p:strVal val="solid"/>
                                      </p:to>
                                    </p:set>
                                  </p:childTnLst>
                                </p:cTn>
                              </p:par>
                            </p:childTnLst>
                          </p:cTn>
                        </p:par>
                        <p:par>
                          <p:cTn id="65" fill="hold">
                            <p:stCondLst>
                              <p:cond delay="20720"/>
                            </p:stCondLst>
                            <p:childTnLst>
                              <p:par>
                                <p:cTn id="66" presetID="27" presetClass="entr" presetSubtype="0" fill="hold" nodeType="afterEffect">
                                  <p:stCondLst>
                                    <p:cond delay="0"/>
                                  </p:stCondLst>
                                  <p:iterate type="lt">
                                    <p:tmPct val="50000"/>
                                  </p:iterate>
                                  <p:childTnLst>
                                    <p:set>
                                      <p:cBhvr>
                                        <p:cTn id="67" dur="1" fill="hold">
                                          <p:stCondLst>
                                            <p:cond delay="0"/>
                                          </p:stCondLst>
                                        </p:cTn>
                                        <p:tgtEl>
                                          <p:spTgt spid="252930">
                                            <p:txEl>
                                              <p:pRg st="5" end="5"/>
                                            </p:txEl>
                                          </p:spTgt>
                                        </p:tgtEl>
                                        <p:attrNameLst>
                                          <p:attrName>style.visibility</p:attrName>
                                        </p:attrNameLst>
                                      </p:cBhvr>
                                      <p:to>
                                        <p:strVal val="visible"/>
                                      </p:to>
                                    </p:set>
                                    <p:anim calcmode="discrete" valueType="clr">
                                      <p:cBhvr override="childStyle">
                                        <p:cTn id="68" dur="80"/>
                                        <p:tgtEl>
                                          <p:spTgt spid="252930">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252930">
                                            <p:txEl>
                                              <p:pRg st="5" end="5"/>
                                            </p:txEl>
                                          </p:spTgt>
                                        </p:tgtEl>
                                        <p:attrNameLst>
                                          <p:attrName>fillcolor</p:attrName>
                                        </p:attrNameLst>
                                      </p:cBhvr>
                                      <p:tavLst>
                                        <p:tav tm="0">
                                          <p:val>
                                            <p:clrVal>
                                              <a:schemeClr val="accent2"/>
                                            </p:clrVal>
                                          </p:val>
                                        </p:tav>
                                        <p:tav tm="50000">
                                          <p:val>
                                            <p:clrVal>
                                              <a:schemeClr val="hlink"/>
                                            </p:clrVal>
                                          </p:val>
                                        </p:tav>
                                      </p:tavLst>
                                    </p:anim>
                                    <p:set>
                                      <p:cBhvr>
                                        <p:cTn id="70" dur="80"/>
                                        <p:tgtEl>
                                          <p:spTgt spid="252930">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build="p"/>
      <p:bldP spid="252931"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836976" y="274639"/>
            <a:ext cx="9657884" cy="993775"/>
          </a:xfrm>
        </p:spPr>
        <p:txBody>
          <a:bodyPr/>
          <a:lstStyle/>
          <a:p>
            <a:pPr eaLnBrk="1" hangingPunct="1">
              <a:defRPr/>
            </a:pPr>
            <a:r>
              <a:rPr lang="ru-RU" sz="4000" b="1" smtClean="0">
                <a:solidFill>
                  <a:srgbClr val="9900FF"/>
                </a:solidFill>
                <a:latin typeface="Comic Sans MS" pitchFamily="66" charset="0"/>
              </a:rPr>
              <a:t> </a:t>
            </a:r>
            <a:r>
              <a:rPr lang="ru-RU" b="1" smtClean="0">
                <a:solidFill>
                  <a:srgbClr val="CC0000"/>
                </a:solidFill>
                <a:effectLst>
                  <a:outerShdw blurRad="38100" dist="38100" dir="2700000" algn="tl">
                    <a:srgbClr val="C0C0C0"/>
                  </a:outerShdw>
                </a:effectLst>
                <a:latin typeface="Comic Sans MS" pitchFamily="66" charset="0"/>
              </a:rPr>
              <a:t>Правила сбора грибов</a:t>
            </a:r>
            <a:endParaRPr lang="ru-RU" sz="4000" b="1" smtClean="0">
              <a:solidFill>
                <a:srgbClr val="CC0000"/>
              </a:solidFill>
              <a:latin typeface="Comic Sans MS" pitchFamily="66" charset="0"/>
            </a:endParaRPr>
          </a:p>
        </p:txBody>
      </p:sp>
      <p:sp>
        <p:nvSpPr>
          <p:cNvPr id="8195" name="Rectangle 3"/>
          <p:cNvSpPr>
            <a:spLocks noGrp="1"/>
          </p:cNvSpPr>
          <p:nvPr>
            <p:ph type="body" sz="half" idx="1"/>
          </p:nvPr>
        </p:nvSpPr>
        <p:spPr>
          <a:xfrm>
            <a:off x="453274" y="1196976"/>
            <a:ext cx="11475194" cy="4392613"/>
          </a:xfrm>
        </p:spPr>
        <p:txBody>
          <a:bodyPr/>
          <a:lstStyle/>
          <a:p>
            <a:pPr algn="just" eaLnBrk="1" hangingPunct="1">
              <a:buFont typeface="Arial" charset="0"/>
              <a:buNone/>
            </a:pPr>
            <a:r>
              <a:rPr lang="ru-RU" sz="1400" i="1" smtClean="0"/>
              <a:t>       </a:t>
            </a:r>
            <a:endParaRPr lang="ru-RU" sz="2000" i="1" smtClean="0"/>
          </a:p>
          <a:p>
            <a:pPr algn="just" eaLnBrk="1" hangingPunct="1">
              <a:buFont typeface="Arial" charset="0"/>
              <a:buNone/>
            </a:pPr>
            <a:endParaRPr lang="ru-RU" sz="2000" i="1" smtClean="0"/>
          </a:p>
        </p:txBody>
      </p:sp>
      <p:pic>
        <p:nvPicPr>
          <p:cNvPr id="30729" name="Picture 9" descr="0_d7f1_78e0fbb7_XL"/>
          <p:cNvPicPr>
            <a:picLocks noChangeAspect="1" noChangeArrowheads="1"/>
          </p:cNvPicPr>
          <p:nvPr/>
        </p:nvPicPr>
        <p:blipFill>
          <a:blip r:embed="rId3" cstate="email"/>
          <a:srcRect/>
          <a:stretch>
            <a:fillRect/>
          </a:stretch>
        </p:blipFill>
        <p:spPr bwMode="auto">
          <a:xfrm>
            <a:off x="7435792" y="1412875"/>
            <a:ext cx="4300826" cy="3600450"/>
          </a:xfrm>
          <a:prstGeom prst="rect">
            <a:avLst/>
          </a:prstGeom>
          <a:noFill/>
          <a:ln w="9525">
            <a:noFill/>
            <a:miter lim="800000"/>
            <a:headEnd/>
            <a:tailEnd/>
          </a:ln>
        </p:spPr>
      </p:pic>
      <p:sp>
        <p:nvSpPr>
          <p:cNvPr id="30731" name="Rectangle 11"/>
          <p:cNvSpPr>
            <a:spLocks noChangeArrowheads="1"/>
          </p:cNvSpPr>
          <p:nvPr/>
        </p:nvSpPr>
        <p:spPr bwMode="auto">
          <a:xfrm>
            <a:off x="692331" y="1341438"/>
            <a:ext cx="6646482" cy="1477328"/>
          </a:xfrm>
          <a:prstGeom prst="rect">
            <a:avLst/>
          </a:prstGeom>
          <a:noFill/>
          <a:ln w="9525">
            <a:noFill/>
            <a:miter lim="800000"/>
            <a:headEnd/>
            <a:tailEnd/>
          </a:ln>
        </p:spPr>
        <p:txBody>
          <a:bodyPr wrap="square">
            <a:spAutoFit/>
          </a:bodyPr>
          <a:lstStyle/>
          <a:p>
            <a:pPr algn="just" eaLnBrk="1" hangingPunct="1">
              <a:lnSpc>
                <a:spcPct val="90000"/>
              </a:lnSpc>
              <a:spcBef>
                <a:spcPct val="20000"/>
              </a:spcBef>
              <a:buFont typeface="Arial" charset="0"/>
              <a:buNone/>
            </a:pPr>
            <a:r>
              <a:rPr lang="ru-RU" i="1" dirty="0">
                <a:solidFill>
                  <a:schemeClr val="tx1"/>
                </a:solidFill>
                <a:latin typeface="Comic Sans MS" pitchFamily="66" charset="0"/>
              </a:rPr>
              <a:t>      </a:t>
            </a:r>
            <a:r>
              <a:rPr lang="ru-RU" sz="2000" dirty="0">
                <a:solidFill>
                  <a:schemeClr val="tx1"/>
                </a:solidFill>
                <a:latin typeface="Comic Sans MS" pitchFamily="66" charset="0"/>
              </a:rPr>
              <a:t>Кажется, простое дело срезать гриб и положить его в лукошко, но любители «тихой охоты» обязательно должны </a:t>
            </a:r>
            <a:r>
              <a:rPr lang="ru-RU" sz="2000" dirty="0" smtClean="0">
                <a:solidFill>
                  <a:schemeClr val="tx1"/>
                </a:solidFill>
                <a:latin typeface="Comic Sans MS" pitchFamily="66" charset="0"/>
              </a:rPr>
              <a:t>соблюдать </a:t>
            </a:r>
            <a:r>
              <a:rPr lang="ru-RU" sz="2000" dirty="0">
                <a:solidFill>
                  <a:schemeClr val="tx1"/>
                </a:solidFill>
                <a:latin typeface="Comic Sans MS" pitchFamily="66" charset="0"/>
              </a:rPr>
              <a:t>несколько важных правил грибника, чтобы лесные подарки принесли радость, а не беду.</a:t>
            </a:r>
          </a:p>
        </p:txBody>
      </p:sp>
      <p:sp>
        <p:nvSpPr>
          <p:cNvPr id="30732" name="Rectangle 12"/>
          <p:cNvSpPr>
            <a:spLocks noChangeArrowheads="1"/>
          </p:cNvSpPr>
          <p:nvPr/>
        </p:nvSpPr>
        <p:spPr bwMode="auto">
          <a:xfrm>
            <a:off x="718457" y="5013326"/>
            <a:ext cx="10763794" cy="701675"/>
          </a:xfrm>
          <a:prstGeom prst="rect">
            <a:avLst/>
          </a:prstGeom>
          <a:noFill/>
          <a:ln w="9525">
            <a:noFill/>
            <a:miter lim="800000"/>
            <a:headEnd/>
            <a:tailEnd/>
          </a:ln>
        </p:spPr>
        <p:txBody>
          <a:bodyPr wrap="square">
            <a:spAutoFit/>
          </a:bodyPr>
          <a:lstStyle/>
          <a:p>
            <a:pPr algn="just" eaLnBrk="1" hangingPunct="1"/>
            <a:r>
              <a:rPr lang="ru-RU" sz="2000" b="1" i="1" dirty="0">
                <a:solidFill>
                  <a:srgbClr val="CC0000"/>
                </a:solidFill>
                <a:latin typeface="Calibri" pitchFamily="34" charset="0"/>
              </a:rPr>
              <a:t>     </a:t>
            </a:r>
            <a:r>
              <a:rPr lang="ru-RU" sz="2000" b="1" dirty="0">
                <a:solidFill>
                  <a:srgbClr val="CC0000"/>
                </a:solidFill>
                <a:latin typeface="Comic Sans MS" pitchFamily="66" charset="0"/>
              </a:rPr>
              <a:t>ВО-ВТОРЫХ</a:t>
            </a:r>
            <a:r>
              <a:rPr lang="ru-RU" sz="2000" dirty="0">
                <a:solidFill>
                  <a:schemeClr val="tx1"/>
                </a:solidFill>
                <a:latin typeface="Comic Sans MS" pitchFamily="66" charset="0"/>
              </a:rPr>
              <a:t>, собирайте только те грибы, которые вам хорошо знакомы. Никогда не срезайте незнакомые грибы!</a:t>
            </a:r>
          </a:p>
        </p:txBody>
      </p:sp>
      <p:sp>
        <p:nvSpPr>
          <p:cNvPr id="30733" name="Rectangle 13"/>
          <p:cNvSpPr>
            <a:spLocks noChangeArrowheads="1"/>
          </p:cNvSpPr>
          <p:nvPr/>
        </p:nvSpPr>
        <p:spPr bwMode="auto">
          <a:xfrm>
            <a:off x="653143" y="3055576"/>
            <a:ext cx="6750984" cy="1631216"/>
          </a:xfrm>
          <a:prstGeom prst="rect">
            <a:avLst/>
          </a:prstGeom>
          <a:noFill/>
          <a:ln w="9525">
            <a:noFill/>
            <a:miter lim="800000"/>
            <a:headEnd/>
            <a:tailEnd/>
          </a:ln>
        </p:spPr>
        <p:txBody>
          <a:bodyPr wrap="square">
            <a:spAutoFit/>
          </a:bodyPr>
          <a:lstStyle/>
          <a:p>
            <a:pPr algn="just" eaLnBrk="1" hangingPunct="1"/>
            <a:r>
              <a:rPr lang="ru-RU" sz="2000" b="1" i="1" dirty="0">
                <a:solidFill>
                  <a:srgbClr val="CC0000"/>
                </a:solidFill>
                <a:latin typeface="Calibri" pitchFamily="34" charset="0"/>
              </a:rPr>
              <a:t>      </a:t>
            </a:r>
            <a:r>
              <a:rPr lang="ru-RU" sz="2000" b="1" dirty="0">
                <a:solidFill>
                  <a:srgbClr val="CC0000"/>
                </a:solidFill>
                <a:latin typeface="Comic Sans MS" pitchFamily="66" charset="0"/>
              </a:rPr>
              <a:t>ВО-ПЕРВЫХ</a:t>
            </a:r>
            <a:r>
              <a:rPr lang="ru-RU" sz="2000" dirty="0">
                <a:solidFill>
                  <a:schemeClr val="tx1"/>
                </a:solidFill>
                <a:latin typeface="Comic Sans MS" pitchFamily="66" charset="0"/>
              </a:rPr>
              <a:t>, научитесь отличать ядовитые грибы от съедобных. Если заметили ядовитый гриб, не срывайте его, не срезайте ножом, не сбивайте палкой. Некоторые ядовитые грибы излечивают от болезней зверей и птиц.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0722"/>
                                        </p:tgtEl>
                                        <p:attrNameLst>
                                          <p:attrName>style.visibility</p:attrName>
                                        </p:attrNameLst>
                                      </p:cBhvr>
                                      <p:to>
                                        <p:strVal val="visible"/>
                                      </p:to>
                                    </p:set>
                                    <p:animEffect transition="in" filter="fade">
                                      <p:cBhvr>
                                        <p:cTn id="7" dur="500"/>
                                        <p:tgtEl>
                                          <p:spTgt spid="30722"/>
                                        </p:tgtEl>
                                      </p:cBhvr>
                                    </p:animEffect>
                                    <p:anim calcmode="lin" valueType="num">
                                      <p:cBhvr>
                                        <p:cTn id="8" dur="500" fill="hold"/>
                                        <p:tgtEl>
                                          <p:spTgt spid="30722"/>
                                        </p:tgtEl>
                                        <p:attrNameLst>
                                          <p:attrName>ppt_x</p:attrName>
                                        </p:attrNameLst>
                                      </p:cBhvr>
                                      <p:tavLst>
                                        <p:tav tm="0">
                                          <p:val>
                                            <p:strVal val="#ppt_x-.1"/>
                                          </p:val>
                                        </p:tav>
                                        <p:tav tm="100000">
                                          <p:val>
                                            <p:strVal val="#ppt_x"/>
                                          </p:val>
                                        </p:tav>
                                      </p:tavLst>
                                    </p:anim>
                                    <p:anim calcmode="lin" valueType="num">
                                      <p:cBhvr>
                                        <p:cTn id="9" dur="500" fill="hold"/>
                                        <p:tgtEl>
                                          <p:spTgt spid="30722"/>
                                        </p:tgtEl>
                                        <p:attrNameLst>
                                          <p:attrName>ppt_y</p:attrName>
                                        </p:attrNameLst>
                                      </p:cBhvr>
                                      <p:tavLst>
                                        <p:tav tm="0">
                                          <p:val>
                                            <p:strVal val="#ppt_y"/>
                                          </p:val>
                                        </p:tav>
                                        <p:tav tm="100000">
                                          <p:val>
                                            <p:strVal val="#ppt_y"/>
                                          </p:val>
                                        </p:tav>
                                      </p:tavLst>
                                    </p:anim>
                                  </p:childTnLst>
                                </p:cTn>
                              </p:par>
                            </p:childTnLst>
                          </p:cTn>
                        </p:par>
                        <p:par>
                          <p:cTn id="10" fill="hold">
                            <p:stCondLst>
                              <p:cond delay="1350"/>
                            </p:stCondLst>
                            <p:childTnLst>
                              <p:par>
                                <p:cTn id="11" presetID="10" presetClass="entr" presetSubtype="0" fill="hold" grpId="0" nodeType="afterEffect">
                                  <p:stCondLst>
                                    <p:cond delay="0"/>
                                  </p:stCondLst>
                                  <p:childTnLst>
                                    <p:set>
                                      <p:cBhvr>
                                        <p:cTn id="12" dur="1" fill="hold">
                                          <p:stCondLst>
                                            <p:cond delay="0"/>
                                          </p:stCondLst>
                                        </p:cTn>
                                        <p:tgtEl>
                                          <p:spTgt spid="30731"/>
                                        </p:tgtEl>
                                        <p:attrNameLst>
                                          <p:attrName>style.visibility</p:attrName>
                                        </p:attrNameLst>
                                      </p:cBhvr>
                                      <p:to>
                                        <p:strVal val="visible"/>
                                      </p:to>
                                    </p:set>
                                    <p:animEffect transition="in" filter="fade">
                                      <p:cBhvr>
                                        <p:cTn id="13" dur="2000"/>
                                        <p:tgtEl>
                                          <p:spTgt spid="30731"/>
                                        </p:tgtEl>
                                      </p:cBhvr>
                                    </p:animEffect>
                                  </p:childTnLst>
                                </p:cTn>
                              </p:par>
                            </p:childTnLst>
                          </p:cTn>
                        </p:par>
                        <p:par>
                          <p:cTn id="14" fill="hold">
                            <p:stCondLst>
                              <p:cond delay="3350"/>
                            </p:stCondLst>
                            <p:childTnLst>
                              <p:par>
                                <p:cTn id="15" presetID="10" presetClass="entr" presetSubtype="0" fill="hold" grpId="0" nodeType="afterEffect">
                                  <p:stCondLst>
                                    <p:cond delay="0"/>
                                  </p:stCondLst>
                                  <p:childTnLst>
                                    <p:set>
                                      <p:cBhvr>
                                        <p:cTn id="16" dur="1" fill="hold">
                                          <p:stCondLst>
                                            <p:cond delay="0"/>
                                          </p:stCondLst>
                                        </p:cTn>
                                        <p:tgtEl>
                                          <p:spTgt spid="30733"/>
                                        </p:tgtEl>
                                        <p:attrNameLst>
                                          <p:attrName>style.visibility</p:attrName>
                                        </p:attrNameLst>
                                      </p:cBhvr>
                                      <p:to>
                                        <p:strVal val="visible"/>
                                      </p:to>
                                    </p:set>
                                    <p:animEffect transition="in" filter="fade">
                                      <p:cBhvr>
                                        <p:cTn id="17" dur="2000"/>
                                        <p:tgtEl>
                                          <p:spTgt spid="30733"/>
                                        </p:tgtEl>
                                      </p:cBhvr>
                                    </p:animEffect>
                                  </p:childTnLst>
                                </p:cTn>
                              </p:par>
                            </p:childTnLst>
                          </p:cTn>
                        </p:par>
                        <p:par>
                          <p:cTn id="18" fill="hold">
                            <p:stCondLst>
                              <p:cond delay="5350"/>
                            </p:stCondLst>
                            <p:childTnLst>
                              <p:par>
                                <p:cTn id="19" presetID="10" presetClass="entr" presetSubtype="0" fill="hold" grpId="0" nodeType="afterEffect">
                                  <p:stCondLst>
                                    <p:cond delay="0"/>
                                  </p:stCondLst>
                                  <p:childTnLst>
                                    <p:set>
                                      <p:cBhvr>
                                        <p:cTn id="20" dur="1" fill="hold">
                                          <p:stCondLst>
                                            <p:cond delay="0"/>
                                          </p:stCondLst>
                                        </p:cTn>
                                        <p:tgtEl>
                                          <p:spTgt spid="30732">
                                            <p:txEl>
                                              <p:pRg st="0" end="0"/>
                                            </p:txEl>
                                          </p:spTgt>
                                        </p:tgtEl>
                                        <p:attrNameLst>
                                          <p:attrName>style.visibility</p:attrName>
                                        </p:attrNameLst>
                                      </p:cBhvr>
                                      <p:to>
                                        <p:strVal val="visible"/>
                                      </p:to>
                                    </p:set>
                                    <p:animEffect transition="in" filter="fade">
                                      <p:cBhvr>
                                        <p:cTn id="21" dur="2000"/>
                                        <p:tgtEl>
                                          <p:spTgt spid="30732">
                                            <p:txEl>
                                              <p:pRg st="0" end="0"/>
                                            </p:txEl>
                                          </p:spTgt>
                                        </p:tgtEl>
                                      </p:cBhvr>
                                    </p:animEffect>
                                  </p:childTnLst>
                                </p:cTn>
                              </p:par>
                            </p:childTnLst>
                          </p:cTn>
                        </p:par>
                        <p:par>
                          <p:cTn id="22" fill="hold">
                            <p:stCondLst>
                              <p:cond delay="7350"/>
                            </p:stCondLst>
                            <p:childTnLst>
                              <p:par>
                                <p:cTn id="23" presetID="31" presetClass="entr" presetSubtype="0" fill="hold" nodeType="afterEffect">
                                  <p:stCondLst>
                                    <p:cond delay="0"/>
                                  </p:stCondLst>
                                  <p:iterate type="lt">
                                    <p:tmPct val="5000"/>
                                  </p:iterate>
                                  <p:childTnLst>
                                    <p:set>
                                      <p:cBhvr>
                                        <p:cTn id="24" dur="1" fill="hold">
                                          <p:stCondLst>
                                            <p:cond delay="0"/>
                                          </p:stCondLst>
                                        </p:cTn>
                                        <p:tgtEl>
                                          <p:spTgt spid="30729"/>
                                        </p:tgtEl>
                                        <p:attrNameLst>
                                          <p:attrName>style.visibility</p:attrName>
                                        </p:attrNameLst>
                                      </p:cBhvr>
                                      <p:to>
                                        <p:strVal val="visible"/>
                                      </p:to>
                                    </p:set>
                                    <p:anim calcmode="lin" valueType="num">
                                      <p:cBhvr>
                                        <p:cTn id="25" dur="1000" fill="hold"/>
                                        <p:tgtEl>
                                          <p:spTgt spid="30729"/>
                                        </p:tgtEl>
                                        <p:attrNameLst>
                                          <p:attrName>ppt_w</p:attrName>
                                        </p:attrNameLst>
                                      </p:cBhvr>
                                      <p:tavLst>
                                        <p:tav tm="0">
                                          <p:val>
                                            <p:fltVal val="0"/>
                                          </p:val>
                                        </p:tav>
                                        <p:tav tm="100000">
                                          <p:val>
                                            <p:strVal val="#ppt_w"/>
                                          </p:val>
                                        </p:tav>
                                      </p:tavLst>
                                    </p:anim>
                                    <p:anim calcmode="lin" valueType="num">
                                      <p:cBhvr>
                                        <p:cTn id="26" dur="1000" fill="hold"/>
                                        <p:tgtEl>
                                          <p:spTgt spid="30729"/>
                                        </p:tgtEl>
                                        <p:attrNameLst>
                                          <p:attrName>ppt_h</p:attrName>
                                        </p:attrNameLst>
                                      </p:cBhvr>
                                      <p:tavLst>
                                        <p:tav tm="0">
                                          <p:val>
                                            <p:fltVal val="0"/>
                                          </p:val>
                                        </p:tav>
                                        <p:tav tm="100000">
                                          <p:val>
                                            <p:strVal val="#ppt_h"/>
                                          </p:val>
                                        </p:tav>
                                      </p:tavLst>
                                    </p:anim>
                                    <p:anim calcmode="lin" valueType="num">
                                      <p:cBhvr>
                                        <p:cTn id="27" dur="1000" fill="hold"/>
                                        <p:tgtEl>
                                          <p:spTgt spid="30729"/>
                                        </p:tgtEl>
                                        <p:attrNameLst>
                                          <p:attrName>style.rotation</p:attrName>
                                        </p:attrNameLst>
                                      </p:cBhvr>
                                      <p:tavLst>
                                        <p:tav tm="0">
                                          <p:val>
                                            <p:fltVal val="90"/>
                                          </p:val>
                                        </p:tav>
                                        <p:tav tm="100000">
                                          <p:val>
                                            <p:fltVal val="0"/>
                                          </p:val>
                                        </p:tav>
                                      </p:tavLst>
                                    </p:anim>
                                    <p:animEffect transition="in" filter="fade">
                                      <p:cBhvr>
                                        <p:cTn id="28" dur="10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31" grpId="0"/>
      <p:bldP spid="30732" grpId="0" build="allAtOnce"/>
      <p:bldP spid="30733"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2" name="Rectangle 2"/>
          <p:cNvSpPr>
            <a:spLocks noGrp="1"/>
          </p:cNvSpPr>
          <p:nvPr>
            <p:ph type="title"/>
          </p:nvPr>
        </p:nvSpPr>
        <p:spPr>
          <a:xfrm>
            <a:off x="607176" y="274639"/>
            <a:ext cx="9982556" cy="777875"/>
          </a:xfrm>
        </p:spPr>
        <p:txBody>
          <a:bodyPr/>
          <a:lstStyle/>
          <a:p>
            <a:pPr eaLnBrk="1" hangingPunct="1">
              <a:defRPr/>
            </a:pPr>
            <a:r>
              <a:rPr lang="ru-RU" b="1" smtClean="0">
                <a:solidFill>
                  <a:srgbClr val="CC0000"/>
                </a:solidFill>
                <a:effectLst>
                  <a:outerShdw blurRad="38100" dist="38100" dir="2700000" algn="tl">
                    <a:srgbClr val="C0C0C0"/>
                  </a:outerShdw>
                </a:effectLst>
                <a:latin typeface="Comic Sans MS" pitchFamily="66" charset="0"/>
              </a:rPr>
              <a:t>Правила сбора грибов</a:t>
            </a:r>
          </a:p>
        </p:txBody>
      </p:sp>
      <p:sp>
        <p:nvSpPr>
          <p:cNvPr id="261124" name="Rectangle 4"/>
          <p:cNvSpPr>
            <a:spLocks noChangeArrowheads="1"/>
          </p:cNvSpPr>
          <p:nvPr/>
        </p:nvSpPr>
        <p:spPr bwMode="auto">
          <a:xfrm>
            <a:off x="666206" y="4441371"/>
            <a:ext cx="10829108" cy="923330"/>
          </a:xfrm>
          <a:prstGeom prst="rect">
            <a:avLst/>
          </a:prstGeom>
          <a:noFill/>
          <a:ln w="9525">
            <a:noFill/>
            <a:miter lim="800000"/>
            <a:headEnd/>
            <a:tailEnd/>
          </a:ln>
        </p:spPr>
        <p:txBody>
          <a:bodyPr wrap="square">
            <a:spAutoFit/>
          </a:bodyPr>
          <a:lstStyle/>
          <a:p>
            <a:pPr algn="just" eaLnBrk="1" hangingPunct="1">
              <a:lnSpc>
                <a:spcPct val="90000"/>
              </a:lnSpc>
              <a:spcBef>
                <a:spcPct val="20000"/>
              </a:spcBef>
              <a:buFont typeface="Arial" charset="0"/>
              <a:buNone/>
            </a:pPr>
            <a:r>
              <a:rPr lang="ru-RU" sz="2000" b="1" i="1" dirty="0">
                <a:solidFill>
                  <a:srgbClr val="CC0000"/>
                </a:solidFill>
                <a:latin typeface="Calibri" pitchFamily="34" charset="0"/>
              </a:rPr>
              <a:t> </a:t>
            </a:r>
            <a:r>
              <a:rPr lang="ru-RU" sz="1900" b="1" i="1" dirty="0">
                <a:solidFill>
                  <a:srgbClr val="CC0000"/>
                </a:solidFill>
                <a:latin typeface="Calibri" pitchFamily="34" charset="0"/>
              </a:rPr>
              <a:t>       </a:t>
            </a:r>
            <a:r>
              <a:rPr lang="ru-RU" sz="2000" b="1" dirty="0">
                <a:solidFill>
                  <a:srgbClr val="CC0000"/>
                </a:solidFill>
                <a:latin typeface="Comic Sans MS" pitchFamily="66" charset="0"/>
              </a:rPr>
              <a:t>В-ПЯТЫХ</a:t>
            </a:r>
            <a:r>
              <a:rPr lang="ru-RU" sz="2000" dirty="0">
                <a:solidFill>
                  <a:schemeClr val="tx1"/>
                </a:solidFill>
                <a:latin typeface="Comic Sans MS" pitchFamily="66" charset="0"/>
              </a:rPr>
              <a:t>, грибы нельзя вырывать из земли вместе с грибницей! Погубив грибницу, вы не найдете больше на этом месте грибов. Ведь грибницы некоторых грибов живут сотни лет!  </a:t>
            </a:r>
            <a:endParaRPr lang="ru-RU" sz="1900" dirty="0">
              <a:solidFill>
                <a:schemeClr val="tx1"/>
              </a:solidFill>
              <a:latin typeface="Comic Sans MS" pitchFamily="66" charset="0"/>
            </a:endParaRPr>
          </a:p>
        </p:txBody>
      </p:sp>
      <p:pic>
        <p:nvPicPr>
          <p:cNvPr id="261126" name="Picture 6" descr="грибочек 2"/>
          <p:cNvPicPr>
            <a:picLocks noChangeAspect="1" noChangeArrowheads="1"/>
          </p:cNvPicPr>
          <p:nvPr/>
        </p:nvPicPr>
        <p:blipFill>
          <a:blip r:embed="rId3" cstate="email"/>
          <a:srcRect/>
          <a:stretch>
            <a:fillRect/>
          </a:stretch>
        </p:blipFill>
        <p:spPr bwMode="auto">
          <a:xfrm>
            <a:off x="358402" y="1412875"/>
            <a:ext cx="5068229" cy="2952750"/>
          </a:xfrm>
          <a:prstGeom prst="rect">
            <a:avLst/>
          </a:prstGeom>
          <a:noFill/>
          <a:ln w="9525">
            <a:noFill/>
            <a:miter lim="800000"/>
            <a:headEnd/>
            <a:tailEnd/>
          </a:ln>
        </p:spPr>
      </p:pic>
      <p:sp>
        <p:nvSpPr>
          <p:cNvPr id="261127" name="Rectangle 7"/>
          <p:cNvSpPr>
            <a:spLocks noChangeArrowheads="1"/>
          </p:cNvSpPr>
          <p:nvPr/>
        </p:nvSpPr>
        <p:spPr bwMode="auto">
          <a:xfrm>
            <a:off x="5482314" y="1125539"/>
            <a:ext cx="5986874" cy="3063146"/>
          </a:xfrm>
          <a:prstGeom prst="rect">
            <a:avLst/>
          </a:prstGeom>
          <a:noFill/>
          <a:ln w="9525">
            <a:noFill/>
            <a:miter lim="800000"/>
            <a:headEnd/>
            <a:tailEnd/>
          </a:ln>
        </p:spPr>
        <p:txBody>
          <a:bodyPr wrap="square">
            <a:spAutoFit/>
          </a:bodyPr>
          <a:lstStyle/>
          <a:p>
            <a:pPr algn="just" eaLnBrk="1" hangingPunct="1">
              <a:lnSpc>
                <a:spcPct val="90000"/>
              </a:lnSpc>
            </a:pPr>
            <a:r>
              <a:rPr lang="ru-RU" sz="2400" b="1" i="1" dirty="0">
                <a:solidFill>
                  <a:srgbClr val="CC0000"/>
                </a:solidFill>
                <a:latin typeface="Calibri" pitchFamily="34" charset="0"/>
              </a:rPr>
              <a:t>       </a:t>
            </a:r>
            <a:r>
              <a:rPr lang="ru-RU" sz="2000" b="1" dirty="0">
                <a:solidFill>
                  <a:srgbClr val="CC0000"/>
                </a:solidFill>
                <a:latin typeface="Comic Sans MS" pitchFamily="66" charset="0"/>
              </a:rPr>
              <a:t>В-ТРЕТЬИХ</a:t>
            </a:r>
            <a:r>
              <a:rPr lang="ru-RU" sz="2000" dirty="0">
                <a:solidFill>
                  <a:schemeClr val="tx1"/>
                </a:solidFill>
                <a:latin typeface="Comic Sans MS" pitchFamily="66" charset="0"/>
              </a:rPr>
              <a:t>, не кладите в кузовок червивые, изъеденные слизнями, перезрелые грибы. Этими грибами можно отравиться!</a:t>
            </a:r>
          </a:p>
          <a:p>
            <a:pPr algn="just" eaLnBrk="1" hangingPunct="1">
              <a:lnSpc>
                <a:spcPct val="90000"/>
              </a:lnSpc>
            </a:pPr>
            <a:endParaRPr lang="ru-RU" sz="1050" dirty="0">
              <a:solidFill>
                <a:schemeClr val="tx1"/>
              </a:solidFill>
              <a:latin typeface="Comic Sans MS" pitchFamily="66" charset="0"/>
            </a:endParaRPr>
          </a:p>
          <a:p>
            <a:pPr algn="just" eaLnBrk="1" hangingPunct="1">
              <a:lnSpc>
                <a:spcPct val="90000"/>
              </a:lnSpc>
            </a:pPr>
            <a:r>
              <a:rPr lang="ru-RU" sz="2000" dirty="0">
                <a:solidFill>
                  <a:schemeClr val="tx1"/>
                </a:solidFill>
                <a:latin typeface="Comic Sans MS" pitchFamily="66" charset="0"/>
              </a:rPr>
              <a:t>     </a:t>
            </a:r>
            <a:r>
              <a:rPr lang="ru-RU" sz="2000" b="1" dirty="0">
                <a:solidFill>
                  <a:srgbClr val="CC0000"/>
                </a:solidFill>
                <a:latin typeface="Comic Sans MS" pitchFamily="66" charset="0"/>
              </a:rPr>
              <a:t>В-ЧЕТВЕРТЫХ</a:t>
            </a:r>
            <a:r>
              <a:rPr lang="ru-RU" sz="2000" dirty="0">
                <a:solidFill>
                  <a:schemeClr val="tx1"/>
                </a:solidFill>
                <a:latin typeface="Comic Sans MS" pitchFamily="66" charset="0"/>
              </a:rPr>
              <a:t>, никогда не собирайте грибы в городских парках, скверах, а также грибы выросшие вблизи шоссейных дорог. Потому, что грибы, словно губки, впитывают в себя все вредные вещества, которые накапливаются в почве и содержатся в загрязнённом воздухе.</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61122"/>
                                        </p:tgtEl>
                                        <p:attrNameLst>
                                          <p:attrName>style.visibility</p:attrName>
                                        </p:attrNameLst>
                                      </p:cBhvr>
                                      <p:to>
                                        <p:strVal val="visible"/>
                                      </p:to>
                                    </p:set>
                                    <p:animEffect transition="in" filter="fade">
                                      <p:cBhvr>
                                        <p:cTn id="7" dur="500"/>
                                        <p:tgtEl>
                                          <p:spTgt spid="261122"/>
                                        </p:tgtEl>
                                      </p:cBhvr>
                                    </p:animEffect>
                                    <p:anim calcmode="lin" valueType="num">
                                      <p:cBhvr>
                                        <p:cTn id="8" dur="500" fill="hold"/>
                                        <p:tgtEl>
                                          <p:spTgt spid="261122"/>
                                        </p:tgtEl>
                                        <p:attrNameLst>
                                          <p:attrName>ppt_x</p:attrName>
                                        </p:attrNameLst>
                                      </p:cBhvr>
                                      <p:tavLst>
                                        <p:tav tm="0">
                                          <p:val>
                                            <p:strVal val="#ppt_x-.1"/>
                                          </p:val>
                                        </p:tav>
                                        <p:tav tm="100000">
                                          <p:val>
                                            <p:strVal val="#ppt_x"/>
                                          </p:val>
                                        </p:tav>
                                      </p:tavLst>
                                    </p:anim>
                                    <p:anim calcmode="lin" valueType="num">
                                      <p:cBhvr>
                                        <p:cTn id="9" dur="500" fill="hold"/>
                                        <p:tgtEl>
                                          <p:spTgt spid="261122"/>
                                        </p:tgtEl>
                                        <p:attrNameLst>
                                          <p:attrName>ppt_y</p:attrName>
                                        </p:attrNameLst>
                                      </p:cBhvr>
                                      <p:tavLst>
                                        <p:tav tm="0">
                                          <p:val>
                                            <p:strVal val="#ppt_y"/>
                                          </p:val>
                                        </p:tav>
                                        <p:tav tm="100000">
                                          <p:val>
                                            <p:strVal val="#ppt_y"/>
                                          </p:val>
                                        </p:tav>
                                      </p:tavLst>
                                    </p:anim>
                                  </p:childTnLst>
                                </p:cTn>
                              </p:par>
                            </p:childTnLst>
                          </p:cTn>
                        </p:par>
                        <p:par>
                          <p:cTn id="10" fill="hold">
                            <p:stCondLst>
                              <p:cond delay="1350"/>
                            </p:stCondLst>
                            <p:childTnLst>
                              <p:par>
                                <p:cTn id="11" presetID="10" presetClass="entr" presetSubtype="0" fill="hold" grpId="0" nodeType="afterEffect">
                                  <p:stCondLst>
                                    <p:cond delay="0"/>
                                  </p:stCondLst>
                                  <p:childTnLst>
                                    <p:set>
                                      <p:cBhvr>
                                        <p:cTn id="12" dur="1" fill="hold">
                                          <p:stCondLst>
                                            <p:cond delay="0"/>
                                          </p:stCondLst>
                                        </p:cTn>
                                        <p:tgtEl>
                                          <p:spTgt spid="261127">
                                            <p:txEl>
                                              <p:pRg st="0" end="0"/>
                                            </p:txEl>
                                          </p:spTgt>
                                        </p:tgtEl>
                                        <p:attrNameLst>
                                          <p:attrName>style.visibility</p:attrName>
                                        </p:attrNameLst>
                                      </p:cBhvr>
                                      <p:to>
                                        <p:strVal val="visible"/>
                                      </p:to>
                                    </p:set>
                                    <p:animEffect transition="in" filter="fade">
                                      <p:cBhvr>
                                        <p:cTn id="13" dur="2000"/>
                                        <p:tgtEl>
                                          <p:spTgt spid="261127">
                                            <p:txEl>
                                              <p:pRg st="0" end="0"/>
                                            </p:txEl>
                                          </p:spTgt>
                                        </p:tgtEl>
                                      </p:cBhvr>
                                    </p:animEffect>
                                  </p:childTnLst>
                                </p:cTn>
                              </p:par>
                            </p:childTnLst>
                          </p:cTn>
                        </p:par>
                        <p:par>
                          <p:cTn id="14" fill="hold">
                            <p:stCondLst>
                              <p:cond delay="3350"/>
                            </p:stCondLst>
                            <p:childTnLst>
                              <p:par>
                                <p:cTn id="15" presetID="10" presetClass="entr" presetSubtype="0" fill="hold" nodeType="afterEffect">
                                  <p:stCondLst>
                                    <p:cond delay="0"/>
                                  </p:stCondLst>
                                  <p:childTnLst>
                                    <p:set>
                                      <p:cBhvr>
                                        <p:cTn id="16" dur="1" fill="hold">
                                          <p:stCondLst>
                                            <p:cond delay="0"/>
                                          </p:stCondLst>
                                        </p:cTn>
                                        <p:tgtEl>
                                          <p:spTgt spid="261127">
                                            <p:txEl>
                                              <p:pRg st="2" end="2"/>
                                            </p:txEl>
                                          </p:spTgt>
                                        </p:tgtEl>
                                        <p:attrNameLst>
                                          <p:attrName>style.visibility</p:attrName>
                                        </p:attrNameLst>
                                      </p:cBhvr>
                                      <p:to>
                                        <p:strVal val="visible"/>
                                      </p:to>
                                    </p:set>
                                    <p:animEffect transition="in" filter="fade">
                                      <p:cBhvr>
                                        <p:cTn id="17" dur="2000"/>
                                        <p:tgtEl>
                                          <p:spTgt spid="261127">
                                            <p:txEl>
                                              <p:pRg st="2" end="2"/>
                                            </p:txEl>
                                          </p:spTgt>
                                        </p:tgtEl>
                                      </p:cBhvr>
                                    </p:animEffect>
                                  </p:childTnLst>
                                </p:cTn>
                              </p:par>
                            </p:childTnLst>
                          </p:cTn>
                        </p:par>
                        <p:par>
                          <p:cTn id="18" fill="hold">
                            <p:stCondLst>
                              <p:cond delay="5350"/>
                            </p:stCondLst>
                            <p:childTnLst>
                              <p:par>
                                <p:cTn id="19" presetID="10" presetClass="entr" presetSubtype="0" fill="hold" grpId="0" nodeType="afterEffect">
                                  <p:stCondLst>
                                    <p:cond delay="0"/>
                                  </p:stCondLst>
                                  <p:childTnLst>
                                    <p:set>
                                      <p:cBhvr>
                                        <p:cTn id="20" dur="1" fill="hold">
                                          <p:stCondLst>
                                            <p:cond delay="0"/>
                                          </p:stCondLst>
                                        </p:cTn>
                                        <p:tgtEl>
                                          <p:spTgt spid="261124"/>
                                        </p:tgtEl>
                                        <p:attrNameLst>
                                          <p:attrName>style.visibility</p:attrName>
                                        </p:attrNameLst>
                                      </p:cBhvr>
                                      <p:to>
                                        <p:strVal val="visible"/>
                                      </p:to>
                                    </p:set>
                                    <p:animEffect transition="in" filter="fade">
                                      <p:cBhvr>
                                        <p:cTn id="21" dur="2000"/>
                                        <p:tgtEl>
                                          <p:spTgt spid="261124"/>
                                        </p:tgtEl>
                                      </p:cBhvr>
                                    </p:animEffect>
                                  </p:childTnLst>
                                </p:cTn>
                              </p:par>
                            </p:childTnLst>
                          </p:cTn>
                        </p:par>
                        <p:par>
                          <p:cTn id="22" fill="hold">
                            <p:stCondLst>
                              <p:cond delay="7350"/>
                            </p:stCondLst>
                            <p:childTnLst>
                              <p:par>
                                <p:cTn id="23" presetID="35" presetClass="entr" presetSubtype="0" fill="hold" nodeType="afterEffect">
                                  <p:stCondLst>
                                    <p:cond delay="0"/>
                                  </p:stCondLst>
                                  <p:childTnLst>
                                    <p:set>
                                      <p:cBhvr>
                                        <p:cTn id="24" dur="1" fill="hold">
                                          <p:stCondLst>
                                            <p:cond delay="0"/>
                                          </p:stCondLst>
                                        </p:cTn>
                                        <p:tgtEl>
                                          <p:spTgt spid="261126"/>
                                        </p:tgtEl>
                                        <p:attrNameLst>
                                          <p:attrName>style.visibility</p:attrName>
                                        </p:attrNameLst>
                                      </p:cBhvr>
                                      <p:to>
                                        <p:strVal val="visible"/>
                                      </p:to>
                                    </p:set>
                                    <p:animEffect transition="in" filter="fade">
                                      <p:cBhvr>
                                        <p:cTn id="25" dur="2000"/>
                                        <p:tgtEl>
                                          <p:spTgt spid="261126"/>
                                        </p:tgtEl>
                                      </p:cBhvr>
                                    </p:animEffect>
                                    <p:anim calcmode="lin" valueType="num">
                                      <p:cBhvr>
                                        <p:cTn id="26" dur="2000" fill="hold"/>
                                        <p:tgtEl>
                                          <p:spTgt spid="261126"/>
                                        </p:tgtEl>
                                        <p:attrNameLst>
                                          <p:attrName>style.rotation</p:attrName>
                                        </p:attrNameLst>
                                      </p:cBhvr>
                                      <p:tavLst>
                                        <p:tav tm="0">
                                          <p:val>
                                            <p:fltVal val="720"/>
                                          </p:val>
                                        </p:tav>
                                        <p:tav tm="100000">
                                          <p:val>
                                            <p:fltVal val="0"/>
                                          </p:val>
                                        </p:tav>
                                      </p:tavLst>
                                    </p:anim>
                                    <p:anim calcmode="lin" valueType="num">
                                      <p:cBhvr>
                                        <p:cTn id="27" dur="2000" fill="hold"/>
                                        <p:tgtEl>
                                          <p:spTgt spid="261126"/>
                                        </p:tgtEl>
                                        <p:attrNameLst>
                                          <p:attrName>ppt_h</p:attrName>
                                        </p:attrNameLst>
                                      </p:cBhvr>
                                      <p:tavLst>
                                        <p:tav tm="0">
                                          <p:val>
                                            <p:fltVal val="0"/>
                                          </p:val>
                                        </p:tav>
                                        <p:tav tm="100000">
                                          <p:val>
                                            <p:strVal val="#ppt_h"/>
                                          </p:val>
                                        </p:tav>
                                      </p:tavLst>
                                    </p:anim>
                                    <p:anim calcmode="lin" valueType="num">
                                      <p:cBhvr>
                                        <p:cTn id="28" dur="2000" fill="hold"/>
                                        <p:tgtEl>
                                          <p:spTgt spid="26112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2" grpId="0"/>
      <p:bldP spid="261124" grpId="0"/>
      <p:bldP spid="261127"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a:xfrm>
            <a:off x="453274" y="333375"/>
            <a:ext cx="10524375" cy="863600"/>
          </a:xfrm>
        </p:spPr>
        <p:txBody>
          <a:bodyPr/>
          <a:lstStyle/>
          <a:p>
            <a:pPr eaLnBrk="1" hangingPunct="1">
              <a:defRPr/>
            </a:pPr>
            <a:r>
              <a:rPr lang="ru-RU" b="1" smtClean="0">
                <a:solidFill>
                  <a:srgbClr val="0000CC"/>
                </a:solidFill>
                <a:effectLst>
                  <a:outerShdw blurRad="38100" dist="38100" dir="2700000" algn="tl">
                    <a:srgbClr val="C0C0C0"/>
                  </a:outerShdw>
                </a:effectLst>
                <a:latin typeface="Comic Sans MS" pitchFamily="66" charset="0"/>
              </a:rPr>
              <a:t>Шляпочные грибы</a:t>
            </a:r>
          </a:p>
        </p:txBody>
      </p:sp>
      <p:sp>
        <p:nvSpPr>
          <p:cNvPr id="44040" name="Rectangle 8"/>
          <p:cNvSpPr>
            <a:spLocks noChangeArrowheads="1"/>
          </p:cNvSpPr>
          <p:nvPr/>
        </p:nvSpPr>
        <p:spPr bwMode="auto">
          <a:xfrm>
            <a:off x="5905205" y="1196976"/>
            <a:ext cx="5590109" cy="3970318"/>
          </a:xfrm>
          <a:prstGeom prst="rect">
            <a:avLst/>
          </a:prstGeom>
          <a:noFill/>
          <a:ln w="9525">
            <a:noFill/>
            <a:miter lim="800000"/>
            <a:headEnd/>
            <a:tailEnd/>
          </a:ln>
          <a:effectLst/>
        </p:spPr>
        <p:txBody>
          <a:bodyPr wrap="square">
            <a:spAutoFit/>
          </a:bodyPr>
          <a:lstStyle/>
          <a:p>
            <a:pPr eaLnBrk="1" hangingPunct="1">
              <a:defRPr/>
            </a:pPr>
            <a:r>
              <a:rPr lang="ru-RU" sz="3600" b="1" dirty="0">
                <a:solidFill>
                  <a:srgbClr val="FF0000"/>
                </a:solidFill>
                <a:effectLst>
                  <a:outerShdw blurRad="38100" dist="38100" dir="2700000" algn="tl">
                    <a:srgbClr val="C0C0C0"/>
                  </a:outerShdw>
                </a:effectLst>
                <a:latin typeface="Comic Sans MS" pitchFamily="66" charset="0"/>
              </a:rPr>
              <a:t> Интересный факт!</a:t>
            </a:r>
          </a:p>
          <a:p>
            <a:pPr eaLnBrk="1" hangingPunct="1">
              <a:defRPr/>
            </a:pPr>
            <a:endParaRPr lang="ru-RU" sz="2400" b="1" dirty="0">
              <a:solidFill>
                <a:srgbClr val="FF0000"/>
              </a:solidFill>
              <a:effectLst>
                <a:outerShdw blurRad="38100" dist="38100" dir="2700000" algn="tl">
                  <a:srgbClr val="C0C0C0"/>
                </a:outerShdw>
              </a:effectLst>
              <a:latin typeface="Comic Sans MS" pitchFamily="66" charset="0"/>
            </a:endParaRPr>
          </a:p>
          <a:p>
            <a:pPr algn="just" eaLnBrk="1" hangingPunct="1">
              <a:defRPr/>
            </a:pPr>
            <a:r>
              <a:rPr lang="ru-RU" sz="2400" dirty="0">
                <a:solidFill>
                  <a:schemeClr val="tx1"/>
                </a:solidFill>
                <a:latin typeface="Comic Sans MS" pitchFamily="66" charset="0"/>
              </a:rPr>
              <a:t>    То, что мы собираем и называем грибами, на самом деле лишь надземная часть - </a:t>
            </a:r>
            <a:r>
              <a:rPr lang="ru-RU" sz="2400" b="1" dirty="0">
                <a:solidFill>
                  <a:srgbClr val="FF0000"/>
                </a:solidFill>
                <a:latin typeface="Comic Sans MS" pitchFamily="66" charset="0"/>
              </a:rPr>
              <a:t>плодовое тело</a:t>
            </a:r>
            <a:r>
              <a:rPr lang="ru-RU" sz="2400" dirty="0">
                <a:solidFill>
                  <a:schemeClr val="tx1"/>
                </a:solidFill>
                <a:latin typeface="Comic Sans MS" pitchFamily="66" charset="0"/>
              </a:rPr>
              <a:t> гриба. Есть ещё подземная паутина - </a:t>
            </a:r>
            <a:r>
              <a:rPr lang="ru-RU" sz="2400" b="1" dirty="0">
                <a:solidFill>
                  <a:srgbClr val="FF0000"/>
                </a:solidFill>
                <a:latin typeface="Comic Sans MS" pitchFamily="66" charset="0"/>
              </a:rPr>
              <a:t>грибница</a:t>
            </a:r>
            <a:r>
              <a:rPr lang="ru-RU" sz="2400" dirty="0">
                <a:solidFill>
                  <a:schemeClr val="tx1"/>
                </a:solidFill>
                <a:latin typeface="Comic Sans MS" pitchFamily="66" charset="0"/>
              </a:rPr>
              <a:t> или </a:t>
            </a:r>
            <a:r>
              <a:rPr lang="ru-RU" sz="2400" b="1" dirty="0">
                <a:solidFill>
                  <a:srgbClr val="FF0000"/>
                </a:solidFill>
                <a:latin typeface="Comic Sans MS" pitchFamily="66" charset="0"/>
              </a:rPr>
              <a:t>мицелий,</a:t>
            </a:r>
            <a:r>
              <a:rPr lang="ru-RU" sz="2400" dirty="0">
                <a:solidFill>
                  <a:schemeClr val="tx1"/>
                </a:solidFill>
                <a:latin typeface="Comic Sans MS" pitchFamily="66" charset="0"/>
              </a:rPr>
              <a:t> состоящая из бесчисленного множества очень тонких нитей. Эти нити называются </a:t>
            </a:r>
            <a:r>
              <a:rPr lang="ru-RU" sz="2400" b="1" dirty="0">
                <a:solidFill>
                  <a:srgbClr val="FF0000"/>
                </a:solidFill>
                <a:latin typeface="Comic Sans MS" pitchFamily="66" charset="0"/>
              </a:rPr>
              <a:t>гифы.</a:t>
            </a:r>
          </a:p>
        </p:txBody>
      </p:sp>
      <p:pic>
        <p:nvPicPr>
          <p:cNvPr id="44052" name="Picture 20" descr="r1"/>
          <p:cNvPicPr>
            <a:picLocks noGrp="1" noChangeAspect="1" noChangeArrowheads="1"/>
          </p:cNvPicPr>
          <p:nvPr>
            <p:ph/>
          </p:nvPr>
        </p:nvPicPr>
        <p:blipFill>
          <a:blip r:embed="rId3" cstate="email"/>
          <a:srcRect/>
          <a:stretch>
            <a:fillRect/>
          </a:stretch>
        </p:blipFill>
        <p:spPr>
          <a:xfrm>
            <a:off x="1698171" y="1281477"/>
            <a:ext cx="3905795" cy="4105275"/>
          </a:xfrm>
          <a:noFill/>
        </p:spPr>
      </p:pic>
      <p:sp>
        <p:nvSpPr>
          <p:cNvPr id="10245" name="Line 22"/>
          <p:cNvSpPr>
            <a:spLocks noChangeShapeType="1"/>
          </p:cNvSpPr>
          <p:nvPr/>
        </p:nvSpPr>
        <p:spPr bwMode="auto">
          <a:xfrm>
            <a:off x="1505289" y="5734050"/>
            <a:ext cx="0" cy="0"/>
          </a:xfrm>
          <a:prstGeom prst="line">
            <a:avLst/>
          </a:prstGeom>
          <a:noFill/>
          <a:ln w="9525">
            <a:solidFill>
              <a:schemeClr val="tx1"/>
            </a:solidFill>
            <a:round/>
            <a:headEnd/>
            <a:tailEnd type="triangle" w="med" len="med"/>
          </a:ln>
        </p:spPr>
        <p:txBody>
          <a:bodyPr/>
          <a:lstStyle/>
          <a:p>
            <a:endParaRPr lang="ru-RU"/>
          </a:p>
        </p:txBody>
      </p:sp>
      <p:sp>
        <p:nvSpPr>
          <p:cNvPr id="44056" name="AutoShape 24"/>
          <p:cNvSpPr>
            <a:spLocks noChangeArrowheads="1"/>
          </p:cNvSpPr>
          <p:nvPr/>
        </p:nvSpPr>
        <p:spPr bwMode="auto">
          <a:xfrm>
            <a:off x="358403" y="2060575"/>
            <a:ext cx="1606485" cy="33845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CC00"/>
          </a:solidFill>
          <a:ln w="9525" algn="ctr">
            <a:solidFill>
              <a:schemeClr val="tx1"/>
            </a:solidFill>
            <a:miter lim="800000"/>
            <a:headEnd/>
            <a:tailEnd/>
          </a:ln>
        </p:spPr>
        <p:txBody>
          <a:bodyPr wrap="none" anchor="ctr"/>
          <a:lstStyle/>
          <a:p>
            <a:endParaRPr lang="ru-RU"/>
          </a:p>
        </p:txBody>
      </p:sp>
      <p:sp>
        <p:nvSpPr>
          <p:cNvPr id="44057" name="Rectangle 25"/>
          <p:cNvSpPr>
            <a:spLocks noChangeArrowheads="1"/>
          </p:cNvSpPr>
          <p:nvPr/>
        </p:nvSpPr>
        <p:spPr bwMode="auto">
          <a:xfrm>
            <a:off x="166552" y="5445125"/>
            <a:ext cx="3539748" cy="457200"/>
          </a:xfrm>
          <a:prstGeom prst="rect">
            <a:avLst/>
          </a:prstGeom>
          <a:noFill/>
          <a:ln w="9525" algn="ctr">
            <a:noFill/>
            <a:miter lim="800000"/>
            <a:headEnd/>
            <a:tailEnd/>
          </a:ln>
        </p:spPr>
        <p:txBody>
          <a:bodyPr>
            <a:spAutoFit/>
          </a:bodyPr>
          <a:lstStyle/>
          <a:p>
            <a:r>
              <a:rPr lang="ru-RU" sz="2400" b="1">
                <a:solidFill>
                  <a:srgbClr val="006600"/>
                </a:solidFill>
                <a:latin typeface="Comic Sans MS" pitchFamily="66" charset="0"/>
              </a:rPr>
              <a:t>Плодовое тело</a:t>
            </a:r>
          </a:p>
        </p:txBody>
      </p:sp>
      <p:sp>
        <p:nvSpPr>
          <p:cNvPr id="44059" name="Rectangle 27"/>
          <p:cNvSpPr>
            <a:spLocks noChangeArrowheads="1"/>
          </p:cNvSpPr>
          <p:nvPr/>
        </p:nvSpPr>
        <p:spPr bwMode="auto">
          <a:xfrm>
            <a:off x="3609321" y="5445125"/>
            <a:ext cx="2198904" cy="457200"/>
          </a:xfrm>
          <a:prstGeom prst="rect">
            <a:avLst/>
          </a:prstGeom>
          <a:noFill/>
          <a:ln w="9525" algn="ctr">
            <a:noFill/>
            <a:miter lim="800000"/>
            <a:headEnd/>
            <a:tailEnd/>
          </a:ln>
        </p:spPr>
        <p:txBody>
          <a:bodyPr>
            <a:spAutoFit/>
          </a:bodyPr>
          <a:lstStyle/>
          <a:p>
            <a:r>
              <a:rPr lang="ru-RU" sz="2400" b="1">
                <a:solidFill>
                  <a:srgbClr val="006600"/>
                </a:solidFill>
                <a:latin typeface="Comic Sans MS" pitchFamily="66" charset="0"/>
              </a:rPr>
              <a:t>Грибница</a:t>
            </a:r>
          </a:p>
        </p:txBody>
      </p:sp>
      <p:sp>
        <p:nvSpPr>
          <p:cNvPr id="44062" name="AutoShape 30"/>
          <p:cNvSpPr>
            <a:spLocks noChangeArrowheads="1"/>
          </p:cNvSpPr>
          <p:nvPr/>
        </p:nvSpPr>
        <p:spPr bwMode="auto">
          <a:xfrm>
            <a:off x="3609322" y="4724401"/>
            <a:ext cx="645124" cy="720725"/>
          </a:xfrm>
          <a:prstGeom prst="upArrow">
            <a:avLst>
              <a:gd name="adj1" fmla="val 50000"/>
              <a:gd name="adj2" fmla="val 37092"/>
            </a:avLst>
          </a:prstGeom>
          <a:solidFill>
            <a:srgbClr val="FFCC00"/>
          </a:solidFill>
          <a:ln w="9525" algn="ctr">
            <a:solidFill>
              <a:schemeClr val="tx1"/>
            </a:solidFill>
            <a:miter lim="800000"/>
            <a:headEnd/>
            <a:tailEnd/>
          </a:ln>
        </p:spPr>
        <p:txBody>
          <a:bodyPr wrap="none" anchor="ct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4034"/>
                                        </p:tgtEl>
                                        <p:attrNameLst>
                                          <p:attrName>style.visibility</p:attrName>
                                        </p:attrNameLst>
                                      </p:cBhvr>
                                      <p:to>
                                        <p:strVal val="visible"/>
                                      </p:to>
                                    </p:set>
                                    <p:anim by="(-#ppt_w*2)" calcmode="lin" valueType="num">
                                      <p:cBhvr rctx="PPT">
                                        <p:cTn id="7" dur="500" autoRev="1" fill="hold">
                                          <p:stCondLst>
                                            <p:cond delay="0"/>
                                          </p:stCondLst>
                                        </p:cTn>
                                        <p:tgtEl>
                                          <p:spTgt spid="44034"/>
                                        </p:tgtEl>
                                        <p:attrNameLst>
                                          <p:attrName>ppt_w</p:attrName>
                                        </p:attrNameLst>
                                      </p:cBhvr>
                                    </p:anim>
                                    <p:anim by="(#ppt_w*0.50)" calcmode="lin" valueType="num">
                                      <p:cBhvr>
                                        <p:cTn id="8" dur="500" decel="50000" autoRev="1" fill="hold">
                                          <p:stCondLst>
                                            <p:cond delay="0"/>
                                          </p:stCondLst>
                                        </p:cTn>
                                        <p:tgtEl>
                                          <p:spTgt spid="44034"/>
                                        </p:tgtEl>
                                        <p:attrNameLst>
                                          <p:attrName>ppt_x</p:attrName>
                                        </p:attrNameLst>
                                      </p:cBhvr>
                                    </p:anim>
                                    <p:anim from="(-#ppt_h/2)" to="(#ppt_y)" calcmode="lin" valueType="num">
                                      <p:cBhvr>
                                        <p:cTn id="9" dur="1000" fill="hold">
                                          <p:stCondLst>
                                            <p:cond delay="0"/>
                                          </p:stCondLst>
                                        </p:cTn>
                                        <p:tgtEl>
                                          <p:spTgt spid="44034"/>
                                        </p:tgtEl>
                                        <p:attrNameLst>
                                          <p:attrName>ppt_y</p:attrName>
                                        </p:attrNameLst>
                                      </p:cBhvr>
                                    </p:anim>
                                    <p:animRot by="21600000">
                                      <p:cBhvr>
                                        <p:cTn id="10" dur="1000" fill="hold">
                                          <p:stCondLst>
                                            <p:cond delay="0"/>
                                          </p:stCondLst>
                                        </p:cTn>
                                        <p:tgtEl>
                                          <p:spTgt spid="44034"/>
                                        </p:tgtEl>
                                        <p:attrNameLst>
                                          <p:attrName>r</p:attrName>
                                        </p:attrNameLst>
                                      </p:cBhvr>
                                    </p:animRot>
                                  </p:childTnLst>
                                </p:cTn>
                              </p:par>
                            </p:childTnLst>
                          </p:cTn>
                        </p:par>
                        <p:par>
                          <p:cTn id="11" fill="hold">
                            <p:stCondLst>
                              <p:cond delay="2300"/>
                            </p:stCondLst>
                            <p:childTnLst>
                              <p:par>
                                <p:cTn id="12" presetID="51" presetClass="entr" presetSubtype="0" fill="hold" nodeType="afterEffect">
                                  <p:stCondLst>
                                    <p:cond delay="0"/>
                                  </p:stCondLst>
                                  <p:childTnLst>
                                    <p:set>
                                      <p:cBhvr>
                                        <p:cTn id="13" dur="1" fill="hold">
                                          <p:stCondLst>
                                            <p:cond delay="0"/>
                                          </p:stCondLst>
                                        </p:cTn>
                                        <p:tgtEl>
                                          <p:spTgt spid="44040">
                                            <p:txEl>
                                              <p:pRg st="0" end="0"/>
                                            </p:txEl>
                                          </p:spTgt>
                                        </p:tgtEl>
                                        <p:attrNameLst>
                                          <p:attrName>style.visibility</p:attrName>
                                        </p:attrNameLst>
                                      </p:cBhvr>
                                      <p:to>
                                        <p:strVal val="visible"/>
                                      </p:to>
                                    </p:set>
                                    <p:animEffect transition="in" filter="fade">
                                      <p:cBhvr>
                                        <p:cTn id="14" dur="770" decel="100000"/>
                                        <p:tgtEl>
                                          <p:spTgt spid="44040">
                                            <p:txEl>
                                              <p:pRg st="0" end="0"/>
                                            </p:txEl>
                                          </p:spTgt>
                                        </p:tgtEl>
                                      </p:cBhvr>
                                    </p:animEffect>
                                    <p:animScale>
                                      <p:cBhvr>
                                        <p:cTn id="15" dur="770" decel="100000"/>
                                        <p:tgtEl>
                                          <p:spTgt spid="44040">
                                            <p:txEl>
                                              <p:pRg st="0" end="0"/>
                                            </p:txEl>
                                          </p:spTgt>
                                        </p:tgtEl>
                                      </p:cBhvr>
                                      <p:from x="10000" y="10000"/>
                                      <p:to x="200000" y="450000"/>
                                    </p:animScale>
                                    <p:animScale>
                                      <p:cBhvr>
                                        <p:cTn id="16" dur="1230" accel="100000" fill="hold">
                                          <p:stCondLst>
                                            <p:cond delay="770"/>
                                          </p:stCondLst>
                                        </p:cTn>
                                        <p:tgtEl>
                                          <p:spTgt spid="44040">
                                            <p:txEl>
                                              <p:pRg st="0" end="0"/>
                                            </p:txEl>
                                          </p:spTgt>
                                        </p:tgtEl>
                                      </p:cBhvr>
                                      <p:from x="200000" y="450000"/>
                                      <p:to x="100000" y="100000"/>
                                    </p:animScale>
                                    <p:set>
                                      <p:cBhvr>
                                        <p:cTn id="17" dur="770" fill="hold"/>
                                        <p:tgtEl>
                                          <p:spTgt spid="44040">
                                            <p:txEl>
                                              <p:pRg st="0" end="0"/>
                                            </p:txEl>
                                          </p:spTgt>
                                        </p:tgtEl>
                                        <p:attrNameLst>
                                          <p:attrName>ppt_x</p:attrName>
                                        </p:attrNameLst>
                                      </p:cBhvr>
                                      <p:to>
                                        <p:strVal val="(0.5)"/>
                                      </p:to>
                                    </p:set>
                                    <p:anim from="(0.5)" to="(#ppt_x)" calcmode="lin" valueType="num">
                                      <p:cBhvr>
                                        <p:cTn id="18" dur="1230" accel="100000" fill="hold">
                                          <p:stCondLst>
                                            <p:cond delay="770"/>
                                          </p:stCondLst>
                                        </p:cTn>
                                        <p:tgtEl>
                                          <p:spTgt spid="44040">
                                            <p:txEl>
                                              <p:pRg st="0" end="0"/>
                                            </p:txEl>
                                          </p:spTgt>
                                        </p:tgtEl>
                                        <p:attrNameLst>
                                          <p:attrName>ppt_x</p:attrName>
                                        </p:attrNameLst>
                                      </p:cBhvr>
                                    </p:anim>
                                    <p:set>
                                      <p:cBhvr>
                                        <p:cTn id="19" dur="770" fill="hold"/>
                                        <p:tgtEl>
                                          <p:spTgt spid="44040">
                                            <p:txEl>
                                              <p:pRg st="0" end="0"/>
                                            </p:txEl>
                                          </p:spTgt>
                                        </p:tgtEl>
                                        <p:attrNameLst>
                                          <p:attrName>ppt_y</p:attrName>
                                        </p:attrNameLst>
                                      </p:cBhvr>
                                      <p:to>
                                        <p:strVal val="(#ppt_y+0.4)"/>
                                      </p:to>
                                    </p:set>
                                    <p:anim from="(#ppt_y+0.4)" to="(#ppt_y)" calcmode="lin" valueType="num">
                                      <p:cBhvr>
                                        <p:cTn id="20" dur="1230" accel="100000" fill="hold">
                                          <p:stCondLst>
                                            <p:cond delay="770"/>
                                          </p:stCondLst>
                                        </p:cTn>
                                        <p:tgtEl>
                                          <p:spTgt spid="44040">
                                            <p:txEl>
                                              <p:pRg st="0" end="0"/>
                                            </p:txEl>
                                          </p:spTgt>
                                        </p:tgtEl>
                                        <p:attrNameLst>
                                          <p:attrName>ppt_y</p:attrName>
                                        </p:attrNameLst>
                                      </p:cBhvr>
                                    </p:anim>
                                  </p:childTnLst>
                                </p:cTn>
                              </p:par>
                            </p:childTnLst>
                          </p:cTn>
                        </p:par>
                        <p:par>
                          <p:cTn id="21" fill="hold">
                            <p:stCondLst>
                              <p:cond delay="4300"/>
                            </p:stCondLst>
                            <p:childTnLst>
                              <p:par>
                                <p:cTn id="22" presetID="10" presetClass="entr" presetSubtype="0" fill="hold" nodeType="afterEffect">
                                  <p:stCondLst>
                                    <p:cond delay="0"/>
                                  </p:stCondLst>
                                  <p:childTnLst>
                                    <p:set>
                                      <p:cBhvr>
                                        <p:cTn id="23" dur="1" fill="hold">
                                          <p:stCondLst>
                                            <p:cond delay="0"/>
                                          </p:stCondLst>
                                        </p:cTn>
                                        <p:tgtEl>
                                          <p:spTgt spid="44040">
                                            <p:txEl>
                                              <p:pRg st="2" end="2"/>
                                            </p:txEl>
                                          </p:spTgt>
                                        </p:tgtEl>
                                        <p:attrNameLst>
                                          <p:attrName>style.visibility</p:attrName>
                                        </p:attrNameLst>
                                      </p:cBhvr>
                                      <p:to>
                                        <p:strVal val="visible"/>
                                      </p:to>
                                    </p:set>
                                    <p:animEffect transition="in" filter="fade">
                                      <p:cBhvr>
                                        <p:cTn id="24" dur="1000"/>
                                        <p:tgtEl>
                                          <p:spTgt spid="44040">
                                            <p:txEl>
                                              <p:pRg st="2" end="2"/>
                                            </p:txEl>
                                          </p:spTgt>
                                        </p:tgtEl>
                                      </p:cBhvr>
                                    </p:animEffect>
                                  </p:childTnLst>
                                </p:cTn>
                              </p:par>
                            </p:childTnLst>
                          </p:cTn>
                        </p:par>
                        <p:par>
                          <p:cTn id="25" fill="hold">
                            <p:stCondLst>
                              <p:cond delay="5300"/>
                            </p:stCondLst>
                            <p:childTnLst>
                              <p:par>
                                <p:cTn id="26" presetID="53" presetClass="entr" presetSubtype="0" fill="hold" nodeType="afterEffect">
                                  <p:stCondLst>
                                    <p:cond delay="0"/>
                                  </p:stCondLst>
                                  <p:childTnLst>
                                    <p:set>
                                      <p:cBhvr>
                                        <p:cTn id="27" dur="1" fill="hold">
                                          <p:stCondLst>
                                            <p:cond delay="0"/>
                                          </p:stCondLst>
                                        </p:cTn>
                                        <p:tgtEl>
                                          <p:spTgt spid="44052"/>
                                        </p:tgtEl>
                                        <p:attrNameLst>
                                          <p:attrName>style.visibility</p:attrName>
                                        </p:attrNameLst>
                                      </p:cBhvr>
                                      <p:to>
                                        <p:strVal val="visible"/>
                                      </p:to>
                                    </p:set>
                                    <p:anim calcmode="lin" valueType="num">
                                      <p:cBhvr>
                                        <p:cTn id="28" dur="1000" fill="hold"/>
                                        <p:tgtEl>
                                          <p:spTgt spid="44052"/>
                                        </p:tgtEl>
                                        <p:attrNameLst>
                                          <p:attrName>ppt_w</p:attrName>
                                        </p:attrNameLst>
                                      </p:cBhvr>
                                      <p:tavLst>
                                        <p:tav tm="0">
                                          <p:val>
                                            <p:fltVal val="0"/>
                                          </p:val>
                                        </p:tav>
                                        <p:tav tm="100000">
                                          <p:val>
                                            <p:strVal val="#ppt_w"/>
                                          </p:val>
                                        </p:tav>
                                      </p:tavLst>
                                    </p:anim>
                                    <p:anim calcmode="lin" valueType="num">
                                      <p:cBhvr>
                                        <p:cTn id="29" dur="1000" fill="hold"/>
                                        <p:tgtEl>
                                          <p:spTgt spid="44052"/>
                                        </p:tgtEl>
                                        <p:attrNameLst>
                                          <p:attrName>ppt_h</p:attrName>
                                        </p:attrNameLst>
                                      </p:cBhvr>
                                      <p:tavLst>
                                        <p:tav tm="0">
                                          <p:val>
                                            <p:fltVal val="0"/>
                                          </p:val>
                                        </p:tav>
                                        <p:tav tm="100000">
                                          <p:val>
                                            <p:strVal val="#ppt_h"/>
                                          </p:val>
                                        </p:tav>
                                      </p:tavLst>
                                    </p:anim>
                                    <p:animEffect transition="in" filter="fade">
                                      <p:cBhvr>
                                        <p:cTn id="30" dur="1000"/>
                                        <p:tgtEl>
                                          <p:spTgt spid="44052"/>
                                        </p:tgtEl>
                                      </p:cBhvr>
                                    </p:animEffect>
                                  </p:childTnLst>
                                </p:cTn>
                              </p:par>
                            </p:childTnLst>
                          </p:cTn>
                        </p:par>
                        <p:par>
                          <p:cTn id="31" fill="hold">
                            <p:stCondLst>
                              <p:cond delay="6300"/>
                            </p:stCondLst>
                            <p:childTnLst>
                              <p:par>
                                <p:cTn id="32" presetID="53" presetClass="entr" presetSubtype="0" fill="hold" grpId="0" nodeType="afterEffect">
                                  <p:stCondLst>
                                    <p:cond delay="0"/>
                                  </p:stCondLst>
                                  <p:childTnLst>
                                    <p:set>
                                      <p:cBhvr>
                                        <p:cTn id="33" dur="1" fill="hold">
                                          <p:stCondLst>
                                            <p:cond delay="0"/>
                                          </p:stCondLst>
                                        </p:cTn>
                                        <p:tgtEl>
                                          <p:spTgt spid="44056"/>
                                        </p:tgtEl>
                                        <p:attrNameLst>
                                          <p:attrName>style.visibility</p:attrName>
                                        </p:attrNameLst>
                                      </p:cBhvr>
                                      <p:to>
                                        <p:strVal val="visible"/>
                                      </p:to>
                                    </p:set>
                                    <p:anim calcmode="lin" valueType="num">
                                      <p:cBhvr>
                                        <p:cTn id="34" dur="1000" fill="hold"/>
                                        <p:tgtEl>
                                          <p:spTgt spid="44056"/>
                                        </p:tgtEl>
                                        <p:attrNameLst>
                                          <p:attrName>ppt_w</p:attrName>
                                        </p:attrNameLst>
                                      </p:cBhvr>
                                      <p:tavLst>
                                        <p:tav tm="0">
                                          <p:val>
                                            <p:fltVal val="0"/>
                                          </p:val>
                                        </p:tav>
                                        <p:tav tm="100000">
                                          <p:val>
                                            <p:strVal val="#ppt_w"/>
                                          </p:val>
                                        </p:tav>
                                      </p:tavLst>
                                    </p:anim>
                                    <p:anim calcmode="lin" valueType="num">
                                      <p:cBhvr>
                                        <p:cTn id="35" dur="1000" fill="hold"/>
                                        <p:tgtEl>
                                          <p:spTgt spid="44056"/>
                                        </p:tgtEl>
                                        <p:attrNameLst>
                                          <p:attrName>ppt_h</p:attrName>
                                        </p:attrNameLst>
                                      </p:cBhvr>
                                      <p:tavLst>
                                        <p:tav tm="0">
                                          <p:val>
                                            <p:fltVal val="0"/>
                                          </p:val>
                                        </p:tav>
                                        <p:tav tm="100000">
                                          <p:val>
                                            <p:strVal val="#ppt_h"/>
                                          </p:val>
                                        </p:tav>
                                      </p:tavLst>
                                    </p:anim>
                                    <p:animEffect transition="in" filter="fade">
                                      <p:cBhvr>
                                        <p:cTn id="36" dur="1000"/>
                                        <p:tgtEl>
                                          <p:spTgt spid="44056"/>
                                        </p:tgtEl>
                                      </p:cBhvr>
                                    </p:animEffect>
                                  </p:childTnLst>
                                </p:cTn>
                              </p:par>
                            </p:childTnLst>
                          </p:cTn>
                        </p:par>
                        <p:par>
                          <p:cTn id="37" fill="hold">
                            <p:stCondLst>
                              <p:cond delay="7300"/>
                            </p:stCondLst>
                            <p:childTnLst>
                              <p:par>
                                <p:cTn id="38" presetID="53" presetClass="entr" presetSubtype="0" fill="hold" grpId="0" nodeType="afterEffect">
                                  <p:stCondLst>
                                    <p:cond delay="0"/>
                                  </p:stCondLst>
                                  <p:childTnLst>
                                    <p:set>
                                      <p:cBhvr>
                                        <p:cTn id="39" dur="1" fill="hold">
                                          <p:stCondLst>
                                            <p:cond delay="0"/>
                                          </p:stCondLst>
                                        </p:cTn>
                                        <p:tgtEl>
                                          <p:spTgt spid="44062"/>
                                        </p:tgtEl>
                                        <p:attrNameLst>
                                          <p:attrName>style.visibility</p:attrName>
                                        </p:attrNameLst>
                                      </p:cBhvr>
                                      <p:to>
                                        <p:strVal val="visible"/>
                                      </p:to>
                                    </p:set>
                                    <p:anim calcmode="lin" valueType="num">
                                      <p:cBhvr>
                                        <p:cTn id="40" dur="1000" fill="hold"/>
                                        <p:tgtEl>
                                          <p:spTgt spid="44062"/>
                                        </p:tgtEl>
                                        <p:attrNameLst>
                                          <p:attrName>ppt_w</p:attrName>
                                        </p:attrNameLst>
                                      </p:cBhvr>
                                      <p:tavLst>
                                        <p:tav tm="0">
                                          <p:val>
                                            <p:fltVal val="0"/>
                                          </p:val>
                                        </p:tav>
                                        <p:tav tm="100000">
                                          <p:val>
                                            <p:strVal val="#ppt_w"/>
                                          </p:val>
                                        </p:tav>
                                      </p:tavLst>
                                    </p:anim>
                                    <p:anim calcmode="lin" valueType="num">
                                      <p:cBhvr>
                                        <p:cTn id="41" dur="1000" fill="hold"/>
                                        <p:tgtEl>
                                          <p:spTgt spid="44062"/>
                                        </p:tgtEl>
                                        <p:attrNameLst>
                                          <p:attrName>ppt_h</p:attrName>
                                        </p:attrNameLst>
                                      </p:cBhvr>
                                      <p:tavLst>
                                        <p:tav tm="0">
                                          <p:val>
                                            <p:fltVal val="0"/>
                                          </p:val>
                                        </p:tav>
                                        <p:tav tm="100000">
                                          <p:val>
                                            <p:strVal val="#ppt_h"/>
                                          </p:val>
                                        </p:tav>
                                      </p:tavLst>
                                    </p:anim>
                                    <p:animEffect transition="in" filter="fade">
                                      <p:cBhvr>
                                        <p:cTn id="42" dur="1000"/>
                                        <p:tgtEl>
                                          <p:spTgt spid="44062"/>
                                        </p:tgtEl>
                                      </p:cBhvr>
                                    </p:animEffect>
                                  </p:childTnLst>
                                </p:cTn>
                              </p:par>
                            </p:childTnLst>
                          </p:cTn>
                        </p:par>
                        <p:par>
                          <p:cTn id="43" fill="hold">
                            <p:stCondLst>
                              <p:cond delay="8300"/>
                            </p:stCondLst>
                            <p:childTnLst>
                              <p:par>
                                <p:cTn id="44" presetID="9" presetClass="entr" presetSubtype="0" fill="hold" nodeType="afterEffect">
                                  <p:stCondLst>
                                    <p:cond delay="0"/>
                                  </p:stCondLst>
                                  <p:childTnLst>
                                    <p:set>
                                      <p:cBhvr>
                                        <p:cTn id="45" dur="1" fill="hold">
                                          <p:stCondLst>
                                            <p:cond delay="0"/>
                                          </p:stCondLst>
                                        </p:cTn>
                                        <p:tgtEl>
                                          <p:spTgt spid="44057">
                                            <p:txEl>
                                              <p:pRg st="0" end="0"/>
                                            </p:txEl>
                                          </p:spTgt>
                                        </p:tgtEl>
                                        <p:attrNameLst>
                                          <p:attrName>style.visibility</p:attrName>
                                        </p:attrNameLst>
                                      </p:cBhvr>
                                      <p:to>
                                        <p:strVal val="visible"/>
                                      </p:to>
                                    </p:set>
                                    <p:animEffect transition="in" filter="dissolve">
                                      <p:cBhvr>
                                        <p:cTn id="46" dur="2000"/>
                                        <p:tgtEl>
                                          <p:spTgt spid="44057">
                                            <p:txEl>
                                              <p:pRg st="0" end="0"/>
                                            </p:txEl>
                                          </p:spTgt>
                                        </p:tgtEl>
                                      </p:cBhvr>
                                    </p:animEffect>
                                  </p:childTnLst>
                                </p:cTn>
                              </p:par>
                            </p:childTnLst>
                          </p:cTn>
                        </p:par>
                        <p:par>
                          <p:cTn id="47" fill="hold">
                            <p:stCondLst>
                              <p:cond delay="10300"/>
                            </p:stCondLst>
                            <p:childTnLst>
                              <p:par>
                                <p:cTn id="48" presetID="9" presetClass="entr" presetSubtype="0" fill="hold" grpId="0" nodeType="afterEffect">
                                  <p:stCondLst>
                                    <p:cond delay="0"/>
                                  </p:stCondLst>
                                  <p:childTnLst>
                                    <p:set>
                                      <p:cBhvr>
                                        <p:cTn id="49" dur="1" fill="hold">
                                          <p:stCondLst>
                                            <p:cond delay="0"/>
                                          </p:stCondLst>
                                        </p:cTn>
                                        <p:tgtEl>
                                          <p:spTgt spid="44059"/>
                                        </p:tgtEl>
                                        <p:attrNameLst>
                                          <p:attrName>style.visibility</p:attrName>
                                        </p:attrNameLst>
                                      </p:cBhvr>
                                      <p:to>
                                        <p:strVal val="visible"/>
                                      </p:to>
                                    </p:set>
                                    <p:animEffect transition="in" filter="dissolve">
                                      <p:cBhvr>
                                        <p:cTn id="50" dur="2000"/>
                                        <p:tgtEl>
                                          <p:spTgt spid="44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56" grpId="0" animBg="1"/>
      <p:bldP spid="44059" grpId="0"/>
      <p:bldP spid="440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940" y="1258619"/>
            <a:ext cx="10515600" cy="2852737"/>
          </a:xfrm>
        </p:spPr>
        <p:txBody>
          <a:bodyPr>
            <a:normAutofit/>
          </a:bodyPr>
          <a:lstStyle/>
          <a:p>
            <a:r>
              <a:rPr lang="ru-RU" dirty="0" smtClean="0"/>
              <a:t>Для </a:t>
            </a:r>
            <a:r>
              <a:rPr lang="ru-RU" dirty="0"/>
              <a:t>чего нужны правила сбора </a:t>
            </a:r>
            <a:r>
              <a:rPr lang="ru-RU" dirty="0" smtClean="0"/>
              <a:t>ягод</a:t>
            </a:r>
            <a:r>
              <a:rPr lang="ru-RU" dirty="0" smtClean="0"/>
              <a:t>,</a:t>
            </a:r>
            <a:br>
              <a:rPr lang="ru-RU" dirty="0" smtClean="0"/>
            </a:br>
            <a:r>
              <a:rPr lang="ru-RU" dirty="0" smtClean="0"/>
              <a:t> </a:t>
            </a:r>
            <a:r>
              <a:rPr lang="ru-RU" dirty="0" smtClean="0"/>
              <a:t>грибов, </a:t>
            </a:r>
            <a:r>
              <a:rPr lang="ru-RU" dirty="0" smtClean="0"/>
              <a:t>плодов?</a:t>
            </a:r>
            <a:r>
              <a:rPr lang="ru-RU" dirty="0"/>
              <a:t/>
            </a:r>
            <a:br>
              <a:rPr lang="ru-RU" dirty="0"/>
            </a:br>
            <a:endParaRPr lang="en-US" dirty="0"/>
          </a:p>
        </p:txBody>
      </p:sp>
    </p:spTree>
    <p:extLst>
      <p:ext uri="{BB962C8B-B14F-4D97-AF65-F5344CB8AC3E}">
        <p14:creationId xmlns:p14="http://schemas.microsoft.com/office/powerpoint/2010/main" xmlns="" val="2736764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352</TotalTime>
  <Words>843</Words>
  <Application>Microsoft Office PowerPoint</Application>
  <PresentationFormat>Произвольный</PresentationFormat>
  <Paragraphs>100</Paragraphs>
  <Slides>22</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Натуральные материалы</vt:lpstr>
      <vt:lpstr>           Государственное учреждение образования  «Лидский районный экологический центр детей и молодёжи» Раздел 5. Охрана лесов Тема: Красная книга Беларуси</vt:lpstr>
      <vt:lpstr>Цель:  познакомиться с основными правилами сбора грибов, ягод </vt:lpstr>
      <vt:lpstr>1. Повторение – мать учения! </vt:lpstr>
      <vt:lpstr>  Всё то, что можно найти и собрать в дикой природе, то, что не выращивается человеком специально, а свободно растёт в природе.  К дарам природы можно отнести грибы, ягоды, растения  (шишки, листья, веточки и прочее).  Дары природы человек может использовать в своей повседневной жизни в качестве продуктов питания,  орудий труда, для рукоделия, при изготовлении предметов быта.  Дары природы можно встретить повсеместно. Окружающие нас материалы,  что предоставляются природой безвозмездно</vt:lpstr>
      <vt:lpstr>Какую пользу приносят грибы?</vt:lpstr>
      <vt:lpstr> Правила сбора грибов</vt:lpstr>
      <vt:lpstr>Правила сбора грибов</vt:lpstr>
      <vt:lpstr>Шляпочные грибы</vt:lpstr>
      <vt:lpstr>Для чего нужны правила сбора ягод,  грибов, плодов? </vt:lpstr>
      <vt:lpstr>Необходимо для сбережения природных запасов и сохранности леса как важнейшего источника поддержания жизни на нашей планете </vt:lpstr>
      <vt:lpstr> Основные правила сбора  «даров природы»</vt:lpstr>
      <vt:lpstr>Основные правила сбора  «даров природы»</vt:lpstr>
      <vt:lpstr>Основные правила сбора  «даров природы»</vt:lpstr>
      <vt:lpstr>Основные правила сбора  «даров природы»</vt:lpstr>
      <vt:lpstr>Заготовка и сбор дикорастущих ягод и грибов запрещаются: </vt:lpstr>
      <vt:lpstr>Слайд 16</vt:lpstr>
      <vt:lpstr>Клавариадельфус (рогалик) пестиковый</vt:lpstr>
      <vt:lpstr>Слайд 18</vt:lpstr>
      <vt:lpstr>Пословицы и поговорки (подумай и объясни) </vt:lpstr>
      <vt:lpstr>Пословицы и поговорки  (подумай и объясни) </vt:lpstr>
      <vt:lpstr>ПОЛЕЗНЫЕ ССЫЛКИ</vt:lpstr>
      <vt:lpstr>Слайд 22</vt:lpstr>
    </vt:vector>
  </TitlesOfParts>
  <Company>diakov.net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Правила сбора грибов, ягод, плодов и лекарственных растений</dc:title>
  <dc:creator>Семья</dc:creator>
  <cp:lastModifiedBy>Zver</cp:lastModifiedBy>
  <cp:revision>48</cp:revision>
  <dcterms:created xsi:type="dcterms:W3CDTF">2020-04-28T12:14:48Z</dcterms:created>
  <dcterms:modified xsi:type="dcterms:W3CDTF">2020-05-04T11:23:56Z</dcterms:modified>
</cp:coreProperties>
</file>