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4" r:id="rId3"/>
    <p:sldId id="273" r:id="rId4"/>
    <p:sldId id="260" r:id="rId5"/>
    <p:sldId id="262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5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6" autoAdjust="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«</a:t>
            </a:r>
            <a:r>
              <a:rPr lang="ru-RU" sz="4400" dirty="0" err="1" smtClean="0"/>
              <a:t>березинский</a:t>
            </a:r>
            <a:r>
              <a:rPr lang="ru-RU" sz="4400" dirty="0" smtClean="0"/>
              <a:t> биосферный заповедник»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16" y="260648"/>
            <a:ext cx="8964488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Государственное учреждение образования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«Лидский районный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экологический центр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детей и молодёжи»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6840" y="4581128"/>
            <a:ext cx="7537648" cy="11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Коломиец Н.П.,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педагог дополнительного образования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23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60648"/>
            <a:ext cx="3203848" cy="54866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5733256"/>
            <a:ext cx="3779912" cy="936104"/>
          </a:xfrm>
        </p:spPr>
        <p:txBody>
          <a:bodyPr>
            <a:noAutofit/>
          </a:bodyPr>
          <a:lstStyle/>
          <a:p>
            <a:r>
              <a:rPr lang="ru-RU" sz="2400" dirty="0" err="1"/>
              <a:t>Офрис</a:t>
            </a:r>
            <a:r>
              <a:rPr lang="ru-RU" sz="2400" dirty="0"/>
              <a:t> </a:t>
            </a:r>
            <a:r>
              <a:rPr lang="ru-RU" sz="2400" dirty="0" err="1"/>
              <a:t>насекомоносная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4788024" cy="44792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4644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Чешуйчатка</a:t>
            </a:r>
            <a:r>
              <a:rPr lang="ru-RU" sz="2800" b="1" dirty="0"/>
              <a:t> </a:t>
            </a:r>
            <a:r>
              <a:rPr lang="ru-RU" sz="3600" b="1" dirty="0"/>
              <a:t>обыкновенная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6880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0"/>
            <a:ext cx="5633047" cy="3744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80112" y="5301208"/>
            <a:ext cx="2664296" cy="834385"/>
          </a:xfrm>
        </p:spPr>
        <p:txBody>
          <a:bodyPr>
            <a:noAutofit/>
          </a:bodyPr>
          <a:lstStyle/>
          <a:p>
            <a:r>
              <a:rPr lang="ru-RU" sz="2400" dirty="0"/>
              <a:t>Мирт болотный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27045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касатик</a:t>
            </a:r>
            <a:endParaRPr lang="en-US" sz="3200" b="1" dirty="0" smtClean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сибирский</a:t>
            </a:r>
            <a:endParaRPr lang="ru-RU" sz="32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84984"/>
            <a:ext cx="5113638" cy="33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87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9062" y="30583"/>
            <a:ext cx="5322234" cy="35378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484784"/>
            <a:ext cx="4104456" cy="648072"/>
          </a:xfrm>
        </p:spPr>
        <p:txBody>
          <a:bodyPr>
            <a:noAutofit/>
          </a:bodyPr>
          <a:lstStyle/>
          <a:p>
            <a:r>
              <a:rPr lang="ru-RU" sz="2400" dirty="0"/>
              <a:t>Прыткая ящерица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92" y="2708920"/>
            <a:ext cx="6012160" cy="39964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96136" y="5733256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Серый журавль</a:t>
            </a:r>
          </a:p>
        </p:txBody>
      </p:sp>
    </p:spTree>
    <p:extLst>
      <p:ext uri="{BB962C8B-B14F-4D97-AF65-F5344CB8AC3E}">
        <p14:creationId xmlns:p14="http://schemas.microsoft.com/office/powerpoint/2010/main" xmlns="" val="789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8280920" cy="58326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Проверь себя!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Когда был образован Березинский биосферный заповедник?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Назови 5 млекопитающих, представителей Большой европейской пятерки!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Назови  трех представителей растительного мира Березинского биосферного заповедника!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j042806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8803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Cj0424480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1944216" cy="16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603" y="476672"/>
            <a:ext cx="7421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chemeClr val="tx2"/>
                </a:solidFill>
                <a:latin typeface="+mj-lt"/>
              </a:rPr>
              <a:t> Занятие было тебе полезным, интересным?</a:t>
            </a:r>
            <a:endParaRPr lang="ru-RU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5" y="473733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+mj-lt"/>
              </a:rPr>
              <a:t>ДА 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798893"/>
            <a:ext cx="205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+mj-lt"/>
              </a:rPr>
              <a:t>НЕТ</a:t>
            </a:r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022654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47" y="0"/>
            <a:ext cx="9708309" cy="6858000"/>
          </a:xfr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39552" y="2132856"/>
            <a:ext cx="907300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02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u="sng" dirty="0" smtClean="0">
              <a:solidFill>
                <a:srgbClr val="002060"/>
              </a:solidFill>
              <a:latin typeface="Bahnschrift Light SemiCondensed" pitchFamily="34" charset="0"/>
            </a:endParaRPr>
          </a:p>
          <a:p>
            <a:pPr marL="0" indent="0">
              <a:buNone/>
            </a:pPr>
            <a:endParaRPr lang="ru-RU" sz="3600" b="1" u="sng" dirty="0" smtClean="0">
              <a:solidFill>
                <a:srgbClr val="002060"/>
              </a:solidFill>
              <a:latin typeface="Bahnschrift Light SemiCondensed" pitchFamily="34" charset="0"/>
            </a:endParaRPr>
          </a:p>
          <a:p>
            <a:pPr marL="0" indent="0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Bahnschrift Light SemiCondensed" pitchFamily="34" charset="0"/>
              </a:rPr>
              <a:t>Задачи</a:t>
            </a:r>
            <a:r>
              <a:rPr lang="ru-RU" sz="3600" b="1" u="sng" dirty="0" smtClean="0">
                <a:solidFill>
                  <a:srgbClr val="002060"/>
                </a:solidFill>
                <a:latin typeface="Bahnschrift Light SemiCondensed" pitchFamily="34" charset="0"/>
              </a:rPr>
              <a:t>:</a:t>
            </a:r>
            <a:endParaRPr lang="ru-RU" sz="3600" b="1" u="sng" dirty="0">
              <a:solidFill>
                <a:srgbClr val="002060"/>
              </a:solidFill>
              <a:latin typeface="Bahnschrift Light SemiCondensed" pitchFamily="34" charset="0"/>
            </a:endParaRPr>
          </a:p>
          <a:p>
            <a:pPr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создать общее представление о растительном и животном мире Березинского биосферного заповедника;</a:t>
            </a:r>
          </a:p>
          <a:p>
            <a:pPr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воспитать бережное отношение к природе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332656"/>
            <a:ext cx="8892480" cy="652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Образован 30 января 1925 года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Включен во всемирную сеть биосферных резерватов Программы ЮНЕСКО «Человек и биосфера» (1979 г.)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Включен в число биосферных резерватов (1994 г.)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Награжден Европейским Дипломом природоохранных территорий (1995 г.)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Включен в </a:t>
            </a:r>
            <a:r>
              <a:rPr kumimoji="0" lang="ru-RU" sz="2600" b="1" i="1" u="none" strike="noStrike" kern="1200" normalizeH="0" baseline="0" noProof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Рамсарский</a:t>
            </a: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Список водно-болотных угодий международного значения (2010 г.)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Член международной организации </a:t>
            </a:r>
            <a:r>
              <a:rPr kumimoji="0" lang="ru-RU" sz="2600" b="1" i="1" u="none" strike="noStrike" kern="1200" normalizeH="0" baseline="0" noProof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Westland</a:t>
            </a: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1" u="none" strike="noStrike" kern="1200" normalizeH="0" baseline="0" noProof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Link</a:t>
            </a: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1" u="none" strike="noStrike" kern="1200" normalizeH="0" baseline="0" noProof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International</a:t>
            </a: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600" b="1" i="1" u="none" strike="noStrike" kern="1200" normalizeH="0" baseline="0" noProof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2011 г.)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Ключевая ботаническая и орнитологическая территория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normalizeH="0" baseline="0" noProof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Пункт мониторинга национальной системы мониторинга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1" u="none" strike="noStrike" kern="1200" spc="50" normalizeH="0" baseline="0" noProof="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4077"/>
            <a:ext cx="8783960" cy="19747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Единственное </a:t>
            </a:r>
            <a:r>
              <a:rPr lang="ru-RU" sz="2400" b="1" dirty="0">
                <a:solidFill>
                  <a:schemeClr val="bg1"/>
                </a:solidFill>
              </a:rPr>
              <a:t>место в Европе, где на одной территории в диких условиях обитает Большая европейская пятерка крупных млекопитающих – лось, зубр, медведь, волк и рысь, и гарантированно увидеть их на расстоянии нескольких метров в Лесном зоопарке.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44216"/>
            <a:ext cx="3266306" cy="4365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2184" y="5733256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Бурый медведь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48064" y="1952835"/>
            <a:ext cx="2952328" cy="44284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31903" y="4869160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Волк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3554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3918" y="6137920"/>
            <a:ext cx="9157917" cy="720080"/>
          </a:xfrm>
        </p:spPr>
        <p:txBody>
          <a:bodyPr>
            <a:normAutofit/>
          </a:bodyPr>
          <a:lstStyle/>
          <a:p>
            <a:r>
              <a:rPr lang="ru-RU" dirty="0"/>
              <a:t>Подняться на 15-метровую вышку и увидеть величественную панораму верхового болота.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906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94119" y="5506160"/>
            <a:ext cx="4249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Болото «Савский мох»</a:t>
            </a:r>
          </a:p>
        </p:txBody>
      </p:sp>
    </p:spTree>
    <p:extLst>
      <p:ext uri="{BB962C8B-B14F-4D97-AF65-F5344CB8AC3E}">
        <p14:creationId xmlns:p14="http://schemas.microsoft.com/office/powerpoint/2010/main" xmlns="" val="323534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7" y="100041"/>
            <a:ext cx="5655181" cy="31849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68144" y="244267"/>
            <a:ext cx="3174475" cy="2680677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Прокатиться на велосипедах или проплыть на байдарках по </a:t>
            </a:r>
            <a:r>
              <a:rPr lang="ru-RU" dirty="0" smtClean="0"/>
              <a:t>Березинской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водной системе – части водного пути «из варяг в греки»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350621"/>
            <a:ext cx="2890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Река </a:t>
            </a:r>
            <a:r>
              <a:rPr lang="ru-RU" sz="3600" b="1" dirty="0" err="1"/>
              <a:t>Бузянка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661" y="3315132"/>
            <a:ext cx="6486843" cy="34982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26828" y="5940569"/>
            <a:ext cx="2637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Река Великая</a:t>
            </a:r>
          </a:p>
        </p:txBody>
      </p:sp>
    </p:spTree>
    <p:extLst>
      <p:ext uri="{BB962C8B-B14F-4D97-AF65-F5344CB8AC3E}">
        <p14:creationId xmlns:p14="http://schemas.microsoft.com/office/powerpoint/2010/main" xmlns="" val="92757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5472608" cy="36377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933056"/>
            <a:ext cx="3625749" cy="2780928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территории заповедника </a:t>
            </a:r>
            <a:r>
              <a:rPr lang="ru-RU" dirty="0" smtClean="0"/>
              <a:t>характерно более </a:t>
            </a:r>
            <a:r>
              <a:rPr lang="ru-RU" dirty="0"/>
              <a:t>двух тысяч видов растений.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них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сосудистых </a:t>
            </a:r>
            <a:r>
              <a:rPr lang="ru-RU" dirty="0"/>
              <a:t>– 813, </a:t>
            </a:r>
            <a:r>
              <a:rPr lang="ru-RU" b="1" dirty="0"/>
              <a:t>мохообразных</a:t>
            </a:r>
            <a:r>
              <a:rPr lang="ru-RU" dirty="0"/>
              <a:t> – 216, грибов – 463,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водорослей </a:t>
            </a:r>
            <a:r>
              <a:rPr lang="ru-RU" dirty="0"/>
              <a:t>– 317, лишайников – 238.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4" y="3140968"/>
            <a:ext cx="4009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Белка обыкновенная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414223"/>
            <a:ext cx="5005310" cy="33271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53607" y="5991671"/>
            <a:ext cx="3082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cap="all" dirty="0">
                <a:solidFill>
                  <a:srgbClr val="FFFFFF"/>
                </a:solidFill>
                <a:latin typeface="Arial Black"/>
                <a:ea typeface="+mj-ea"/>
                <a:cs typeface="+mj-cs"/>
              </a:rPr>
              <a:t>Дикий кабан</a:t>
            </a:r>
          </a:p>
        </p:txBody>
      </p:sp>
    </p:spTree>
    <p:extLst>
      <p:ext uri="{BB962C8B-B14F-4D97-AF65-F5344CB8AC3E}">
        <p14:creationId xmlns:p14="http://schemas.microsoft.com/office/powerpoint/2010/main" xmlns="" val="93753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427984" cy="6813376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5642084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Ива черничная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5" y="0"/>
            <a:ext cx="4680520" cy="6813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0661" y="5642084"/>
            <a:ext cx="41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Гладиолус черепитчатый</a:t>
            </a:r>
          </a:p>
        </p:txBody>
      </p:sp>
    </p:spTree>
    <p:extLst>
      <p:ext uri="{BB962C8B-B14F-4D97-AF65-F5344CB8AC3E}">
        <p14:creationId xmlns:p14="http://schemas.microsoft.com/office/powerpoint/2010/main" xmlns="" val="253096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632" y="1170866"/>
            <a:ext cx="3780368" cy="56871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8972" y="620688"/>
            <a:ext cx="3585516" cy="449376"/>
          </a:xfrm>
        </p:spPr>
        <p:txBody>
          <a:bodyPr/>
          <a:lstStyle/>
          <a:p>
            <a:r>
              <a:rPr lang="ru-RU" dirty="0" smtClean="0"/>
              <a:t>Косуля </a:t>
            </a:r>
            <a:r>
              <a:rPr lang="ru-RU" dirty="0"/>
              <a:t>европейская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4900773" cy="41192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1544" y="4366845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л</a:t>
            </a:r>
            <a:r>
              <a:rPr lang="ru-RU" sz="2800" b="1" dirty="0" smtClean="0"/>
              <a:t>исица </a:t>
            </a:r>
            <a:r>
              <a:rPr lang="ru-RU" sz="2800" b="1" dirty="0"/>
              <a:t>обыкновенная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142912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243</TotalTime>
  <Words>270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Tradeshow</vt:lpstr>
      <vt:lpstr>«березинский биосферный заповедник»</vt:lpstr>
      <vt:lpstr>Слайд 2</vt:lpstr>
      <vt:lpstr>Слайд 3</vt:lpstr>
      <vt:lpstr>Слайд 4</vt:lpstr>
      <vt:lpstr>Подняться на 15-метровую вышку и увидеть величественную панораму верхового болота.</vt:lpstr>
      <vt:lpstr>Прокатиться на велосипедах или проплыть на байдарках по Березинской  водной системе – части водного пути «из варяг в греки»</vt:lpstr>
      <vt:lpstr>Для территории заповедника характерно более двух тысяч видов растений.  Из них: сосудистых – 813, мохообразных – 216, грибов – 463,  водорослей – 317, лишайников – 238.  </vt:lpstr>
      <vt:lpstr>Слайд 8</vt:lpstr>
      <vt:lpstr>Косуля европейская</vt:lpstr>
      <vt:lpstr>Офрис насекомоносная</vt:lpstr>
      <vt:lpstr>Мирт болотный</vt:lpstr>
      <vt:lpstr>Прыткая ящерица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</dc:creator>
  <cp:lastModifiedBy>Zver</cp:lastModifiedBy>
  <cp:revision>56</cp:revision>
  <dcterms:created xsi:type="dcterms:W3CDTF">2013-10-15T14:24:37Z</dcterms:created>
  <dcterms:modified xsi:type="dcterms:W3CDTF">2020-05-25T13:12:14Z</dcterms:modified>
</cp:coreProperties>
</file>