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86" r:id="rId3"/>
    <p:sldId id="258" r:id="rId4"/>
    <p:sldId id="257" r:id="rId5"/>
    <p:sldId id="260" r:id="rId6"/>
    <p:sldId id="277" r:id="rId7"/>
    <p:sldId id="265" r:id="rId8"/>
    <p:sldId id="266" r:id="rId9"/>
    <p:sldId id="267" r:id="rId10"/>
    <p:sldId id="269" r:id="rId11"/>
    <p:sldId id="270" r:id="rId12"/>
    <p:sldId id="271" r:id="rId13"/>
    <p:sldId id="278" r:id="rId14"/>
    <p:sldId id="279" r:id="rId15"/>
    <p:sldId id="280" r:id="rId16"/>
    <p:sldId id="281" r:id="rId17"/>
    <p:sldId id="283" r:id="rId18"/>
    <p:sldId id="287" r:id="rId19"/>
    <p:sldId id="289" r:id="rId20"/>
    <p:sldId id="276"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3" autoAdjust="0"/>
    <p:restoredTop sz="94660"/>
  </p:normalViewPr>
  <p:slideViewPr>
    <p:cSldViewPr snapToGrid="0">
      <p:cViewPr varScale="1">
        <p:scale>
          <a:sx n="73" d="100"/>
          <a:sy n="73" d="100"/>
        </p:scale>
        <p:origin x="-540"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title>
      <c:layout/>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ru-RU"/>
        </a:p>
      </c:txPr>
    </c:title>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pie3DChart>
        <c:varyColors val="1"/>
        <c:ser>
          <c:idx val="0"/>
          <c:order val="0"/>
          <c:tx>
            <c:strRef>
              <c:f>Лист1!$B$1</c:f>
              <c:strCache>
                <c:ptCount val="1"/>
                <c:pt idx="0">
                  <c:v>Площадь (га)</c:v>
                </c:pt>
              </c:strCache>
            </c:strRef>
          </c:tx>
          <c:spPr>
            <a:solidFill>
              <a:srgbClr val="FFC000"/>
            </a:solidFill>
          </c:spPr>
          <c:dPt>
            <c:idx val="0"/>
            <c:spPr>
              <a:solidFill>
                <a:schemeClr val="accent5">
                  <a:lumMod val="75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508D-429D-A2C0-06F7089E5213}"/>
              </c:ext>
            </c:extLst>
          </c:dPt>
          <c:dPt>
            <c:idx val="1"/>
            <c:spPr>
              <a:solidFill>
                <a:srgbClr val="FFC000"/>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508D-429D-A2C0-06F7089E5213}"/>
              </c:ext>
            </c:extLst>
          </c:dPt>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ru-RU"/>
              </a:p>
            </c:txPr>
            <c:dLblPos val="outEnd"/>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ext>
            </c:extLst>
          </c:dLbls>
          <c:cat>
            <c:strRef>
              <c:f>Лист1!$A$2:$A$3</c:f>
              <c:strCache>
                <c:ptCount val="2"/>
                <c:pt idx="0">
                  <c:v>Польша</c:v>
                </c:pt>
                <c:pt idx="1">
                  <c:v>Беларусь</c:v>
                </c:pt>
              </c:strCache>
            </c:strRef>
          </c:cat>
          <c:val>
            <c:numRef>
              <c:f>Лист1!$B$2:$B$3</c:f>
              <c:numCache>
                <c:formatCode>#,##0</c:formatCode>
                <c:ptCount val="2"/>
                <c:pt idx="0">
                  <c:v>57000</c:v>
                </c:pt>
                <c:pt idx="1">
                  <c:v>73000</c:v>
                </c:pt>
              </c:numCache>
            </c:numRef>
          </c:val>
          <c:extLst xmlns:c16r2="http://schemas.microsoft.com/office/drawing/2015/06/chart">
            <c:ext xmlns:c16="http://schemas.microsoft.com/office/drawing/2014/chart" uri="{C3380CC4-5D6E-409C-BE32-E72D297353CC}">
              <c16:uniqueId val="{00000004-508D-429D-A2C0-06F7089E5213}"/>
            </c:ext>
          </c:extLst>
        </c:ser>
        <c:dLbls/>
      </c:pie3DChart>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zero"/>
  </c:chart>
  <c:spPr>
    <a:noFill/>
    <a:ln>
      <a:noFill/>
    </a:ln>
    <a:effectLst/>
  </c:spPr>
  <c:txPr>
    <a:bodyPr/>
    <a:lstStyle/>
    <a:p>
      <a:pPr>
        <a:defRPr/>
      </a:pPr>
      <a:endParaRPr lang="ru-RU"/>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3726115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332853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B9A93D-AFEA-4B8C-A939-AB49CDDCD88D}" type="slidenum">
              <a:rPr lang="ru-RU" smtClean="0"/>
              <a:pPr/>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36950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916307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B9A93D-AFEA-4B8C-A939-AB49CDDCD88D}"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158773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2954885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48332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289339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1253005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2771560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2434813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159378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4147935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2546242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2857550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D282A4F-E016-4D94-A52C-A930247D3FAE}" type="datetimeFigureOut">
              <a:rPr lang="ru-RU" smtClean="0"/>
              <a:pPr/>
              <a:t>25.05.2020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1557304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282A4F-E016-4D94-A52C-A930247D3FAE}" type="datetimeFigureOut">
              <a:rPr lang="ru-RU" smtClean="0"/>
              <a:pPr/>
              <a:t>25.05.2020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1B9A93D-AFEA-4B8C-A939-AB49CDDCD88D}" type="slidenum">
              <a:rPr lang="ru-RU" smtClean="0"/>
              <a:pPr/>
              <a:t>‹#›</a:t>
            </a:fld>
            <a:endParaRPr lang="ru-RU"/>
          </a:p>
        </p:txBody>
      </p:sp>
    </p:spTree>
    <p:extLst>
      <p:ext uri="{BB962C8B-B14F-4D97-AF65-F5344CB8AC3E}">
        <p14:creationId xmlns:p14="http://schemas.microsoft.com/office/powerpoint/2010/main" xmlns="" val="402969892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6" y="2421228"/>
            <a:ext cx="9530127" cy="1629608"/>
          </a:xfrm>
        </p:spPr>
        <p:txBody>
          <a:bodyPr/>
          <a:lstStyle/>
          <a:p>
            <a:r>
              <a:rPr lang="ru-RU" sz="7200" dirty="0" smtClean="0">
                <a:solidFill>
                  <a:srgbClr val="FF0000"/>
                </a:solidFill>
                <a:latin typeface="Times New Roman" panose="02020603050405020304" pitchFamily="18" charset="0"/>
                <a:cs typeface="Times New Roman" panose="02020603050405020304" pitchFamily="18" charset="0"/>
              </a:rPr>
              <a:t>Национальный парк  «Беловежская пуща»</a:t>
            </a:r>
            <a:endParaRPr lang="ru-RU" sz="7200" dirty="0">
              <a:solidFill>
                <a:srgbClr val="FF0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07067" y="4050833"/>
            <a:ext cx="7766936" cy="1837903"/>
          </a:xfrm>
        </p:spPr>
        <p:txBody>
          <a:bodyPr>
            <a:normAutofit fontScale="85000" lnSpcReduction="20000"/>
          </a:bodyPr>
          <a:lstStyle/>
          <a:p>
            <a:endParaRPr lang="ru-RU" dirty="0" smtClean="0">
              <a:solidFill>
                <a:schemeClr val="tx1"/>
              </a:solidFill>
              <a:latin typeface="Arial" panose="020B0604020202020204" pitchFamily="34" charset="0"/>
              <a:cs typeface="Arial" panose="020B0604020202020204" pitchFamily="34" charset="0"/>
            </a:endParaRPr>
          </a:p>
          <a:p>
            <a:endParaRPr lang="ru-RU" dirty="0">
              <a:solidFill>
                <a:schemeClr val="tx1"/>
              </a:solidFill>
              <a:latin typeface="Arial" panose="020B0604020202020204" pitchFamily="34" charset="0"/>
              <a:cs typeface="Arial" panose="020B0604020202020204" pitchFamily="34" charset="0"/>
            </a:endParaRPr>
          </a:p>
          <a:p>
            <a:endParaRPr lang="ru-RU" dirty="0" smtClean="0">
              <a:solidFill>
                <a:schemeClr val="tx1"/>
              </a:solidFill>
              <a:latin typeface="Arial" panose="020B0604020202020204" pitchFamily="34" charset="0"/>
              <a:cs typeface="Arial" panose="020B0604020202020204" pitchFamily="34" charset="0"/>
            </a:endParaRPr>
          </a:p>
          <a:p>
            <a:endParaRPr lang="ru-RU" dirty="0">
              <a:solidFill>
                <a:schemeClr val="tx1"/>
              </a:solidFill>
              <a:latin typeface="Arial" panose="020B0604020202020204" pitchFamily="34" charset="0"/>
              <a:cs typeface="Arial" panose="020B0604020202020204" pitchFamily="34" charset="0"/>
            </a:endParaRPr>
          </a:p>
          <a:p>
            <a:r>
              <a:rPr lang="ru-RU" b="1" i="1" dirty="0" smtClean="0">
                <a:solidFill>
                  <a:schemeClr val="accent2">
                    <a:lumMod val="50000"/>
                  </a:schemeClr>
                </a:solidFill>
                <a:latin typeface="Arial" panose="020B0604020202020204" pitchFamily="34" charset="0"/>
                <a:cs typeface="Arial" panose="020B0604020202020204" pitchFamily="34" charset="0"/>
              </a:rPr>
              <a:t>ГУО «Лидский районный экологический </a:t>
            </a:r>
          </a:p>
          <a:p>
            <a:r>
              <a:rPr lang="ru-RU" b="1" i="1" dirty="0" smtClean="0">
                <a:solidFill>
                  <a:schemeClr val="accent2">
                    <a:lumMod val="50000"/>
                  </a:schemeClr>
                </a:solidFill>
                <a:latin typeface="Arial" panose="020B0604020202020204" pitchFamily="34" charset="0"/>
                <a:cs typeface="Arial" panose="020B0604020202020204" pitchFamily="34" charset="0"/>
              </a:rPr>
              <a:t>центр детей и молодёжи»</a:t>
            </a:r>
            <a:endParaRPr lang="ru-RU" b="1" i="1"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24641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half" idx="1"/>
          </p:nvPr>
        </p:nvPicPr>
        <p:blipFill>
          <a:blip r:embed="rId2" cstate="email">
            <a:extLst>
              <a:ext uri="{28A0092B-C50C-407E-A947-70E740481C1C}">
                <a14:useLocalDpi xmlns:a14="http://schemas.microsoft.com/office/drawing/2010/main" xmlns="" val="0"/>
              </a:ext>
            </a:extLst>
          </a:blip>
          <a:stretch>
            <a:fillRect/>
          </a:stretch>
        </p:blipFill>
        <p:spPr>
          <a:xfrm>
            <a:off x="6600765" y="755034"/>
            <a:ext cx="5038921" cy="3780909"/>
          </a:xfrm>
        </p:spPr>
      </p:pic>
      <p:sp>
        <p:nvSpPr>
          <p:cNvPr id="4" name="Объект 3"/>
          <p:cNvSpPr>
            <a:spLocks noGrp="1"/>
          </p:cNvSpPr>
          <p:nvPr>
            <p:ph sz="half" idx="2"/>
          </p:nvPr>
        </p:nvSpPr>
        <p:spPr>
          <a:xfrm>
            <a:off x="523194" y="593926"/>
            <a:ext cx="5760039" cy="4814097"/>
          </a:xfrm>
        </p:spPr>
        <p:txBody>
          <a:bodyPr>
            <a:normAutofit/>
          </a:bodyPr>
          <a:lstStyle/>
          <a:p>
            <a:pPr marL="0" indent="0">
              <a:buNone/>
            </a:pPr>
            <a:r>
              <a:rPr lang="ru-RU" sz="2400" b="1" i="1" u="sng" dirty="0" err="1">
                <a:solidFill>
                  <a:schemeClr val="accent5">
                    <a:lumMod val="75000"/>
                  </a:schemeClr>
                </a:solidFill>
              </a:rPr>
              <a:t>Лядское</a:t>
            </a:r>
            <a:r>
              <a:rPr lang="ru-RU" sz="2400" b="1" i="1" u="sng" dirty="0">
                <a:solidFill>
                  <a:schemeClr val="accent5">
                    <a:lumMod val="75000"/>
                  </a:schemeClr>
                </a:solidFill>
              </a:rPr>
              <a:t> озеро</a:t>
            </a:r>
          </a:p>
          <a:p>
            <a:pPr marL="0" indent="0">
              <a:buNone/>
            </a:pPr>
            <a:endParaRPr lang="ru-RU" i="1" dirty="0">
              <a:solidFill>
                <a:schemeClr val="tx1"/>
              </a:solidFill>
            </a:endParaRPr>
          </a:p>
          <a:p>
            <a:pPr marL="0" indent="0">
              <a:buNone/>
            </a:pPr>
            <a:r>
              <a:rPr lang="ru-RU" sz="2000" dirty="0">
                <a:solidFill>
                  <a:schemeClr val="tx1"/>
                </a:solidFill>
              </a:rPr>
              <a:t>Некогда тут расстилались заливные луга, увлажненные водами речушки с поэтическим названием Соломенка. В 60-е годы минувшего века заболоченная пойма была превращена в ложе просторного искусственного озера — ныне самого крупного в Беловежской </a:t>
            </a:r>
            <a:r>
              <a:rPr lang="ru-RU" sz="2000" dirty="0" smtClean="0">
                <a:solidFill>
                  <a:schemeClr val="tx1"/>
                </a:solidFill>
              </a:rPr>
              <a:t>пуще. </a:t>
            </a:r>
            <a:r>
              <a:rPr lang="ru-RU" sz="2000" dirty="0">
                <a:solidFill>
                  <a:schemeClr val="tx1"/>
                </a:solidFill>
              </a:rPr>
              <a:t>Озеро значительно обогатило биологические комплексы Пущи, став родным «домом» для многих видов рыб, пресмыкающихся, водоплавающих птиц, водных растений, насекомых и т.д. </a:t>
            </a:r>
          </a:p>
        </p:txBody>
      </p:sp>
    </p:spTree>
    <p:extLst>
      <p:ext uri="{BB962C8B-B14F-4D97-AF65-F5344CB8AC3E}">
        <p14:creationId xmlns:p14="http://schemas.microsoft.com/office/powerpoint/2010/main" xmlns="" val="930779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half" idx="1"/>
          </p:nvPr>
        </p:nvPicPr>
        <p:blipFill>
          <a:blip r:embed="rId2" cstate="email">
            <a:extLst>
              <a:ext uri="{28A0092B-C50C-407E-A947-70E740481C1C}">
                <a14:useLocalDpi xmlns:a14="http://schemas.microsoft.com/office/drawing/2010/main" xmlns="" val="0"/>
              </a:ext>
            </a:extLst>
          </a:blip>
          <a:stretch>
            <a:fillRect/>
          </a:stretch>
        </p:blipFill>
        <p:spPr>
          <a:xfrm>
            <a:off x="6354040" y="1126018"/>
            <a:ext cx="4914662" cy="3687673"/>
          </a:xfrm>
        </p:spPr>
      </p:pic>
      <p:sp>
        <p:nvSpPr>
          <p:cNvPr id="4" name="Объект 3"/>
          <p:cNvSpPr>
            <a:spLocks noGrp="1"/>
          </p:cNvSpPr>
          <p:nvPr>
            <p:ph sz="half" idx="2"/>
          </p:nvPr>
        </p:nvSpPr>
        <p:spPr>
          <a:xfrm>
            <a:off x="596347" y="497261"/>
            <a:ext cx="5033744" cy="5401055"/>
          </a:xfrm>
        </p:spPr>
        <p:txBody>
          <a:bodyPr/>
          <a:lstStyle/>
          <a:p>
            <a:pPr marL="0" indent="0" algn="just">
              <a:buNone/>
            </a:pPr>
            <a:r>
              <a:rPr lang="ru-RU" sz="2800" b="1" i="1" u="sng" dirty="0">
                <a:solidFill>
                  <a:schemeClr val="accent5">
                    <a:lumMod val="75000"/>
                  </a:schemeClr>
                </a:solidFill>
              </a:rPr>
              <a:t>Сосна – долгожитель</a:t>
            </a:r>
          </a:p>
          <a:p>
            <a:pPr marL="0" indent="0" algn="just">
              <a:buNone/>
            </a:pPr>
            <a:endParaRPr lang="ru-RU" i="1" dirty="0">
              <a:solidFill>
                <a:schemeClr val="tx1"/>
              </a:solidFill>
            </a:endParaRPr>
          </a:p>
          <a:p>
            <a:pPr marL="0" indent="0" algn="just">
              <a:buNone/>
            </a:pPr>
            <a:r>
              <a:rPr lang="ru-RU" sz="2000" dirty="0" smtClean="0">
                <a:solidFill>
                  <a:schemeClr val="tx1"/>
                </a:solidFill>
              </a:rPr>
              <a:t>Еще одно примечательное дерево великого леса. Эта сосна является одной из самых толстых и могучих во всей Пуще. Диаметр ее ствола 125 см, а возраст оценивается в 350 лет! Подобные великаны растут довольно медленно. Впервые исполинскую сосну обмеряли в 50-х годах XX века. С тех пор, то есть, почти за 60 лет, сечение ствола увеличилось всего на пять сантиметров.</a:t>
            </a:r>
            <a:endParaRPr lang="ru-RU" sz="2000" dirty="0">
              <a:solidFill>
                <a:schemeClr val="tx1"/>
              </a:solidFill>
            </a:endParaRPr>
          </a:p>
        </p:txBody>
      </p:sp>
    </p:spTree>
    <p:extLst>
      <p:ext uri="{BB962C8B-B14F-4D97-AF65-F5344CB8AC3E}">
        <p14:creationId xmlns:p14="http://schemas.microsoft.com/office/powerpoint/2010/main" xmlns="" val="963239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half" idx="2"/>
          </p:nvPr>
        </p:nvSpPr>
        <p:spPr>
          <a:xfrm>
            <a:off x="6035040" y="426721"/>
            <a:ext cx="5329646" cy="4680856"/>
          </a:xfrm>
        </p:spPr>
        <p:txBody>
          <a:bodyPr>
            <a:normAutofit/>
          </a:bodyPr>
          <a:lstStyle/>
          <a:p>
            <a:pPr marL="0" indent="0">
              <a:buNone/>
            </a:pPr>
            <a:r>
              <a:rPr lang="ru-RU" sz="2200" b="1" i="1" u="sng" dirty="0" smtClean="0">
                <a:solidFill>
                  <a:schemeClr val="accent5">
                    <a:lumMod val="75000"/>
                  </a:schemeClr>
                </a:solidFill>
              </a:rPr>
              <a:t>Поместье белорусского Деда – Мороза</a:t>
            </a:r>
          </a:p>
          <a:p>
            <a:pPr marL="0" indent="0">
              <a:buNone/>
            </a:pPr>
            <a:endParaRPr lang="ru-RU" i="1" dirty="0">
              <a:solidFill>
                <a:schemeClr val="tx1"/>
              </a:solidFill>
            </a:endParaRPr>
          </a:p>
          <a:p>
            <a:pPr marL="0" indent="0" algn="just">
              <a:buNone/>
            </a:pPr>
            <a:r>
              <a:rPr lang="ru-RU" sz="2000" dirty="0">
                <a:solidFill>
                  <a:schemeClr val="tx1"/>
                </a:solidFill>
              </a:rPr>
              <a:t>Где живет белорусский Дед Мороз? Конечно же, в самом большом и древнем лесу страны — овеянной легендами Беловежской пуще. В 2003 году хозяин зимы получил в свое распоряжение новое поместье, расположенное в одном из заповедных уголков Пущи</a:t>
            </a:r>
            <a:r>
              <a:rPr lang="ru-RU" sz="2000" dirty="0" smtClean="0">
                <a:solidFill>
                  <a:schemeClr val="tx1"/>
                </a:solidFill>
              </a:rPr>
              <a:t>. На </a:t>
            </a:r>
            <a:r>
              <a:rPr lang="ru-RU" sz="2000" dirty="0">
                <a:solidFill>
                  <a:schemeClr val="tx1"/>
                </a:solidFill>
              </a:rPr>
              <a:t>площади 15 гектаров разместились Дворец, скарбница, озеро с волшебной мельницей, а также множество сказочных избушек и беседок</a:t>
            </a:r>
            <a:r>
              <a:rPr lang="ru-RU" dirty="0" smtClean="0">
                <a:solidFill>
                  <a:schemeClr val="tx1"/>
                </a:solidFill>
              </a:rPr>
              <a:t>.</a:t>
            </a:r>
            <a:endParaRPr lang="ru-RU" dirty="0">
              <a:solidFill>
                <a:schemeClr val="tx1"/>
              </a:solidFill>
            </a:endParaRPr>
          </a:p>
        </p:txBody>
      </p:sp>
      <p:pic>
        <p:nvPicPr>
          <p:cNvPr id="8" name="Объект 7"/>
          <p:cNvPicPr>
            <a:picLocks noGrp="1" noChangeAspect="1"/>
          </p:cNvPicPr>
          <p:nvPr>
            <p:ph sz="half" idx="1"/>
          </p:nvPr>
        </p:nvPicPr>
        <p:blipFill>
          <a:blip r:embed="rId2" cstate="email">
            <a:extLst>
              <a:ext uri="{28A0092B-C50C-407E-A947-70E740481C1C}">
                <a14:useLocalDpi xmlns:a14="http://schemas.microsoft.com/office/drawing/2010/main" xmlns="" val="0"/>
              </a:ext>
            </a:extLst>
          </a:blip>
          <a:stretch>
            <a:fillRect/>
          </a:stretch>
        </p:blipFill>
        <p:spPr>
          <a:xfrm>
            <a:off x="656917" y="1270778"/>
            <a:ext cx="5324739" cy="3993554"/>
          </a:xfrm>
        </p:spPr>
      </p:pic>
    </p:spTree>
    <p:extLst>
      <p:ext uri="{BB962C8B-B14F-4D97-AF65-F5344CB8AC3E}">
        <p14:creationId xmlns:p14="http://schemas.microsoft.com/office/powerpoint/2010/main" xmlns="" val="32202214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pPr>
              <a:spcBef>
                <a:spcPts val="1000"/>
              </a:spcBef>
              <a:buClr>
                <a:schemeClr val="accent1"/>
              </a:buClr>
              <a:buSzPct val="80000"/>
            </a:pPr>
            <a:r>
              <a:rPr lang="ru-RU" dirty="0" smtClean="0"/>
              <a:t>Животный мир Беловежской пущи</a:t>
            </a:r>
            <a:endParaRPr lang="ru-RU" sz="2000" b="1" i="1" dirty="0">
              <a:solidFill>
                <a:schemeClr val="accent5">
                  <a:lumMod val="75000"/>
                </a:schemeClr>
              </a:solidFill>
              <a:latin typeface="+mn-lt"/>
              <a:ea typeface="+mn-ea"/>
              <a:cs typeface="+mn-cs"/>
            </a:endParaRPr>
          </a:p>
        </p:txBody>
      </p:sp>
      <p:pic>
        <p:nvPicPr>
          <p:cNvPr id="12" name="Объект 11"/>
          <p:cNvPicPr>
            <a:picLocks noGrp="1" noChangeAspect="1"/>
          </p:cNvPicPr>
          <p:nvPr>
            <p:ph sz="half" idx="1"/>
          </p:nvPr>
        </p:nvPicPr>
        <p:blipFill>
          <a:blip r:embed="rId2" cstate="email">
            <a:extLst>
              <a:ext uri="{28A0092B-C50C-407E-A947-70E740481C1C}">
                <a14:useLocalDpi xmlns:a14="http://schemas.microsoft.com/office/drawing/2010/main" xmlns="" val="0"/>
              </a:ext>
            </a:extLst>
          </a:blip>
          <a:stretch>
            <a:fillRect/>
          </a:stretch>
        </p:blipFill>
        <p:spPr>
          <a:xfrm>
            <a:off x="1171574" y="1892689"/>
            <a:ext cx="4735438" cy="3142608"/>
          </a:xfrm>
        </p:spPr>
      </p:pic>
      <p:sp>
        <p:nvSpPr>
          <p:cNvPr id="13" name="Объект 12"/>
          <p:cNvSpPr>
            <a:spLocks noGrp="1"/>
          </p:cNvSpPr>
          <p:nvPr>
            <p:ph sz="half" idx="2"/>
          </p:nvPr>
        </p:nvSpPr>
        <p:spPr>
          <a:xfrm>
            <a:off x="6322423" y="1667298"/>
            <a:ext cx="4957752" cy="3880773"/>
          </a:xfrm>
        </p:spPr>
        <p:txBody>
          <a:bodyPr/>
          <a:lstStyle/>
          <a:p>
            <a:pPr marL="0" indent="0">
              <a:buNone/>
            </a:pPr>
            <a:r>
              <a:rPr lang="ru-RU" sz="2800" b="1" i="1" u="sng" dirty="0">
                <a:solidFill>
                  <a:schemeClr val="accent5">
                    <a:lumMod val="75000"/>
                  </a:schemeClr>
                </a:solidFill>
              </a:rPr>
              <a:t>Зубр</a:t>
            </a:r>
          </a:p>
          <a:p>
            <a:pPr marL="0" indent="0" algn="just">
              <a:buNone/>
            </a:pPr>
            <a:r>
              <a:rPr lang="ru-RU" dirty="0"/>
              <a:t>Зубр </a:t>
            </a:r>
            <a:r>
              <a:rPr lang="ru-RU" dirty="0" smtClean="0"/>
              <a:t>в </a:t>
            </a:r>
            <a:r>
              <a:rPr lang="ru-RU" dirty="0"/>
              <a:t>прошлом </a:t>
            </a:r>
            <a:r>
              <a:rPr lang="ru-RU" dirty="0" smtClean="0"/>
              <a:t> являлся </a:t>
            </a:r>
            <a:r>
              <a:rPr lang="ru-RU" dirty="0"/>
              <a:t>охотничьим видом, но к 1919 году был полностью истреблен. Благодаря стараниям польских и белорусских ученых беловежские равнинные зубры возвращены в пущу. Сегодня в белорусской части пущи обитает около 280 зубров.</a:t>
            </a:r>
            <a:endParaRPr lang="ru-RU" dirty="0" smtClean="0"/>
          </a:p>
        </p:txBody>
      </p:sp>
    </p:spTree>
    <p:extLst>
      <p:ext uri="{BB962C8B-B14F-4D97-AF65-F5344CB8AC3E}">
        <p14:creationId xmlns:p14="http://schemas.microsoft.com/office/powerpoint/2010/main" xmlns="" val="2029391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half" idx="4294967295"/>
          </p:nvPr>
        </p:nvSpPr>
        <p:spPr>
          <a:xfrm>
            <a:off x="6266217" y="964039"/>
            <a:ext cx="4674362" cy="4352544"/>
          </a:xfrm>
        </p:spPr>
        <p:txBody>
          <a:bodyPr/>
          <a:lstStyle/>
          <a:p>
            <a:pPr marL="0" indent="0" algn="just">
              <a:buNone/>
            </a:pPr>
            <a:r>
              <a:rPr lang="ru-RU" sz="2400" b="1" i="1" u="sng" dirty="0">
                <a:solidFill>
                  <a:schemeClr val="accent5">
                    <a:lumMod val="75000"/>
                  </a:schemeClr>
                </a:solidFill>
              </a:rPr>
              <a:t>Дикий кабан</a:t>
            </a:r>
          </a:p>
          <a:p>
            <a:pPr marL="0" indent="0" algn="just">
              <a:buNone/>
            </a:pPr>
            <a:r>
              <a:rPr lang="ru-RU" dirty="0" smtClean="0"/>
              <a:t>Дикий кабан — </a:t>
            </a:r>
            <a:r>
              <a:rPr lang="ru-RU" dirty="0"/>
              <a:t>постоянный и прочно обосновавшийся в пуще зверь. Это довольно крупное, массивное животное на коротких </a:t>
            </a:r>
            <a:r>
              <a:rPr lang="ru-RU" dirty="0" smtClean="0"/>
              <a:t>ногах. </a:t>
            </a:r>
            <a:r>
              <a:rPr lang="ru-RU" dirty="0"/>
              <a:t>Численность кабанов в пуще почти всегда большая, особенно </a:t>
            </a:r>
            <a:r>
              <a:rPr lang="ru-RU" dirty="0" smtClean="0"/>
              <a:t>в </a:t>
            </a:r>
            <a:r>
              <a:rPr lang="ru-RU" dirty="0"/>
              <a:t>годы после обильного плодоношения дуба. В пуще это бывает примерно раз в пятилетие.</a:t>
            </a:r>
          </a:p>
        </p:txBody>
      </p:sp>
      <p:pic>
        <p:nvPicPr>
          <p:cNvPr id="5" name="Объект 4"/>
          <p:cNvPicPr>
            <a:picLocks noGrp="1" noChangeAspect="1"/>
          </p:cNvPicPr>
          <p:nvPr>
            <p:ph sz="half" idx="4294967295"/>
          </p:nvPr>
        </p:nvPicPr>
        <p:blipFill>
          <a:blip r:embed="rId2" cstate="email">
            <a:extLst>
              <a:ext uri="{28A0092B-C50C-407E-A947-70E740481C1C}">
                <a14:useLocalDpi xmlns:a14="http://schemas.microsoft.com/office/drawing/2010/main" xmlns="" val="0"/>
              </a:ext>
            </a:extLst>
          </a:blip>
          <a:stretch>
            <a:fillRect/>
          </a:stretch>
        </p:blipFill>
        <p:spPr>
          <a:xfrm>
            <a:off x="1009323" y="1088426"/>
            <a:ext cx="4603750" cy="3579813"/>
          </a:xfrm>
        </p:spPr>
      </p:pic>
    </p:spTree>
    <p:extLst>
      <p:ext uri="{BB962C8B-B14F-4D97-AF65-F5344CB8AC3E}">
        <p14:creationId xmlns:p14="http://schemas.microsoft.com/office/powerpoint/2010/main" xmlns="" val="31620273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half" idx="4294967295"/>
          </p:nvPr>
        </p:nvSpPr>
        <p:spPr>
          <a:xfrm>
            <a:off x="5514086" y="760250"/>
            <a:ext cx="4184650" cy="3881437"/>
          </a:xfrm>
        </p:spPr>
        <p:txBody>
          <a:bodyPr/>
          <a:lstStyle/>
          <a:p>
            <a:pPr marL="0" indent="0">
              <a:buNone/>
            </a:pPr>
            <a:r>
              <a:rPr lang="ru-RU" sz="2800" b="1" i="1" u="sng" dirty="0">
                <a:solidFill>
                  <a:schemeClr val="accent5">
                    <a:lumMod val="75000"/>
                  </a:schemeClr>
                </a:solidFill>
              </a:rPr>
              <a:t>Лось</a:t>
            </a:r>
          </a:p>
          <a:p>
            <a:pPr marL="0" indent="0" algn="just">
              <a:buNone/>
            </a:pPr>
            <a:r>
              <a:rPr lang="ru-RU" dirty="0" smtClean="0"/>
              <a:t>Лось— </a:t>
            </a:r>
            <a:r>
              <a:rPr lang="ru-RU" dirty="0"/>
              <a:t>второе по величине животное в пуще. В пуще лось обитает преимущественно в наиболее заболоченной северной части, избегая пересеченного рельефа. Немногочислен. По данным зимних учетов, численность его находится в пределах 50—70 особей.</a:t>
            </a:r>
          </a:p>
        </p:txBody>
      </p:sp>
      <p:pic>
        <p:nvPicPr>
          <p:cNvPr id="5" name="Объект 4"/>
          <p:cNvPicPr>
            <a:picLocks noGrp="1" noChangeAspect="1"/>
          </p:cNvPicPr>
          <p:nvPr>
            <p:ph sz="half" idx="4294967295"/>
          </p:nvPr>
        </p:nvPicPr>
        <p:blipFill>
          <a:blip r:embed="rId2" cstate="email">
            <a:extLst>
              <a:ext uri="{28A0092B-C50C-407E-A947-70E740481C1C}">
                <a14:useLocalDpi xmlns:a14="http://schemas.microsoft.com/office/drawing/2010/main" xmlns="" val="0"/>
              </a:ext>
            </a:extLst>
          </a:blip>
          <a:stretch>
            <a:fillRect/>
          </a:stretch>
        </p:blipFill>
        <p:spPr>
          <a:xfrm>
            <a:off x="573024" y="597916"/>
            <a:ext cx="3843338" cy="5114925"/>
          </a:xfrm>
        </p:spPr>
      </p:pic>
    </p:spTree>
    <p:extLst>
      <p:ext uri="{BB962C8B-B14F-4D97-AF65-F5344CB8AC3E}">
        <p14:creationId xmlns:p14="http://schemas.microsoft.com/office/powerpoint/2010/main" xmlns="" val="16815768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Объект 13"/>
          <p:cNvSpPr>
            <a:spLocks noGrp="1"/>
          </p:cNvSpPr>
          <p:nvPr>
            <p:ph sz="half" idx="4294967295"/>
          </p:nvPr>
        </p:nvSpPr>
        <p:spPr>
          <a:xfrm>
            <a:off x="6526893" y="1036565"/>
            <a:ext cx="4615724" cy="3881437"/>
          </a:xfrm>
        </p:spPr>
        <p:txBody>
          <a:bodyPr/>
          <a:lstStyle/>
          <a:p>
            <a:pPr marL="0" indent="0">
              <a:buNone/>
            </a:pPr>
            <a:r>
              <a:rPr lang="ru-RU" sz="2800" b="1" i="1" dirty="0">
                <a:solidFill>
                  <a:schemeClr val="accent5">
                    <a:lumMod val="75000"/>
                  </a:schemeClr>
                </a:solidFill>
              </a:rPr>
              <a:t>Европейский благородный олень</a:t>
            </a:r>
          </a:p>
          <a:p>
            <a:pPr marL="0" indent="0">
              <a:buNone/>
            </a:pPr>
            <a:r>
              <a:rPr lang="ru-RU" dirty="0"/>
              <a:t>Живущие в настоящее время в пуще олени не являются ее аборигенами. В 1864 г. в целях большего видового разнообразия животных для царских охот в пущу из Германии в обмен на зубров была завезена первая группа оленей.</a:t>
            </a:r>
          </a:p>
        </p:txBody>
      </p:sp>
      <p:pic>
        <p:nvPicPr>
          <p:cNvPr id="15" name="Объект 14"/>
          <p:cNvPicPr>
            <a:picLocks noGrp="1" noChangeAspect="1"/>
          </p:cNvPicPr>
          <p:nvPr>
            <p:ph sz="half" idx="4294967295"/>
          </p:nvPr>
        </p:nvPicPr>
        <p:blipFill>
          <a:blip r:embed="rId2" cstate="email">
            <a:extLst>
              <a:ext uri="{28A0092B-C50C-407E-A947-70E740481C1C}">
                <a14:useLocalDpi xmlns:a14="http://schemas.microsoft.com/office/drawing/2010/main" xmlns="" val="0"/>
              </a:ext>
            </a:extLst>
          </a:blip>
          <a:stretch>
            <a:fillRect/>
          </a:stretch>
        </p:blipFill>
        <p:spPr>
          <a:xfrm>
            <a:off x="783771" y="1153251"/>
            <a:ext cx="5449888" cy="3633788"/>
          </a:xfrm>
        </p:spPr>
      </p:pic>
    </p:spTree>
    <p:extLst>
      <p:ext uri="{BB962C8B-B14F-4D97-AF65-F5344CB8AC3E}">
        <p14:creationId xmlns:p14="http://schemas.microsoft.com/office/powerpoint/2010/main" xmlns="" val="29112692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Объект 8"/>
          <p:cNvSpPr>
            <a:spLocks noGrp="1"/>
          </p:cNvSpPr>
          <p:nvPr>
            <p:ph sz="half" idx="4294967295"/>
          </p:nvPr>
        </p:nvSpPr>
        <p:spPr>
          <a:xfrm>
            <a:off x="5802223" y="890178"/>
            <a:ext cx="5366520" cy="4321901"/>
          </a:xfrm>
        </p:spPr>
        <p:txBody>
          <a:bodyPr>
            <a:noAutofit/>
          </a:bodyPr>
          <a:lstStyle/>
          <a:p>
            <a:pPr marL="0" indent="0">
              <a:buNone/>
            </a:pPr>
            <a:r>
              <a:rPr lang="ru-RU" sz="2800" b="1" i="1" u="sng" dirty="0">
                <a:solidFill>
                  <a:schemeClr val="accent5">
                    <a:lumMod val="75000"/>
                  </a:schemeClr>
                </a:solidFill>
              </a:rPr>
              <a:t>Волк</a:t>
            </a:r>
          </a:p>
          <a:p>
            <a:pPr marL="0" indent="0" algn="just">
              <a:buNone/>
            </a:pPr>
            <a:r>
              <a:rPr lang="ru-RU" sz="2000" dirty="0"/>
              <a:t>В условиях пущи волк чаще встречается на опушках, чем в глубине леса. Как и повсюду, в послевоенные годы в пуще волков было много. Специальные команды егерей занимались уничтожением этих хищников всеми возможными </a:t>
            </a:r>
            <a:r>
              <a:rPr lang="ru-RU" sz="2000" dirty="0" smtClean="0"/>
              <a:t>способами. </a:t>
            </a:r>
            <a:r>
              <a:rPr lang="ru-RU" sz="2000" dirty="0"/>
              <a:t>Как результат этого, выводки в пуще уже во второй половине пятидесятых годов перестали встречаться, в начале шестидесятых — оставались единицы, в последние годы в пущу только иногда заходят отдельные волки</a:t>
            </a:r>
            <a:r>
              <a:rPr lang="ru-RU" dirty="0"/>
              <a:t>. </a:t>
            </a:r>
          </a:p>
        </p:txBody>
      </p:sp>
      <p:pic>
        <p:nvPicPr>
          <p:cNvPr id="10" name="Объект 12"/>
          <p:cNvPicPr>
            <a:picLocks noGrp="1" noChangeAspect="1"/>
          </p:cNvPicPr>
          <p:nvPr>
            <p:ph sz="half" idx="4294967295"/>
          </p:nvPr>
        </p:nvPicPr>
        <p:blipFill>
          <a:blip r:embed="rId2" cstate="email">
            <a:extLst>
              <a:ext uri="{28A0092B-C50C-407E-A947-70E740481C1C}">
                <a14:useLocalDpi xmlns:a14="http://schemas.microsoft.com/office/drawing/2010/main" xmlns="" val="0"/>
              </a:ext>
            </a:extLst>
          </a:blip>
          <a:stretch>
            <a:fillRect/>
          </a:stretch>
        </p:blipFill>
        <p:spPr>
          <a:xfrm>
            <a:off x="530352" y="1112248"/>
            <a:ext cx="5005388" cy="3752850"/>
          </a:xfrm>
          <a:prstGeom prst="rect">
            <a:avLst/>
          </a:prstGeom>
        </p:spPr>
      </p:pic>
    </p:spTree>
    <p:extLst>
      <p:ext uri="{BB962C8B-B14F-4D97-AF65-F5344CB8AC3E}">
        <p14:creationId xmlns:p14="http://schemas.microsoft.com/office/powerpoint/2010/main" xmlns="" val="836627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4319" y="312193"/>
            <a:ext cx="11573692" cy="5670596"/>
          </a:xfrm>
        </p:spPr>
        <p:txBody>
          <a:bodyPr>
            <a:normAutofit fontScale="90000"/>
          </a:bodyPr>
          <a:lstStyle/>
          <a:p>
            <a:r>
              <a:rPr lang="ru-RU" dirty="0" smtClean="0">
                <a:solidFill>
                  <a:srgbClr val="FF0000"/>
                </a:solidFill>
              </a:rPr>
              <a:t>Попробуй проверить свои знания!</a:t>
            </a:r>
            <a:r>
              <a:rPr lang="ru-RU" dirty="0" smtClean="0">
                <a:solidFill>
                  <a:schemeClr val="tx1"/>
                </a:solidFill>
              </a:rPr>
              <a:t/>
            </a:r>
            <a:br>
              <a:rPr lang="ru-RU" dirty="0" smtClean="0">
                <a:solidFill>
                  <a:schemeClr val="tx1"/>
                </a:solidFill>
              </a:rPr>
            </a:br>
            <a:r>
              <a:rPr lang="ru-RU" dirty="0" smtClean="0">
                <a:solidFill>
                  <a:srgbClr val="00B050"/>
                </a:solidFill>
              </a:rPr>
              <a:t>Ответь на следующие вопросы</a:t>
            </a:r>
            <a:r>
              <a:rPr lang="ru-RU" dirty="0" smtClean="0">
                <a:solidFill>
                  <a:schemeClr val="tx1"/>
                </a:solidFill>
              </a:rPr>
              <a:t/>
            </a:r>
            <a:br>
              <a:rPr lang="ru-RU" dirty="0" smtClean="0">
                <a:solidFill>
                  <a:schemeClr val="tx1"/>
                </a:solidFill>
              </a:rPr>
            </a:br>
            <a:r>
              <a:rPr lang="ru-RU" dirty="0" smtClean="0">
                <a:solidFill>
                  <a:schemeClr val="tx1"/>
                </a:solidFill>
              </a:rPr>
              <a:t>1.Что из истории Беловежской пущи тебя</a:t>
            </a:r>
            <a:br>
              <a:rPr lang="ru-RU" dirty="0" smtClean="0">
                <a:solidFill>
                  <a:schemeClr val="tx1"/>
                </a:solidFill>
              </a:rPr>
            </a:br>
            <a:r>
              <a:rPr lang="ru-RU" dirty="0" smtClean="0">
                <a:solidFill>
                  <a:schemeClr val="tx1"/>
                </a:solidFill>
              </a:rPr>
              <a:t> удивило?</a:t>
            </a:r>
            <a:br>
              <a:rPr lang="ru-RU" dirty="0" smtClean="0">
                <a:solidFill>
                  <a:schemeClr val="tx1"/>
                </a:solidFill>
              </a:rPr>
            </a:br>
            <a:r>
              <a:rPr lang="ru-RU" dirty="0" smtClean="0">
                <a:solidFill>
                  <a:schemeClr val="tx1"/>
                </a:solidFill>
              </a:rPr>
              <a:t>2.В каких областях Беларуси территориально размещена Беловежская пуща?</a:t>
            </a:r>
            <a:br>
              <a:rPr lang="ru-RU" dirty="0" smtClean="0">
                <a:solidFill>
                  <a:schemeClr val="tx1"/>
                </a:solidFill>
              </a:rPr>
            </a:br>
            <a:r>
              <a:rPr lang="ru-RU" dirty="0" smtClean="0">
                <a:solidFill>
                  <a:schemeClr val="tx1"/>
                </a:solidFill>
              </a:rPr>
              <a:t>3.О каких природных достопримечательностях  Беловежской пущи ты бы рассказал своим друзьям?</a:t>
            </a:r>
            <a:endParaRPr lang="ru-RU"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MCj04280650000[1]"/>
          <p:cNvPicPr>
            <a:picLocks noChangeAspect="1" noChangeArrowheads="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904875" y="2272938"/>
            <a:ext cx="2933068" cy="17321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MCj04244800000[1]"/>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7914365" y="2103120"/>
            <a:ext cx="1704588" cy="16868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Прямоугольник 4"/>
          <p:cNvSpPr/>
          <p:nvPr/>
        </p:nvSpPr>
        <p:spPr>
          <a:xfrm>
            <a:off x="927470" y="476672"/>
            <a:ext cx="9895647" cy="1569660"/>
          </a:xfrm>
          <a:prstGeom prst="rect">
            <a:avLst/>
          </a:prstGeom>
        </p:spPr>
        <p:txBody>
          <a:bodyPr wrap="square">
            <a:spAutoFit/>
          </a:bodyPr>
          <a:lstStyle/>
          <a:p>
            <a:pPr algn="ctr">
              <a:defRPr/>
            </a:pPr>
            <a:r>
              <a:rPr lang="ru-RU" sz="4800" dirty="0" smtClean="0">
                <a:solidFill>
                  <a:schemeClr val="tx2"/>
                </a:solidFill>
                <a:latin typeface="+mj-lt"/>
              </a:rPr>
              <a:t> Занятие было тебе полезным, интересным?</a:t>
            </a:r>
            <a:endParaRPr lang="ru-RU" sz="4800" dirty="0">
              <a:solidFill>
                <a:schemeClr val="tx2"/>
              </a:solidFill>
              <a:latin typeface="+mj-lt"/>
            </a:endParaRPr>
          </a:p>
        </p:txBody>
      </p:sp>
      <p:sp>
        <p:nvSpPr>
          <p:cNvPr id="6" name="Прямоугольник 5"/>
          <p:cNvSpPr/>
          <p:nvPr/>
        </p:nvSpPr>
        <p:spPr>
          <a:xfrm>
            <a:off x="1679510" y="4089128"/>
            <a:ext cx="1675044" cy="708025"/>
          </a:xfrm>
          <a:prstGeom prst="rect">
            <a:avLst/>
          </a:prstGeom>
        </p:spPr>
        <p:txBody>
          <a:bodyPr wrap="square">
            <a:spAutoFit/>
          </a:bodyPr>
          <a:lstStyle/>
          <a:p>
            <a:pPr>
              <a:defRPr/>
            </a:pPr>
            <a:r>
              <a:rPr lang="ru-RU" sz="4000" dirty="0">
                <a:solidFill>
                  <a:schemeClr val="bg1">
                    <a:lumMod val="10000"/>
                  </a:schemeClr>
                </a:solidFill>
                <a:latin typeface="+mj-lt"/>
              </a:rPr>
              <a:t>ДА !</a:t>
            </a:r>
            <a:endParaRPr lang="ru-RU" sz="4000" dirty="0">
              <a:latin typeface="+mj-lt"/>
            </a:endParaRPr>
          </a:p>
        </p:txBody>
      </p:sp>
      <p:sp>
        <p:nvSpPr>
          <p:cNvPr id="7" name="Прямоугольник 6"/>
          <p:cNvSpPr/>
          <p:nvPr/>
        </p:nvSpPr>
        <p:spPr>
          <a:xfrm>
            <a:off x="7967329" y="4203398"/>
            <a:ext cx="1929531" cy="646331"/>
          </a:xfrm>
          <a:prstGeom prst="rect">
            <a:avLst/>
          </a:prstGeom>
        </p:spPr>
        <p:txBody>
          <a:bodyPr wrap="square">
            <a:spAutoFit/>
          </a:bodyPr>
          <a:lstStyle/>
          <a:p>
            <a:pPr>
              <a:defRPr/>
            </a:pPr>
            <a:r>
              <a:rPr lang="ru-RU" sz="3600" dirty="0">
                <a:solidFill>
                  <a:schemeClr val="bg1">
                    <a:lumMod val="10000"/>
                  </a:schemeClr>
                </a:solidFill>
                <a:latin typeface="+mj-lt"/>
              </a:rPr>
              <a:t>НЕТ !</a:t>
            </a:r>
            <a:endParaRPr lang="ru-RU" sz="3600" dirty="0">
              <a:latin typeface="+mj-lt"/>
            </a:endParaRPr>
          </a:p>
        </p:txBody>
      </p:sp>
    </p:spTree>
    <p:extLst>
      <p:ext uri="{BB962C8B-B14F-4D97-AF65-F5344CB8AC3E}">
        <p14:creationId xmlns="" xmlns:p14="http://schemas.microsoft.com/office/powerpoint/2010/main" val="20226547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ppt_x</p:attrName>
                                        </p:attrNameLst>
                                      </p:cBhvr>
                                      <p:tavLst>
                                        <p:tav tm="0">
                                          <p:val>
                                            <p:strVal val="#ppt_x-.2"/>
                                          </p:val>
                                        </p:tav>
                                        <p:tav tm="100000">
                                          <p:val>
                                            <p:strVal val="#ppt_x"/>
                                          </p:val>
                                        </p:tav>
                                      </p:tavLst>
                                    </p:anim>
                                    <p:anim calcmode="lin" valueType="num">
                                      <p:cBhvr>
                                        <p:cTn id="8" dur="3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3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3000" fill="hold"/>
                                        <p:tgtEl>
                                          <p:spTgt spid="4"/>
                                        </p:tgtEl>
                                        <p:attrNameLst>
                                          <p:attrName>ppt_x</p:attrName>
                                        </p:attrNameLst>
                                      </p:cBhvr>
                                      <p:tavLst>
                                        <p:tav tm="0">
                                          <p:val>
                                            <p:strVal val="#ppt_x-.2"/>
                                          </p:val>
                                        </p:tav>
                                        <p:tav tm="100000">
                                          <p:val>
                                            <p:strVal val="#ppt_x"/>
                                          </p:val>
                                        </p:tav>
                                      </p:tavLst>
                                    </p:anim>
                                    <p:anim calcmode="lin" valueType="num">
                                      <p:cBhvr>
                                        <p:cTn id="15" dur="3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6"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8956" y="361406"/>
            <a:ext cx="11405810" cy="1320800"/>
          </a:xfrm>
        </p:spPr>
        <p:txBody>
          <a:bodyPr>
            <a:normAutofit fontScale="90000"/>
          </a:bodyPr>
          <a:lstStyle/>
          <a:p>
            <a:r>
              <a:rPr lang="ru-RU" b="1" u="sng" dirty="0" smtClean="0"/>
              <a:t>Цель</a:t>
            </a:r>
            <a:r>
              <a:rPr lang="ru-RU" dirty="0" smtClean="0"/>
              <a:t>: создание представления о достопримечательностях Беловежской пущи как уникального природного объекта</a:t>
            </a:r>
            <a:br>
              <a:rPr lang="ru-RU" dirty="0" smtClean="0"/>
            </a:br>
            <a:r>
              <a:rPr lang="ru-RU" dirty="0" smtClean="0"/>
              <a:t>Республики Беларусь</a:t>
            </a:r>
            <a:endParaRPr lang="ru-RU" dirty="0"/>
          </a:p>
        </p:txBody>
      </p:sp>
      <p:sp>
        <p:nvSpPr>
          <p:cNvPr id="3" name="Содержимое 2"/>
          <p:cNvSpPr>
            <a:spLocks noGrp="1"/>
          </p:cNvSpPr>
          <p:nvPr>
            <p:ph idx="1"/>
          </p:nvPr>
        </p:nvSpPr>
        <p:spPr>
          <a:xfrm>
            <a:off x="677333" y="1998621"/>
            <a:ext cx="10635101" cy="4277876"/>
          </a:xfrm>
        </p:spPr>
        <p:txBody>
          <a:bodyPr>
            <a:normAutofit/>
          </a:bodyPr>
          <a:lstStyle/>
          <a:p>
            <a:pPr>
              <a:buNone/>
            </a:pPr>
            <a:r>
              <a:rPr lang="ru-RU" sz="2800" b="1" u="sng" dirty="0" smtClean="0">
                <a:solidFill>
                  <a:srgbClr val="00B050"/>
                </a:solidFill>
              </a:rPr>
              <a:t>Задачи:</a:t>
            </a:r>
          </a:p>
          <a:p>
            <a:pPr>
              <a:buFontTx/>
              <a:buChar char="-"/>
            </a:pPr>
            <a:r>
              <a:rPr lang="ru-RU" sz="2400" b="1" dirty="0" smtClean="0">
                <a:solidFill>
                  <a:schemeClr val="tx1"/>
                </a:solidFill>
              </a:rPr>
              <a:t>сформировать начальное представление о Беловежской пуще как об уникальном природном объекте;</a:t>
            </a:r>
          </a:p>
          <a:p>
            <a:pPr>
              <a:buFontTx/>
              <a:buChar char="-"/>
            </a:pPr>
            <a:r>
              <a:rPr lang="ru-RU" sz="2400" b="1" dirty="0" smtClean="0">
                <a:solidFill>
                  <a:schemeClr val="tx1"/>
                </a:solidFill>
              </a:rPr>
              <a:t>раскрыть значимость Беловежской пущи через знакомство с ее природными достопримечательностями;</a:t>
            </a:r>
          </a:p>
          <a:p>
            <a:pPr>
              <a:buFontTx/>
              <a:buChar char="-"/>
            </a:pPr>
            <a:r>
              <a:rPr lang="ru-RU" sz="2400" b="1" dirty="0" smtClean="0">
                <a:solidFill>
                  <a:schemeClr val="tx1"/>
                </a:solidFill>
              </a:rPr>
              <a:t>воспитать  бережное отношение к природному наследию</a:t>
            </a:r>
            <a:endParaRPr lang="ru-RU" sz="2400" b="1"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Объект 7"/>
          <p:cNvSpPr>
            <a:spLocks noGrp="1"/>
          </p:cNvSpPr>
          <p:nvPr>
            <p:ph idx="1"/>
          </p:nvPr>
        </p:nvSpPr>
        <p:spPr>
          <a:xfrm>
            <a:off x="2090058" y="704525"/>
            <a:ext cx="7642642" cy="5297650"/>
          </a:xfrm>
        </p:spPr>
        <p:txBody>
          <a:bodyPr>
            <a:normAutofit/>
          </a:bodyPr>
          <a:lstStyle/>
          <a:p>
            <a:pPr marL="0" indent="0" algn="ctr">
              <a:buNone/>
            </a:pPr>
            <a:r>
              <a:rPr lang="ru-RU" sz="9600" smtClean="0">
                <a:solidFill>
                  <a:schemeClr val="accent4">
                    <a:lumMod val="50000"/>
                  </a:schemeClr>
                </a:solidFill>
              </a:rPr>
              <a:t>Спасибо</a:t>
            </a:r>
            <a:endParaRPr lang="ru-RU" sz="9600" dirty="0" smtClean="0">
              <a:solidFill>
                <a:schemeClr val="accent4">
                  <a:lumMod val="50000"/>
                </a:schemeClr>
              </a:solidFill>
            </a:endParaRPr>
          </a:p>
          <a:p>
            <a:pPr marL="0" indent="0" algn="ctr">
              <a:buNone/>
            </a:pPr>
            <a:r>
              <a:rPr lang="ru-RU" sz="9600" dirty="0">
                <a:solidFill>
                  <a:schemeClr val="accent4">
                    <a:lumMod val="50000"/>
                  </a:schemeClr>
                </a:solidFill>
              </a:rPr>
              <a:t>з</a:t>
            </a:r>
            <a:r>
              <a:rPr lang="ru-RU" sz="9600" dirty="0" smtClean="0">
                <a:solidFill>
                  <a:schemeClr val="accent4">
                    <a:lumMod val="50000"/>
                  </a:schemeClr>
                </a:solidFill>
              </a:rPr>
              <a:t>а внимание!</a:t>
            </a:r>
            <a:endParaRPr lang="ru-RU" sz="9600" dirty="0">
              <a:solidFill>
                <a:schemeClr val="accent4">
                  <a:lumMod val="50000"/>
                </a:schemeClr>
              </a:solidFill>
            </a:endParaRPr>
          </a:p>
        </p:txBody>
      </p:sp>
    </p:spTree>
    <p:extLst>
      <p:ext uri="{BB962C8B-B14F-4D97-AF65-F5344CB8AC3E}">
        <p14:creationId xmlns:p14="http://schemas.microsoft.com/office/powerpoint/2010/main" xmlns="" val="622673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smtClean="0"/>
              <a:t>Общая информация</a:t>
            </a:r>
            <a:endParaRPr lang="ru-RU" dirty="0"/>
          </a:p>
        </p:txBody>
      </p:sp>
      <p:sp>
        <p:nvSpPr>
          <p:cNvPr id="5" name="Объект 4"/>
          <p:cNvSpPr>
            <a:spLocks noGrp="1"/>
          </p:cNvSpPr>
          <p:nvPr>
            <p:ph sz="half" idx="1"/>
          </p:nvPr>
        </p:nvSpPr>
        <p:spPr>
          <a:xfrm>
            <a:off x="585894" y="1435164"/>
            <a:ext cx="5418666" cy="4560686"/>
          </a:xfrm>
        </p:spPr>
        <p:txBody>
          <a:bodyPr>
            <a:noAutofit/>
          </a:bodyPr>
          <a:lstStyle/>
          <a:p>
            <a:pPr marL="0" indent="0" algn="just">
              <a:buNone/>
            </a:pPr>
            <a:r>
              <a:rPr lang="ru-RU" sz="2000" b="1" dirty="0" err="1">
                <a:solidFill>
                  <a:schemeClr val="tx1"/>
                </a:solidFill>
              </a:rPr>
              <a:t>Белове́жская</a:t>
            </a:r>
            <a:r>
              <a:rPr lang="ru-RU" sz="2000" b="1" dirty="0">
                <a:solidFill>
                  <a:schemeClr val="tx1"/>
                </a:solidFill>
              </a:rPr>
              <a:t> </a:t>
            </a:r>
            <a:r>
              <a:rPr lang="ru-RU" sz="2000" b="1" dirty="0" err="1">
                <a:solidFill>
                  <a:schemeClr val="tx1"/>
                </a:solidFill>
              </a:rPr>
              <a:t>пу́ща</a:t>
            </a:r>
            <a:r>
              <a:rPr lang="ru-RU" sz="2000" dirty="0">
                <a:solidFill>
                  <a:schemeClr val="tx1"/>
                </a:solidFill>
              </a:rPr>
              <a:t> (</a:t>
            </a:r>
            <a:r>
              <a:rPr lang="ru-RU" sz="2000" dirty="0" err="1" smtClean="0">
                <a:solidFill>
                  <a:schemeClr val="tx1"/>
                </a:solidFill>
              </a:rPr>
              <a:t>белор</a:t>
            </a:r>
            <a:r>
              <a:rPr lang="ru-RU" sz="2000" dirty="0" smtClean="0">
                <a:solidFill>
                  <a:schemeClr val="tx1"/>
                </a:solidFill>
              </a:rPr>
              <a:t>. </a:t>
            </a:r>
            <a:r>
              <a:rPr lang="be-BY" sz="2000" i="1" dirty="0">
                <a:solidFill>
                  <a:schemeClr val="tx1"/>
                </a:solidFill>
              </a:rPr>
              <a:t>Белавежская пушча</a:t>
            </a:r>
            <a:r>
              <a:rPr lang="ru-RU" sz="2000" dirty="0">
                <a:solidFill>
                  <a:schemeClr val="tx1"/>
                </a:solidFill>
              </a:rPr>
              <a:t>, польск. </a:t>
            </a:r>
            <a:r>
              <a:rPr lang="pl-PL" sz="2000" i="1" dirty="0">
                <a:solidFill>
                  <a:schemeClr val="tx1"/>
                </a:solidFill>
              </a:rPr>
              <a:t>Puszcza Białowieska</a:t>
            </a:r>
            <a:r>
              <a:rPr lang="ru-RU" sz="2000" dirty="0">
                <a:solidFill>
                  <a:schemeClr val="tx1"/>
                </a:solidFill>
              </a:rPr>
              <a:t>) — наиболее крупный остаток реликтового первобытного равнинного леса, который, согласно представлениям, сложившимся в современной науке, в доисторические времена произрастал на территории Европы. Постепенно он был вырублен, но в относительно нетронутом состоянии в виде крупного массива сохранился только в Беловежском регионе на территории современной Беларуси и Польши. Беловежскую пущу относят к </a:t>
            </a:r>
            <a:r>
              <a:rPr lang="ru-RU" sz="2000" dirty="0" err="1">
                <a:solidFill>
                  <a:schemeClr val="tx1"/>
                </a:solidFill>
              </a:rPr>
              <a:t>экорегиону</a:t>
            </a:r>
            <a:r>
              <a:rPr lang="ru-RU" sz="2000" dirty="0">
                <a:solidFill>
                  <a:schemeClr val="tx1"/>
                </a:solidFill>
              </a:rPr>
              <a:t> под названием «сарматский смешанный лес».</a:t>
            </a:r>
          </a:p>
          <a:p>
            <a:endParaRPr lang="ru-RU" sz="2000" dirty="0"/>
          </a:p>
        </p:txBody>
      </p:sp>
      <p:pic>
        <p:nvPicPr>
          <p:cNvPr id="7" name="Объект 6"/>
          <p:cNvPicPr>
            <a:picLocks noGrp="1" noChangeAspect="1"/>
          </p:cNvPicPr>
          <p:nvPr>
            <p:ph sz="half" idx="2"/>
          </p:nvPr>
        </p:nvPicPr>
        <p:blipFill>
          <a:blip r:embed="rId2" cstate="email">
            <a:extLst>
              <a:ext uri="{28A0092B-C50C-407E-A947-70E740481C1C}">
                <a14:useLocalDpi xmlns:a14="http://schemas.microsoft.com/office/drawing/2010/main" xmlns="" val="0"/>
              </a:ext>
            </a:extLst>
          </a:blip>
          <a:stretch>
            <a:fillRect/>
          </a:stretch>
        </p:blipFill>
        <p:spPr>
          <a:xfrm>
            <a:off x="6289387" y="1680756"/>
            <a:ext cx="5646580" cy="3767328"/>
          </a:xfrm>
        </p:spPr>
      </p:pic>
    </p:spTree>
    <p:extLst>
      <p:ext uri="{BB962C8B-B14F-4D97-AF65-F5344CB8AC3E}">
        <p14:creationId xmlns:p14="http://schemas.microsoft.com/office/powerpoint/2010/main" xmlns="" val="7614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Территория и расположение</a:t>
            </a:r>
            <a:endParaRPr lang="ru-RU" dirty="0"/>
          </a:p>
        </p:txBody>
      </p:sp>
      <p:sp>
        <p:nvSpPr>
          <p:cNvPr id="3" name="Объект 2"/>
          <p:cNvSpPr>
            <a:spLocks noGrp="1"/>
          </p:cNvSpPr>
          <p:nvPr>
            <p:ph sz="half" idx="1"/>
          </p:nvPr>
        </p:nvSpPr>
        <p:spPr/>
        <p:txBody>
          <a:bodyPr/>
          <a:lstStyle/>
          <a:p>
            <a:r>
              <a:rPr lang="ru-RU" dirty="0" smtClean="0"/>
              <a:t>Общая площадь Беловежской пущи в её исторических границах 130 тысяч гектаров, из них 57 тысяч – на территории Польши. </a:t>
            </a:r>
          </a:p>
          <a:p>
            <a:r>
              <a:rPr lang="ru-RU" dirty="0" smtClean="0"/>
              <a:t>Беловежская пуща в Беларуси расположена на территории Брестской и Гродненской областей: в Брестской области в </a:t>
            </a:r>
            <a:r>
              <a:rPr lang="ru-RU" dirty="0" err="1" smtClean="0"/>
              <a:t>Каменецком</a:t>
            </a:r>
            <a:r>
              <a:rPr lang="ru-RU" dirty="0" smtClean="0"/>
              <a:t> и </a:t>
            </a:r>
            <a:r>
              <a:rPr lang="ru-RU" dirty="0" err="1" smtClean="0"/>
              <a:t>Пружанском</a:t>
            </a:r>
            <a:r>
              <a:rPr lang="ru-RU" dirty="0" smtClean="0"/>
              <a:t> районах, а в Гродненской в </a:t>
            </a:r>
            <a:r>
              <a:rPr lang="ru-RU" dirty="0" err="1" smtClean="0"/>
              <a:t>Свислочском</a:t>
            </a:r>
            <a:r>
              <a:rPr lang="ru-RU" dirty="0" smtClean="0"/>
              <a:t> районе.</a:t>
            </a:r>
            <a:endParaRPr lang="ru-RU" dirty="0"/>
          </a:p>
        </p:txBody>
      </p:sp>
      <p:graphicFrame>
        <p:nvGraphicFramePr>
          <p:cNvPr id="15" name="Объект 14"/>
          <p:cNvGraphicFramePr>
            <a:graphicFrameLocks noGrp="1"/>
          </p:cNvGraphicFramePr>
          <p:nvPr>
            <p:ph sz="half" idx="2"/>
            <p:extLst>
              <p:ext uri="{D42A27DB-BD31-4B8C-83A1-F6EECF244321}">
                <p14:modId xmlns:p14="http://schemas.microsoft.com/office/powerpoint/2010/main" xmlns="" val="2067090551"/>
              </p:ext>
            </p:extLst>
          </p:nvPr>
        </p:nvGraphicFramePr>
        <p:xfrm>
          <a:off x="5089352" y="2160589"/>
          <a:ext cx="4627672" cy="43865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555740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5"/>
          <p:cNvSpPr>
            <a:spLocks noGrp="1"/>
          </p:cNvSpPr>
          <p:nvPr>
            <p:ph type="subTitle" idx="1"/>
          </p:nvPr>
        </p:nvSpPr>
        <p:spPr>
          <a:xfrm>
            <a:off x="694944" y="524256"/>
            <a:ext cx="8827008" cy="6169152"/>
          </a:xfrm>
        </p:spPr>
        <p:txBody>
          <a:bodyPr>
            <a:normAutofit fontScale="77500" lnSpcReduction="20000"/>
          </a:bodyPr>
          <a:lstStyle/>
          <a:p>
            <a:pPr algn="l"/>
            <a:r>
              <a:rPr lang="ru-RU" sz="2600" dirty="0">
                <a:solidFill>
                  <a:schemeClr val="tx1"/>
                </a:solidFill>
              </a:rPr>
              <a:t>Через Беловежскую пущу проходит государственная граница между Республикой Польша и Республикой Беларусь. Рядом с пущей находится </a:t>
            </a:r>
            <a:r>
              <a:rPr lang="ru-RU" sz="2600" dirty="0" smtClean="0">
                <a:solidFill>
                  <a:schemeClr val="tx1"/>
                </a:solidFill>
              </a:rPr>
              <a:t>водораздел Балтийского </a:t>
            </a:r>
            <a:r>
              <a:rPr lang="ru-RU" sz="2600" dirty="0">
                <a:solidFill>
                  <a:schemeClr val="tx1"/>
                </a:solidFill>
              </a:rPr>
              <a:t>и Чёрного морей. Для сохранения уникальной природы в Беловежской пуще выделены </a:t>
            </a:r>
            <a:r>
              <a:rPr lang="ru-RU" sz="2600" i="1" dirty="0" smtClean="0">
                <a:solidFill>
                  <a:schemeClr val="tx1"/>
                </a:solidFill>
              </a:rPr>
              <a:t>функциональные </a:t>
            </a:r>
            <a:r>
              <a:rPr lang="ru-RU" sz="2600" i="1" dirty="0">
                <a:solidFill>
                  <a:schemeClr val="tx1"/>
                </a:solidFill>
              </a:rPr>
              <a:t>зоны с различным режимом охраны</a:t>
            </a:r>
            <a:r>
              <a:rPr lang="ru-RU" sz="2600" dirty="0">
                <a:solidFill>
                  <a:schemeClr val="tx1"/>
                </a:solidFill>
              </a:rPr>
              <a:t>: </a:t>
            </a:r>
            <a:endParaRPr lang="ru-RU" sz="2600" dirty="0" smtClean="0">
              <a:solidFill>
                <a:schemeClr val="tx1"/>
              </a:solidFill>
            </a:endParaRPr>
          </a:p>
          <a:p>
            <a:pPr marL="285750" indent="-285750" algn="l">
              <a:buFont typeface="Arial" panose="020B0604020202020204" pitchFamily="34" charset="0"/>
              <a:buChar char="•"/>
            </a:pPr>
            <a:r>
              <a:rPr lang="ru-RU" sz="2600" dirty="0" smtClean="0">
                <a:solidFill>
                  <a:schemeClr val="tx1"/>
                </a:solidFill>
              </a:rPr>
              <a:t> заповедная зона</a:t>
            </a:r>
          </a:p>
          <a:p>
            <a:pPr marL="285750" indent="-285750" algn="l">
              <a:buFont typeface="Arial" panose="020B0604020202020204" pitchFamily="34" charset="0"/>
              <a:buChar char="•"/>
            </a:pPr>
            <a:r>
              <a:rPr lang="ru-RU" sz="2600" dirty="0" smtClean="0">
                <a:solidFill>
                  <a:schemeClr val="tx1"/>
                </a:solidFill>
              </a:rPr>
              <a:t> зона </a:t>
            </a:r>
            <a:r>
              <a:rPr lang="ru-RU" sz="2600" dirty="0">
                <a:solidFill>
                  <a:schemeClr val="tx1"/>
                </a:solidFill>
              </a:rPr>
              <a:t>регулируемого </a:t>
            </a:r>
            <a:r>
              <a:rPr lang="ru-RU" sz="2600" dirty="0" smtClean="0">
                <a:solidFill>
                  <a:schemeClr val="tx1"/>
                </a:solidFill>
              </a:rPr>
              <a:t>пользования</a:t>
            </a:r>
          </a:p>
          <a:p>
            <a:pPr marL="285750" indent="-285750" algn="l">
              <a:buFont typeface="Arial" panose="020B0604020202020204" pitchFamily="34" charset="0"/>
              <a:buChar char="•"/>
            </a:pPr>
            <a:r>
              <a:rPr lang="ru-RU" sz="2600" dirty="0" smtClean="0">
                <a:solidFill>
                  <a:schemeClr val="tx1"/>
                </a:solidFill>
              </a:rPr>
              <a:t> рекреационная зона (</a:t>
            </a:r>
            <a:r>
              <a:rPr lang="ru-RU" sz="2600" smtClean="0">
                <a:solidFill>
                  <a:schemeClr val="tx1"/>
                </a:solidFill>
              </a:rPr>
              <a:t>для отдыха)</a:t>
            </a:r>
            <a:endParaRPr lang="ru-RU" sz="2600" dirty="0" smtClean="0">
              <a:solidFill>
                <a:schemeClr val="tx1"/>
              </a:solidFill>
            </a:endParaRPr>
          </a:p>
          <a:p>
            <a:pPr marL="285750" indent="-285750" algn="l">
              <a:buFont typeface="Arial" panose="020B0604020202020204" pitchFamily="34" charset="0"/>
              <a:buChar char="•"/>
            </a:pPr>
            <a:r>
              <a:rPr lang="ru-RU" sz="2600" dirty="0">
                <a:solidFill>
                  <a:schemeClr val="tx1"/>
                </a:solidFill>
              </a:rPr>
              <a:t> </a:t>
            </a:r>
            <a:r>
              <a:rPr lang="ru-RU" sz="2600" dirty="0" smtClean="0">
                <a:solidFill>
                  <a:schemeClr val="tx1"/>
                </a:solidFill>
              </a:rPr>
              <a:t>хозяйственная зона</a:t>
            </a:r>
          </a:p>
          <a:p>
            <a:pPr marL="285750" indent="-285750" algn="l">
              <a:buFont typeface="Arial" panose="020B0604020202020204" pitchFamily="34" charset="0"/>
              <a:buChar char="•"/>
            </a:pPr>
            <a:r>
              <a:rPr lang="ru-RU" sz="2600" dirty="0" smtClean="0">
                <a:solidFill>
                  <a:schemeClr val="tx1"/>
                </a:solidFill>
              </a:rPr>
              <a:t> охранная </a:t>
            </a:r>
            <a:r>
              <a:rPr lang="ru-RU" sz="2600" dirty="0">
                <a:solidFill>
                  <a:schemeClr val="tx1"/>
                </a:solidFill>
              </a:rPr>
              <a:t>(буферная) зона.</a:t>
            </a:r>
          </a:p>
          <a:p>
            <a:pPr algn="l"/>
            <a:r>
              <a:rPr lang="ru-RU" sz="2600" dirty="0">
                <a:solidFill>
                  <a:schemeClr val="tx1"/>
                </a:solidFill>
              </a:rPr>
              <a:t>В 1992 году решением ЮНЕСКО Государственный национальный парк «Беловежская пуща» включён в </a:t>
            </a:r>
            <a:r>
              <a:rPr lang="ru-RU" sz="2600" dirty="0" smtClean="0">
                <a:solidFill>
                  <a:schemeClr val="tx1"/>
                </a:solidFill>
              </a:rPr>
              <a:t>Список Всемирного наследия человечества</a:t>
            </a:r>
            <a:r>
              <a:rPr lang="ru-RU" sz="2600" dirty="0">
                <a:solidFill>
                  <a:schemeClr val="tx1"/>
                </a:solidFill>
              </a:rPr>
              <a:t>. В </a:t>
            </a:r>
            <a:r>
              <a:rPr lang="ru-RU" sz="2600" dirty="0" smtClean="0">
                <a:solidFill>
                  <a:schemeClr val="tx1"/>
                </a:solidFill>
              </a:rPr>
              <a:t>1993 году ему </a:t>
            </a:r>
            <a:r>
              <a:rPr lang="ru-RU" sz="2600" dirty="0">
                <a:solidFill>
                  <a:schemeClr val="tx1"/>
                </a:solidFill>
              </a:rPr>
              <a:t>присвоен статус </a:t>
            </a:r>
            <a:r>
              <a:rPr lang="ru-RU" sz="2600" dirty="0" smtClean="0">
                <a:solidFill>
                  <a:schemeClr val="tx1"/>
                </a:solidFill>
              </a:rPr>
              <a:t>биосферного заповедника, </a:t>
            </a:r>
            <a:r>
              <a:rPr lang="ru-RU" sz="2600" dirty="0">
                <a:solidFill>
                  <a:schemeClr val="tx1"/>
                </a:solidFill>
              </a:rPr>
              <a:t>а в </a:t>
            </a:r>
            <a:r>
              <a:rPr lang="ru-RU" sz="2600" dirty="0" smtClean="0">
                <a:solidFill>
                  <a:schemeClr val="tx1"/>
                </a:solidFill>
              </a:rPr>
              <a:t>1997 году он </a:t>
            </a:r>
            <a:r>
              <a:rPr lang="ru-RU" sz="2600" dirty="0">
                <a:solidFill>
                  <a:schemeClr val="tx1"/>
                </a:solidFill>
              </a:rPr>
              <a:t>награждён дипломом </a:t>
            </a:r>
            <a:r>
              <a:rPr lang="ru-RU" sz="2600" dirty="0" smtClean="0">
                <a:solidFill>
                  <a:schemeClr val="tx1"/>
                </a:solidFill>
              </a:rPr>
              <a:t>Совета Европы.</a:t>
            </a:r>
            <a:endParaRPr lang="ru-RU" sz="2600" dirty="0">
              <a:solidFill>
                <a:schemeClr val="tx1"/>
              </a:solidFill>
            </a:endParaRPr>
          </a:p>
          <a:p>
            <a:pPr algn="l"/>
            <a:r>
              <a:rPr lang="ru-RU" sz="2600" dirty="0">
                <a:solidFill>
                  <a:schemeClr val="tx1"/>
                </a:solidFill>
              </a:rPr>
              <a:t>Вопреки распространённому мнению, название происходит не </a:t>
            </a:r>
            <a:r>
              <a:rPr lang="ru-RU" sz="2600" dirty="0" smtClean="0">
                <a:solidFill>
                  <a:schemeClr val="tx1"/>
                </a:solidFill>
              </a:rPr>
              <a:t>от сторожевой башни </a:t>
            </a:r>
            <a:r>
              <a:rPr lang="ru-RU" sz="2600" dirty="0">
                <a:solidFill>
                  <a:schemeClr val="tx1"/>
                </a:solidFill>
              </a:rPr>
              <a:t>в </a:t>
            </a:r>
            <a:r>
              <a:rPr lang="ru-RU" sz="2600" dirty="0" smtClean="0">
                <a:solidFill>
                  <a:schemeClr val="tx1"/>
                </a:solidFill>
              </a:rPr>
              <a:t>Каменце, </a:t>
            </a:r>
            <a:r>
              <a:rPr lang="ru-RU" sz="2600" dirty="0">
                <a:solidFill>
                  <a:schemeClr val="tx1"/>
                </a:solidFill>
              </a:rPr>
              <a:t>так как она была прозвана «Белой вежей» только </a:t>
            </a:r>
            <a:r>
              <a:rPr lang="ru-RU" sz="2600" dirty="0" smtClean="0">
                <a:solidFill>
                  <a:schemeClr val="tx1"/>
                </a:solidFill>
              </a:rPr>
              <a:t>в</a:t>
            </a:r>
            <a:r>
              <a:rPr lang="en-US" sz="2600" dirty="0" smtClean="0">
                <a:solidFill>
                  <a:schemeClr val="tx1"/>
                </a:solidFill>
              </a:rPr>
              <a:t> XIX</a:t>
            </a:r>
            <a:r>
              <a:rPr lang="ru-RU" sz="2600" dirty="0" smtClean="0">
                <a:solidFill>
                  <a:schemeClr val="tx1"/>
                </a:solidFill>
              </a:rPr>
              <a:t> веке, </a:t>
            </a:r>
            <a:r>
              <a:rPr lang="ru-RU" sz="2600" dirty="0">
                <a:solidFill>
                  <a:schemeClr val="tx1"/>
                </a:solidFill>
              </a:rPr>
              <a:t>а побелена и того позже — при советской </a:t>
            </a:r>
            <a:r>
              <a:rPr lang="ru-RU" sz="2600" dirty="0" smtClean="0">
                <a:solidFill>
                  <a:schemeClr val="tx1"/>
                </a:solidFill>
              </a:rPr>
              <a:t>власти, </a:t>
            </a:r>
            <a:r>
              <a:rPr lang="ru-RU" sz="2600" dirty="0">
                <a:solidFill>
                  <a:schemeClr val="tx1"/>
                </a:solidFill>
              </a:rPr>
              <a:t>а, скорее </a:t>
            </a:r>
            <a:r>
              <a:rPr lang="ru-RU" sz="2600" dirty="0" smtClean="0">
                <a:solidFill>
                  <a:schemeClr val="tx1"/>
                </a:solidFill>
              </a:rPr>
              <a:t>всего, </a:t>
            </a:r>
            <a:r>
              <a:rPr lang="ru-RU" sz="2600" dirty="0">
                <a:solidFill>
                  <a:schemeClr val="tx1"/>
                </a:solidFill>
              </a:rPr>
              <a:t>от названия центрального населённого пункта </a:t>
            </a:r>
            <a:r>
              <a:rPr lang="ru-RU" sz="2600" dirty="0" smtClean="0">
                <a:solidFill>
                  <a:schemeClr val="tx1"/>
                </a:solidFill>
              </a:rPr>
              <a:t>— </a:t>
            </a:r>
            <a:r>
              <a:rPr lang="ru-RU" sz="2600" dirty="0" err="1" smtClean="0">
                <a:solidFill>
                  <a:schemeClr val="tx1"/>
                </a:solidFill>
              </a:rPr>
              <a:t>Беловежа</a:t>
            </a:r>
            <a:r>
              <a:rPr lang="ru-RU" sz="2600" dirty="0" smtClean="0">
                <a:solidFill>
                  <a:schemeClr val="tx1"/>
                </a:solidFill>
              </a:rPr>
              <a:t>, </a:t>
            </a:r>
            <a:r>
              <a:rPr lang="ru-RU" sz="2600" dirty="0">
                <a:solidFill>
                  <a:schemeClr val="tx1"/>
                </a:solidFill>
              </a:rPr>
              <a:t>находящегося сейчас на территории Польши, по аналогии с названиями других пущ: </a:t>
            </a:r>
            <a:r>
              <a:rPr lang="ru-RU" sz="2600" dirty="0" smtClean="0">
                <a:solidFill>
                  <a:schemeClr val="tx1"/>
                </a:solidFill>
              </a:rPr>
              <a:t>Кобринская, </a:t>
            </a:r>
            <a:r>
              <a:rPr lang="ru-RU" sz="2600" dirty="0">
                <a:solidFill>
                  <a:schemeClr val="tx1"/>
                </a:solidFill>
              </a:rPr>
              <a:t>Гродненская, Шерешевская, </a:t>
            </a:r>
            <a:r>
              <a:rPr lang="ru-RU" sz="2600" dirty="0" err="1">
                <a:solidFill>
                  <a:schemeClr val="tx1"/>
                </a:solidFill>
              </a:rPr>
              <a:t>Налибокская</a:t>
            </a:r>
            <a:r>
              <a:rPr lang="ru-RU" sz="2600" dirty="0">
                <a:solidFill>
                  <a:schemeClr val="tx1"/>
                </a:solidFill>
              </a:rPr>
              <a:t> и т. д.</a:t>
            </a:r>
          </a:p>
          <a:p>
            <a:pPr algn="l"/>
            <a:endParaRPr lang="ru-RU" dirty="0"/>
          </a:p>
        </p:txBody>
      </p:sp>
    </p:spTree>
    <p:extLst>
      <p:ext uri="{BB962C8B-B14F-4D97-AF65-F5344CB8AC3E}">
        <p14:creationId xmlns:p14="http://schemas.microsoft.com/office/powerpoint/2010/main" xmlns="" val="2535948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Объект 9"/>
          <p:cNvSpPr>
            <a:spLocks noGrp="1"/>
          </p:cNvSpPr>
          <p:nvPr>
            <p:ph sz="quarter" idx="4294967295"/>
          </p:nvPr>
        </p:nvSpPr>
        <p:spPr>
          <a:xfrm>
            <a:off x="561703" y="1021714"/>
            <a:ext cx="7329533" cy="4765131"/>
          </a:xfrm>
        </p:spPr>
        <p:txBody>
          <a:bodyPr>
            <a:normAutofit/>
          </a:bodyPr>
          <a:lstStyle/>
          <a:p>
            <a:pPr marL="0" indent="0">
              <a:buNone/>
            </a:pPr>
            <a:r>
              <a:rPr lang="ru-RU" dirty="0"/>
              <a:t>Как старый девственный лес, Беловежская пуща упоминается еще в </a:t>
            </a:r>
            <a:r>
              <a:rPr lang="ru-RU" dirty="0" err="1"/>
              <a:t>Ипатьевской</a:t>
            </a:r>
            <a:r>
              <a:rPr lang="ru-RU" dirty="0"/>
              <a:t> летописи 983 г. Сохранились сведения, что на территории национального парка когда-то проживали племена </a:t>
            </a:r>
            <a:r>
              <a:rPr lang="ru-RU" i="1" dirty="0">
                <a:solidFill>
                  <a:schemeClr val="tx1">
                    <a:lumMod val="95000"/>
                    <a:lumOff val="5000"/>
                  </a:schemeClr>
                </a:solidFill>
              </a:rPr>
              <a:t>ятвягов,</a:t>
            </a:r>
            <a:r>
              <a:rPr lang="ru-RU" dirty="0"/>
              <a:t> которые занимались охотой и рыбной ловлей. В XII веке здесь проживал Владимир Мономах. А в 1276 г. князь Владимир Волынский основал на территории Беловежской пущи город-крепость </a:t>
            </a:r>
            <a:r>
              <a:rPr lang="ru-RU" b="1" i="1" dirty="0">
                <a:solidFill>
                  <a:schemeClr val="tx1">
                    <a:lumMod val="95000"/>
                    <a:lumOff val="5000"/>
                  </a:schemeClr>
                </a:solidFill>
              </a:rPr>
              <a:t>Каменец. </a:t>
            </a:r>
          </a:p>
          <a:p>
            <a:pPr marL="0" indent="0">
              <a:buNone/>
            </a:pPr>
            <a:r>
              <a:rPr lang="ru-RU" b="1" i="1" dirty="0" smtClean="0"/>
              <a:t>«</a:t>
            </a:r>
            <a:r>
              <a:rPr lang="ru-RU" b="1" i="1" dirty="0"/>
              <a:t>Беловежская пуща» </a:t>
            </a:r>
            <a:r>
              <a:rPr lang="ru-RU" dirty="0"/>
              <a:t>– один из старейших заповедников в мире. Его история насчитывает не одно столетие. Официально считается, национальный парк «Беловежская пуща» был основан в 1409 </a:t>
            </a:r>
            <a:r>
              <a:rPr lang="ru-RU" dirty="0" smtClean="0">
                <a:solidFill>
                  <a:schemeClr val="accent2">
                    <a:lumMod val="50000"/>
                  </a:schemeClr>
                </a:solidFill>
              </a:rPr>
              <a:t>году</a:t>
            </a:r>
            <a:r>
              <a:rPr lang="ru-RU" dirty="0" smtClean="0"/>
              <a:t>. Король польский Владислав Ягайло первым ввел охранный  режим в Беловежской пуще</a:t>
            </a:r>
            <a:endParaRPr lang="ru-RU" dirty="0"/>
          </a:p>
        </p:txBody>
      </p:sp>
      <p:sp>
        <p:nvSpPr>
          <p:cNvPr id="4" name="Заголовок 3"/>
          <p:cNvSpPr>
            <a:spLocks noGrp="1"/>
          </p:cNvSpPr>
          <p:nvPr>
            <p:ph type="title" idx="4294967295"/>
          </p:nvPr>
        </p:nvSpPr>
        <p:spPr>
          <a:xfrm>
            <a:off x="261257" y="195941"/>
            <a:ext cx="8596313" cy="1007291"/>
          </a:xfrm>
        </p:spPr>
        <p:txBody>
          <a:bodyPr/>
          <a:lstStyle/>
          <a:p>
            <a:r>
              <a:rPr lang="ru-RU" dirty="0" smtClean="0"/>
              <a:t>История</a:t>
            </a:r>
            <a:endParaRPr lang="ru-RU" dirty="0"/>
          </a:p>
        </p:txBody>
      </p:sp>
      <p:pic>
        <p:nvPicPr>
          <p:cNvPr id="11" name="Рисунок 10"/>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flipH="1">
            <a:off x="8113305" y="839506"/>
            <a:ext cx="3686061" cy="4895088"/>
          </a:xfrm>
          <a:prstGeom prst="rect">
            <a:avLst/>
          </a:prstGeom>
        </p:spPr>
      </p:pic>
    </p:spTree>
    <p:extLst>
      <p:ext uri="{BB962C8B-B14F-4D97-AF65-F5344CB8AC3E}">
        <p14:creationId xmlns:p14="http://schemas.microsoft.com/office/powerpoint/2010/main" xmlns="" val="2294447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idx="4294967295"/>
          </p:nvPr>
        </p:nvSpPr>
        <p:spPr>
          <a:xfrm>
            <a:off x="169819" y="256899"/>
            <a:ext cx="8596313" cy="1320800"/>
          </a:xfrm>
        </p:spPr>
        <p:txBody>
          <a:bodyPr/>
          <a:lstStyle/>
          <a:p>
            <a:r>
              <a:rPr lang="ru-RU" b="1" u="sng" dirty="0" smtClean="0"/>
              <a:t>Д</a:t>
            </a:r>
            <a:r>
              <a:rPr lang="ru-RU" b="1" u="sng" dirty="0" smtClean="0"/>
              <a:t>остопримечательности</a:t>
            </a:r>
            <a:endParaRPr lang="ru-RU" b="1" u="sng" dirty="0"/>
          </a:p>
        </p:txBody>
      </p:sp>
      <p:pic>
        <p:nvPicPr>
          <p:cNvPr id="4" name="Объект 3"/>
          <p:cNvPicPr>
            <a:picLocks noGrp="1" noChangeAspect="1"/>
          </p:cNvPicPr>
          <p:nvPr>
            <p:ph sz="half" idx="4294967295"/>
          </p:nvPr>
        </p:nvPicPr>
        <p:blipFill>
          <a:blip r:embed="rId2" cstate="email">
            <a:extLst>
              <a:ext uri="{28A0092B-C50C-407E-A947-70E740481C1C}">
                <a14:useLocalDpi xmlns:a14="http://schemas.microsoft.com/office/drawing/2010/main" xmlns="" val="0"/>
              </a:ext>
            </a:extLst>
          </a:blip>
          <a:stretch>
            <a:fillRect/>
          </a:stretch>
        </p:blipFill>
        <p:spPr>
          <a:xfrm>
            <a:off x="470264" y="1100085"/>
            <a:ext cx="3365500" cy="5224463"/>
          </a:xfrm>
        </p:spPr>
      </p:pic>
      <p:sp>
        <p:nvSpPr>
          <p:cNvPr id="6" name="Объект 5"/>
          <p:cNvSpPr>
            <a:spLocks noGrp="1"/>
          </p:cNvSpPr>
          <p:nvPr>
            <p:ph sz="half" idx="4294967295"/>
          </p:nvPr>
        </p:nvSpPr>
        <p:spPr>
          <a:xfrm>
            <a:off x="4114801" y="1084598"/>
            <a:ext cx="7524206" cy="5394579"/>
          </a:xfrm>
        </p:spPr>
        <p:txBody>
          <a:bodyPr>
            <a:normAutofit/>
          </a:bodyPr>
          <a:lstStyle/>
          <a:p>
            <a:pPr marL="0" indent="0">
              <a:buNone/>
            </a:pPr>
            <a:r>
              <a:rPr lang="ru-RU" sz="2400" b="1" i="1" dirty="0" smtClean="0">
                <a:solidFill>
                  <a:schemeClr val="accent5">
                    <a:lumMod val="75000"/>
                  </a:schemeClr>
                </a:solidFill>
              </a:rPr>
              <a:t>Дуб – Патриарх</a:t>
            </a:r>
            <a:endParaRPr lang="ru-RU" sz="2000" b="1" i="1" dirty="0" smtClean="0">
              <a:solidFill>
                <a:schemeClr val="accent5">
                  <a:lumMod val="75000"/>
                </a:schemeClr>
              </a:solidFill>
            </a:endParaRPr>
          </a:p>
          <a:p>
            <a:pPr marL="0" indent="0">
              <a:buNone/>
            </a:pPr>
            <a:endParaRPr lang="ru-RU" dirty="0">
              <a:solidFill>
                <a:schemeClr val="tx1"/>
              </a:solidFill>
            </a:endParaRPr>
          </a:p>
          <a:p>
            <a:pPr marL="0" indent="0">
              <a:buNone/>
            </a:pPr>
            <a:r>
              <a:rPr lang="ru-RU" dirty="0">
                <a:solidFill>
                  <a:schemeClr val="tx1"/>
                </a:solidFill>
              </a:rPr>
              <a:t>Этот дуб относится к числу наиболее крупных дубов Пущи и является самым большим в ее южной части. Дереву более 550 лет. При достаточно «скромной» высоте 31 метр дуб имеет двухметровый диаметр ствола! В беловежских чащах высятся еще более потрясающие великаны, некоторые из них выше, старше и толще этого дерева, однако все они растут в крайне труднодоступных местах и практически закрыты от взоров путешественников. Этот могучий свидетель прошлого стоит неподалеку от туристической тропы, поэтому получил название «Дуб-патриарх». У лесного патриарха есть дупло - скорее всего, именно оно спасло его от вырубки в период I мировой войны. На стволе дуба даже остался старый след от пилы.</a:t>
            </a:r>
          </a:p>
        </p:txBody>
      </p:sp>
    </p:spTree>
    <p:extLst>
      <p:ext uri="{BB962C8B-B14F-4D97-AF65-F5344CB8AC3E}">
        <p14:creationId xmlns:p14="http://schemas.microsoft.com/office/powerpoint/2010/main" xmlns="" val="3563849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p:cNvPicPr>
            <a:picLocks noGrp="1" noChangeAspect="1"/>
          </p:cNvPicPr>
          <p:nvPr>
            <p:ph sz="half" idx="1"/>
          </p:nvPr>
        </p:nvPicPr>
        <p:blipFill>
          <a:blip r:embed="rId2" cstate="email">
            <a:extLst>
              <a:ext uri="{28A0092B-C50C-407E-A947-70E740481C1C}">
                <a14:useLocalDpi xmlns:a14="http://schemas.microsoft.com/office/drawing/2010/main" xmlns="" val="0"/>
              </a:ext>
            </a:extLst>
          </a:blip>
          <a:stretch>
            <a:fillRect/>
          </a:stretch>
        </p:blipFill>
        <p:spPr>
          <a:xfrm>
            <a:off x="7149495" y="1176717"/>
            <a:ext cx="4383995" cy="3289491"/>
          </a:xfrm>
        </p:spPr>
      </p:pic>
      <p:sp>
        <p:nvSpPr>
          <p:cNvPr id="4" name="Объект 3"/>
          <p:cNvSpPr>
            <a:spLocks noGrp="1"/>
          </p:cNvSpPr>
          <p:nvPr>
            <p:ph sz="half" idx="2"/>
          </p:nvPr>
        </p:nvSpPr>
        <p:spPr>
          <a:xfrm>
            <a:off x="506981" y="426417"/>
            <a:ext cx="6272641" cy="5569434"/>
          </a:xfrm>
        </p:spPr>
        <p:txBody>
          <a:bodyPr>
            <a:normAutofit/>
          </a:bodyPr>
          <a:lstStyle/>
          <a:p>
            <a:pPr marL="0" indent="0">
              <a:buNone/>
            </a:pPr>
            <a:r>
              <a:rPr lang="ru-RU" sz="2000" b="1" i="1" dirty="0">
                <a:solidFill>
                  <a:schemeClr val="accent5">
                    <a:lumMod val="75000"/>
                  </a:schemeClr>
                </a:solidFill>
              </a:rPr>
              <a:t>Красный дуб</a:t>
            </a:r>
          </a:p>
          <a:p>
            <a:pPr lvl="4"/>
            <a:endParaRPr lang="ru-RU" i="1" dirty="0">
              <a:solidFill>
                <a:schemeClr val="tx1"/>
              </a:solidFill>
            </a:endParaRPr>
          </a:p>
          <a:p>
            <a:pPr marL="0" indent="0" algn="just">
              <a:buNone/>
            </a:pPr>
            <a:r>
              <a:rPr lang="ru-RU" sz="2000" dirty="0" smtClean="0">
                <a:solidFill>
                  <a:schemeClr val="tx1"/>
                </a:solidFill>
              </a:rPr>
              <a:t>	Красный </a:t>
            </a:r>
            <a:r>
              <a:rPr lang="ru-RU" sz="2000" dirty="0">
                <a:solidFill>
                  <a:schemeClr val="tx1"/>
                </a:solidFill>
              </a:rPr>
              <a:t>дуб — очень красивый, но небезопасный пришелец. Его родина — Северная Америка. В </a:t>
            </a:r>
            <a:r>
              <a:rPr lang="ru-RU" sz="2000" dirty="0" err="1">
                <a:solidFill>
                  <a:schemeClr val="tx1"/>
                </a:solidFill>
              </a:rPr>
              <a:t>Беловежье</a:t>
            </a:r>
            <a:r>
              <a:rPr lang="ru-RU" sz="2000" dirty="0">
                <a:solidFill>
                  <a:schemeClr val="tx1"/>
                </a:solidFill>
              </a:rPr>
              <a:t> дуб появился в </a:t>
            </a:r>
            <a:r>
              <a:rPr lang="ru-RU" sz="2000" dirty="0" smtClean="0">
                <a:solidFill>
                  <a:schemeClr val="tx1"/>
                </a:solidFill>
              </a:rPr>
              <a:t>20-30-х годах </a:t>
            </a:r>
            <a:r>
              <a:rPr lang="ru-RU" sz="2000" dirty="0">
                <a:solidFill>
                  <a:schemeClr val="tx1"/>
                </a:solidFill>
              </a:rPr>
              <a:t>минувшего века, его высаживали возле лесничеств, как декоративное дерево. Минули десятилетия, и началось истинное вторжение «гостя» в исконные леса. Красный дуб живет гораздо меньше обыкновенного дуба, зато неприхотлив, а его семена быстро разносят сойки и белки. Распространяясь, дуб способен вытеснять аборигенные деревья, поэтому он признан наиболее опасным чужеродным видом древесных растений.</a:t>
            </a:r>
          </a:p>
        </p:txBody>
      </p:sp>
    </p:spTree>
    <p:extLst>
      <p:ext uri="{BB962C8B-B14F-4D97-AF65-F5344CB8AC3E}">
        <p14:creationId xmlns:p14="http://schemas.microsoft.com/office/powerpoint/2010/main" xmlns="" val="38774359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half" idx="1"/>
          </p:nvPr>
        </p:nvPicPr>
        <p:blipFill>
          <a:blip r:embed="rId2" cstate="email">
            <a:extLst>
              <a:ext uri="{28A0092B-C50C-407E-A947-70E740481C1C}">
                <a14:useLocalDpi xmlns:a14="http://schemas.microsoft.com/office/drawing/2010/main" xmlns="" val="0"/>
              </a:ext>
            </a:extLst>
          </a:blip>
          <a:stretch>
            <a:fillRect/>
          </a:stretch>
        </p:blipFill>
        <p:spPr>
          <a:xfrm>
            <a:off x="6705933" y="1423707"/>
            <a:ext cx="4457583" cy="3344707"/>
          </a:xfrm>
        </p:spPr>
      </p:pic>
      <p:sp>
        <p:nvSpPr>
          <p:cNvPr id="4" name="Объект 3"/>
          <p:cNvSpPr>
            <a:spLocks noGrp="1"/>
          </p:cNvSpPr>
          <p:nvPr>
            <p:ph sz="half" idx="2"/>
          </p:nvPr>
        </p:nvSpPr>
        <p:spPr>
          <a:xfrm>
            <a:off x="399723" y="518159"/>
            <a:ext cx="5667797" cy="5281750"/>
          </a:xfrm>
          <a:ln/>
        </p:spPr>
        <p:style>
          <a:lnRef idx="2">
            <a:schemeClr val="accent1"/>
          </a:lnRef>
          <a:fillRef idx="1">
            <a:schemeClr val="lt1"/>
          </a:fillRef>
          <a:effectRef idx="0">
            <a:schemeClr val="accent1"/>
          </a:effectRef>
          <a:fontRef idx="minor">
            <a:schemeClr val="dk1"/>
          </a:fontRef>
        </p:style>
        <p:txBody>
          <a:bodyPr/>
          <a:lstStyle/>
          <a:p>
            <a:pPr marL="0" indent="0">
              <a:buNone/>
            </a:pPr>
            <a:r>
              <a:rPr lang="ru-RU" sz="2800" b="1" i="1" u="sng" dirty="0">
                <a:solidFill>
                  <a:schemeClr val="accent5">
                    <a:lumMod val="75000"/>
                  </a:schemeClr>
                </a:solidFill>
              </a:rPr>
              <a:t>Берёза с «головой зубра»</a:t>
            </a:r>
          </a:p>
          <a:p>
            <a:pPr marL="0" indent="0">
              <a:buNone/>
            </a:pPr>
            <a:endParaRPr lang="ru-RU" sz="2000" b="1" i="1" dirty="0">
              <a:solidFill>
                <a:schemeClr val="accent5">
                  <a:lumMod val="75000"/>
                </a:schemeClr>
              </a:solidFill>
            </a:endParaRPr>
          </a:p>
          <a:p>
            <a:pPr marL="0" indent="0" algn="just">
              <a:buNone/>
            </a:pPr>
            <a:r>
              <a:rPr lang="ru-RU" sz="2000" dirty="0" smtClean="0">
                <a:solidFill>
                  <a:schemeClr val="tx1"/>
                </a:solidFill>
              </a:rPr>
              <a:t>	Большие </a:t>
            </a:r>
            <a:r>
              <a:rPr lang="ru-RU" sz="2000" dirty="0">
                <a:solidFill>
                  <a:schemeClr val="tx1"/>
                </a:solidFill>
              </a:rPr>
              <a:t>наросты на стволах деревьев называются капами. Кап образуется, когда в живую ткань стволов или ветвей внедряются какие-то инородные организмы. Чаще всего в этой роли выступают грибы. На березах капы могут быть особенно большими: иногда их размеры вдвое превышают толщину ствола!</a:t>
            </a:r>
            <a:br>
              <a:rPr lang="ru-RU" sz="2000" dirty="0">
                <a:solidFill>
                  <a:schemeClr val="tx1"/>
                </a:solidFill>
              </a:rPr>
            </a:br>
            <a:r>
              <a:rPr lang="ru-RU" sz="2000" dirty="0">
                <a:solidFill>
                  <a:schemeClr val="tx1"/>
                </a:solidFill>
              </a:rPr>
              <a:t>Фантазия природы превращает капы в сказочные произведения. Нарост на этой березе, напоминающий голову старого матерого зубра, был обнаружен более 20 лет назад.</a:t>
            </a:r>
          </a:p>
        </p:txBody>
      </p:sp>
    </p:spTree>
    <p:extLst>
      <p:ext uri="{BB962C8B-B14F-4D97-AF65-F5344CB8AC3E}">
        <p14:creationId xmlns:p14="http://schemas.microsoft.com/office/powerpoint/2010/main" xmlns="" val="2561405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661</TotalTime>
  <Words>970</Words>
  <Application>Microsoft Office PowerPoint</Application>
  <PresentationFormat>Произвольный</PresentationFormat>
  <Paragraphs>65</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Грань</vt:lpstr>
      <vt:lpstr>Национальный парк  «Беловежская пуща»</vt:lpstr>
      <vt:lpstr>Цель: создание представления о достопримечательностях Беловежской пущи как уникального природного объекта Республики Беларусь</vt:lpstr>
      <vt:lpstr>Общая информация</vt:lpstr>
      <vt:lpstr>  Территория и расположение</vt:lpstr>
      <vt:lpstr>Слайд 5</vt:lpstr>
      <vt:lpstr>История</vt:lpstr>
      <vt:lpstr>Достопримечательности</vt:lpstr>
      <vt:lpstr>Слайд 8</vt:lpstr>
      <vt:lpstr>Слайд 9</vt:lpstr>
      <vt:lpstr>Слайд 10</vt:lpstr>
      <vt:lpstr>Слайд 11</vt:lpstr>
      <vt:lpstr>Слайд 12</vt:lpstr>
      <vt:lpstr>Животный мир Беловежской пущи</vt:lpstr>
      <vt:lpstr>Слайд 14</vt:lpstr>
      <vt:lpstr>Слайд 15</vt:lpstr>
      <vt:lpstr>Слайд 16</vt:lpstr>
      <vt:lpstr>Слайд 17</vt:lpstr>
      <vt:lpstr>Попробуй проверить свои знания! Ответь на следующие вопросы 1.Что из истории Беловежской пущи тебя  удивило? 2.В каких областях Беларуси территориально размещена Беловежская пуща? 3.О каких природных достопримечательностях  Беловежской пущи ты бы рассказал своим друзьям?</vt:lpstr>
      <vt:lpstr>Слайд 19</vt:lpstr>
      <vt:lpstr>Слайд 20</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Национальный парк  «Беловежская пуща»</dc:title>
  <dc:creator>Admin</dc:creator>
  <cp:keywords>Беларусь</cp:keywords>
  <cp:lastModifiedBy>Zver</cp:lastModifiedBy>
  <cp:revision>58</cp:revision>
  <dcterms:created xsi:type="dcterms:W3CDTF">2014-03-09T05:43:04Z</dcterms:created>
  <dcterms:modified xsi:type="dcterms:W3CDTF">2020-05-25T10:39:12Z</dcterms:modified>
</cp:coreProperties>
</file>