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1"/>
  </p:notesMasterIdLst>
  <p:sldIdLst>
    <p:sldId id="258" r:id="rId2"/>
    <p:sldId id="257" r:id="rId3"/>
    <p:sldId id="310" r:id="rId4"/>
    <p:sldId id="311" r:id="rId5"/>
    <p:sldId id="312" r:id="rId6"/>
    <p:sldId id="313" r:id="rId7"/>
    <p:sldId id="314" r:id="rId8"/>
    <p:sldId id="315" r:id="rId9"/>
    <p:sldId id="318" r:id="rId10"/>
    <p:sldId id="319" r:id="rId11"/>
    <p:sldId id="320" r:id="rId12"/>
    <p:sldId id="321" r:id="rId13"/>
    <p:sldId id="322" r:id="rId14"/>
    <p:sldId id="323" r:id="rId15"/>
    <p:sldId id="417" r:id="rId16"/>
    <p:sldId id="327" r:id="rId17"/>
    <p:sldId id="355" r:id="rId18"/>
    <p:sldId id="328" r:id="rId19"/>
    <p:sldId id="329" r:id="rId20"/>
    <p:sldId id="330" r:id="rId21"/>
    <p:sldId id="356" r:id="rId22"/>
    <p:sldId id="357" r:id="rId23"/>
    <p:sldId id="358" r:id="rId24"/>
    <p:sldId id="359" r:id="rId25"/>
    <p:sldId id="360" r:id="rId26"/>
    <p:sldId id="363" r:id="rId27"/>
    <p:sldId id="353" r:id="rId28"/>
    <p:sldId id="354" r:id="rId29"/>
    <p:sldId id="364" r:id="rId30"/>
    <p:sldId id="365" r:id="rId31"/>
    <p:sldId id="366" r:id="rId32"/>
    <p:sldId id="367" r:id="rId33"/>
    <p:sldId id="368" r:id="rId34"/>
    <p:sldId id="331" r:id="rId35"/>
    <p:sldId id="372" r:id="rId36"/>
    <p:sldId id="369" r:id="rId37"/>
    <p:sldId id="421" r:id="rId38"/>
    <p:sldId id="375" r:id="rId39"/>
    <p:sldId id="416" r:id="rId40"/>
    <p:sldId id="420" r:id="rId41"/>
    <p:sldId id="376" r:id="rId42"/>
    <p:sldId id="377" r:id="rId43"/>
    <p:sldId id="418" r:id="rId44"/>
    <p:sldId id="419" r:id="rId45"/>
    <p:sldId id="381" r:id="rId46"/>
    <p:sldId id="380" r:id="rId47"/>
    <p:sldId id="383" r:id="rId48"/>
    <p:sldId id="382" r:id="rId49"/>
    <p:sldId id="384" r:id="rId50"/>
    <p:sldId id="385" r:id="rId51"/>
    <p:sldId id="387" r:id="rId52"/>
    <p:sldId id="386" r:id="rId53"/>
    <p:sldId id="361" r:id="rId54"/>
    <p:sldId id="362" r:id="rId55"/>
    <p:sldId id="390" r:id="rId56"/>
    <p:sldId id="391" r:id="rId57"/>
    <p:sldId id="392" r:id="rId58"/>
    <p:sldId id="400" r:id="rId59"/>
    <p:sldId id="401" r:id="rId60"/>
    <p:sldId id="393" r:id="rId61"/>
    <p:sldId id="394" r:id="rId62"/>
    <p:sldId id="395" r:id="rId63"/>
    <p:sldId id="396" r:id="rId64"/>
    <p:sldId id="399" r:id="rId65"/>
    <p:sldId id="402" r:id="rId66"/>
    <p:sldId id="403" r:id="rId67"/>
    <p:sldId id="404" r:id="rId68"/>
    <p:sldId id="405" r:id="rId69"/>
    <p:sldId id="406" r:id="rId70"/>
    <p:sldId id="407" r:id="rId71"/>
    <p:sldId id="408" r:id="rId72"/>
    <p:sldId id="409" r:id="rId73"/>
    <p:sldId id="422" r:id="rId74"/>
    <p:sldId id="423" r:id="rId75"/>
    <p:sldId id="424" r:id="rId76"/>
    <p:sldId id="425" r:id="rId77"/>
    <p:sldId id="426" r:id="rId78"/>
    <p:sldId id="427" r:id="rId79"/>
    <p:sldId id="300" r:id="rId8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338" autoAdjust="0"/>
    <p:restoredTop sz="68996" autoAdjust="0"/>
  </p:normalViewPr>
  <p:slideViewPr>
    <p:cSldViewPr>
      <p:cViewPr>
        <p:scale>
          <a:sx n="68" d="100"/>
          <a:sy n="68" d="100"/>
        </p:scale>
        <p:origin x="-149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FDC053-99E0-4A87-80D0-038C95760CE1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EDC556-5C5E-49DC-A108-FDF4A7FE65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6886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DC556-5C5E-49DC-A108-FDF4A7FE6516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DC556-5C5E-49DC-A108-FDF4A7FE6516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DC556-5C5E-49DC-A108-FDF4A7FE6516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DC556-5C5E-49DC-A108-FDF4A7FE6516}" type="slidenum">
              <a:rPr lang="ru-RU" smtClean="0"/>
              <a:pPr/>
              <a:t>54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DF9C-C7F5-4D99-B08C-D6B93C56B481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BD1B-3E2B-47EE-A263-1085C65ACB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DF9C-C7F5-4D99-B08C-D6B93C56B481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BD1B-3E2B-47EE-A263-1085C65ACB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DF9C-C7F5-4D99-B08C-D6B93C56B481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BD1B-3E2B-47EE-A263-1085C65ACB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DF9C-C7F5-4D99-B08C-D6B93C56B481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BD1B-3E2B-47EE-A263-1085C65ACB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DF9C-C7F5-4D99-B08C-D6B93C56B481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BD1B-3E2B-47EE-A263-1085C65ACB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DF9C-C7F5-4D99-B08C-D6B93C56B481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BD1B-3E2B-47EE-A263-1085C65ACB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DF9C-C7F5-4D99-B08C-D6B93C56B481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BD1B-3E2B-47EE-A263-1085C65ACB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DF9C-C7F5-4D99-B08C-D6B93C56B481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BD1B-3E2B-47EE-A263-1085C65ACB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DF9C-C7F5-4D99-B08C-D6B93C56B481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BD1B-3E2B-47EE-A263-1085C65ACB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DF9C-C7F5-4D99-B08C-D6B93C56B481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CBD1B-3E2B-47EE-A263-1085C65ACB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DF9C-C7F5-4D99-B08C-D6B93C56B481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70CBD1B-3E2B-47EE-A263-1085C65ACB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16DF9C-C7F5-4D99-B08C-D6B93C56B481}" type="datetimeFigureOut">
              <a:rPr lang="ru-RU" smtClean="0"/>
              <a:pPr/>
              <a:t>17.03.2019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0CBD1B-3E2B-47EE-A263-1085C65ACBC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home\Desktop\&#1057;&#1042;&#1054;&#1071;%20&#1048;&#1043;&#1056;&#1040;\&#1085;&#1072;&#1095;&#1072;&#1083;&#1086;.mp3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1.xml"/><Relationship Id="rId18" Type="http://schemas.openxmlformats.org/officeDocument/2006/relationships/slide" Target="slide17.xml"/><Relationship Id="rId26" Type="http://schemas.openxmlformats.org/officeDocument/2006/relationships/slide" Target="slide24.xml"/><Relationship Id="rId3" Type="http://schemas.openxmlformats.org/officeDocument/2006/relationships/image" Target="../media/image4.jpeg"/><Relationship Id="rId21" Type="http://schemas.openxmlformats.org/officeDocument/2006/relationships/slide" Target="slide20.xml"/><Relationship Id="rId7" Type="http://schemas.openxmlformats.org/officeDocument/2006/relationships/slide" Target="slide4.xml"/><Relationship Id="rId12" Type="http://schemas.openxmlformats.org/officeDocument/2006/relationships/slide" Target="slide10.xml"/><Relationship Id="rId17" Type="http://schemas.openxmlformats.org/officeDocument/2006/relationships/slide" Target="slide16.xml"/><Relationship Id="rId25" Type="http://schemas.openxmlformats.org/officeDocument/2006/relationships/slide" Target="slide23.xml"/><Relationship Id="rId2" Type="http://schemas.openxmlformats.org/officeDocument/2006/relationships/notesSlide" Target="../notesSlides/notesSlide1.xml"/><Relationship Id="rId16" Type="http://schemas.openxmlformats.org/officeDocument/2006/relationships/slide" Target="slide14.xml"/><Relationship Id="rId20" Type="http://schemas.openxmlformats.org/officeDocument/2006/relationships/slide" Target="slide1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11" Type="http://schemas.openxmlformats.org/officeDocument/2006/relationships/slide" Target="slide8.xml"/><Relationship Id="rId24" Type="http://schemas.openxmlformats.org/officeDocument/2006/relationships/slide" Target="slide22.xml"/><Relationship Id="rId5" Type="http://schemas.openxmlformats.org/officeDocument/2006/relationships/slide" Target="slide9.xml"/><Relationship Id="rId15" Type="http://schemas.openxmlformats.org/officeDocument/2006/relationships/slide" Target="slide13.xml"/><Relationship Id="rId23" Type="http://schemas.openxmlformats.org/officeDocument/2006/relationships/slide" Target="slide21.xml"/><Relationship Id="rId28" Type="http://schemas.openxmlformats.org/officeDocument/2006/relationships/slide" Target="slide26.xml"/><Relationship Id="rId10" Type="http://schemas.openxmlformats.org/officeDocument/2006/relationships/slide" Target="slide7.xml"/><Relationship Id="rId19" Type="http://schemas.openxmlformats.org/officeDocument/2006/relationships/slide" Target="slide18.xml"/><Relationship Id="rId4" Type="http://schemas.openxmlformats.org/officeDocument/2006/relationships/slide" Target="slide3.xml"/><Relationship Id="rId9" Type="http://schemas.openxmlformats.org/officeDocument/2006/relationships/slide" Target="slide6.xml"/><Relationship Id="rId14" Type="http://schemas.openxmlformats.org/officeDocument/2006/relationships/slide" Target="slide12.xml"/><Relationship Id="rId22" Type="http://schemas.openxmlformats.org/officeDocument/2006/relationships/slide" Target="slide27.xml"/><Relationship Id="rId27" Type="http://schemas.openxmlformats.org/officeDocument/2006/relationships/slide" Target="slide2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Desktop\&#1057;&#1042;&#1054;&#1071;%20&#1048;&#1043;&#1056;&#1040;\&#1085;&#1072;&#1095;&#1072;&#1083;&#1086;.mp3" TargetMode="Externa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13" Type="http://schemas.openxmlformats.org/officeDocument/2006/relationships/slide" Target="slide37.xml"/><Relationship Id="rId18" Type="http://schemas.openxmlformats.org/officeDocument/2006/relationships/slide" Target="slide44.xml"/><Relationship Id="rId26" Type="http://schemas.openxmlformats.org/officeDocument/2006/relationships/slide" Target="slide51.xml"/><Relationship Id="rId3" Type="http://schemas.openxmlformats.org/officeDocument/2006/relationships/image" Target="../media/image4.jpeg"/><Relationship Id="rId21" Type="http://schemas.openxmlformats.org/officeDocument/2006/relationships/slide" Target="slide53.xml"/><Relationship Id="rId7" Type="http://schemas.openxmlformats.org/officeDocument/2006/relationships/slide" Target="slide30.xml"/><Relationship Id="rId12" Type="http://schemas.openxmlformats.org/officeDocument/2006/relationships/slide" Target="slide36.xml"/><Relationship Id="rId17" Type="http://schemas.openxmlformats.org/officeDocument/2006/relationships/slide" Target="slide43.xml"/><Relationship Id="rId25" Type="http://schemas.openxmlformats.org/officeDocument/2006/relationships/slide" Target="slide50.xml"/><Relationship Id="rId2" Type="http://schemas.openxmlformats.org/officeDocument/2006/relationships/notesSlide" Target="../notesSlides/notesSlide3.xml"/><Relationship Id="rId16" Type="http://schemas.openxmlformats.org/officeDocument/2006/relationships/slide" Target="slide42.xml"/><Relationship Id="rId20" Type="http://schemas.openxmlformats.org/officeDocument/2006/relationships/slide" Target="slide4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1.xml"/><Relationship Id="rId11" Type="http://schemas.openxmlformats.org/officeDocument/2006/relationships/slide" Target="slide34.xml"/><Relationship Id="rId24" Type="http://schemas.openxmlformats.org/officeDocument/2006/relationships/slide" Target="slide49.xml"/><Relationship Id="rId5" Type="http://schemas.openxmlformats.org/officeDocument/2006/relationships/slide" Target="slide35.xml"/><Relationship Id="rId15" Type="http://schemas.openxmlformats.org/officeDocument/2006/relationships/slide" Target="slide39.xml"/><Relationship Id="rId23" Type="http://schemas.openxmlformats.org/officeDocument/2006/relationships/slide" Target="slide48.xml"/><Relationship Id="rId28" Type="http://schemas.openxmlformats.org/officeDocument/2006/relationships/slide" Target="slide40.xml"/><Relationship Id="rId10" Type="http://schemas.openxmlformats.org/officeDocument/2006/relationships/slide" Target="slide33.xml"/><Relationship Id="rId19" Type="http://schemas.openxmlformats.org/officeDocument/2006/relationships/slide" Target="slide46.xml"/><Relationship Id="rId4" Type="http://schemas.openxmlformats.org/officeDocument/2006/relationships/slide" Target="slide29.xml"/><Relationship Id="rId9" Type="http://schemas.openxmlformats.org/officeDocument/2006/relationships/slide" Target="slide32.xml"/><Relationship Id="rId14" Type="http://schemas.openxmlformats.org/officeDocument/2006/relationships/slide" Target="slide38.xml"/><Relationship Id="rId22" Type="http://schemas.openxmlformats.org/officeDocument/2006/relationships/slide" Target="slide47.xml"/><Relationship Id="rId27" Type="http://schemas.openxmlformats.org/officeDocument/2006/relationships/slide" Target="slide5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Desktop\&#1057;&#1042;&#1054;&#1071;%20&#1048;&#1043;&#1056;&#1040;\&#1085;&#1072;&#1095;&#1072;&#1083;&#1086;.mp3" TargetMode="External"/><Relationship Id="rId4" Type="http://schemas.openxmlformats.org/officeDocument/2006/relationships/image" Target="../media/image3.png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slide" Target="slide67.xml"/><Relationship Id="rId13" Type="http://schemas.openxmlformats.org/officeDocument/2006/relationships/slide" Target="slide74.xml"/><Relationship Id="rId18" Type="http://schemas.openxmlformats.org/officeDocument/2006/relationships/slide" Target="slide58.xml"/><Relationship Id="rId26" Type="http://schemas.openxmlformats.org/officeDocument/2006/relationships/slide" Target="slide60.xml"/><Relationship Id="rId3" Type="http://schemas.openxmlformats.org/officeDocument/2006/relationships/slide" Target="slide79.xml"/><Relationship Id="rId21" Type="http://schemas.openxmlformats.org/officeDocument/2006/relationships/slide" Target="slide76.xml"/><Relationship Id="rId7" Type="http://schemas.openxmlformats.org/officeDocument/2006/relationships/slide" Target="slide61.xml"/><Relationship Id="rId12" Type="http://schemas.openxmlformats.org/officeDocument/2006/relationships/slide" Target="slide68.xml"/><Relationship Id="rId17" Type="http://schemas.openxmlformats.org/officeDocument/2006/relationships/slide" Target="slide75.xml"/><Relationship Id="rId25" Type="http://schemas.openxmlformats.org/officeDocument/2006/relationships/slide" Target="slide77.xml"/><Relationship Id="rId2" Type="http://schemas.openxmlformats.org/officeDocument/2006/relationships/notesSlide" Target="../notesSlides/notesSlide4.xml"/><Relationship Id="rId16" Type="http://schemas.openxmlformats.org/officeDocument/2006/relationships/slide" Target="slide69.xml"/><Relationship Id="rId20" Type="http://schemas.openxmlformats.org/officeDocument/2006/relationships/slide" Target="slide64.xml"/><Relationship Id="rId29" Type="http://schemas.openxmlformats.org/officeDocument/2006/relationships/slide" Target="slide7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5.xml"/><Relationship Id="rId11" Type="http://schemas.openxmlformats.org/officeDocument/2006/relationships/slide" Target="slide62.xml"/><Relationship Id="rId24" Type="http://schemas.openxmlformats.org/officeDocument/2006/relationships/slide" Target="slide71.xml"/><Relationship Id="rId5" Type="http://schemas.openxmlformats.org/officeDocument/2006/relationships/slide" Target="slide29.xml"/><Relationship Id="rId15" Type="http://schemas.openxmlformats.org/officeDocument/2006/relationships/slide" Target="slide63.xml"/><Relationship Id="rId23" Type="http://schemas.openxmlformats.org/officeDocument/2006/relationships/slide" Target="slide65.xml"/><Relationship Id="rId28" Type="http://schemas.openxmlformats.org/officeDocument/2006/relationships/slide" Target="slide72.xml"/><Relationship Id="rId10" Type="http://schemas.openxmlformats.org/officeDocument/2006/relationships/slide" Target="slide56.xml"/><Relationship Id="rId19" Type="http://schemas.openxmlformats.org/officeDocument/2006/relationships/slide" Target="slide70.xml"/><Relationship Id="rId4" Type="http://schemas.openxmlformats.org/officeDocument/2006/relationships/image" Target="../media/image4.jpeg"/><Relationship Id="rId9" Type="http://schemas.openxmlformats.org/officeDocument/2006/relationships/slide" Target="slide73.xml"/><Relationship Id="rId14" Type="http://schemas.openxmlformats.org/officeDocument/2006/relationships/slide" Target="slide57.xml"/><Relationship Id="rId22" Type="http://schemas.openxmlformats.org/officeDocument/2006/relationships/slide" Target="slide59.xml"/><Relationship Id="rId27" Type="http://schemas.openxmlformats.org/officeDocument/2006/relationships/slide" Target="slide6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" Target="slide54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" Target="slide54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" Target="slide54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" Target="slide54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" Target="slide5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" Target="slide54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" Target="slide54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" Target="slide54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" Target="slide54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" Target="slide5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" Target="slide54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" Target="slide54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slide" Target="slide54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slide" Target="slide54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slide" Target="slide5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slide" Target="slide54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slide" Target="slide54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slide" Target="slide54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slide" Target="slide54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slide" Target="slide54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slide" Target="slide54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slide" Target="slide54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slide" Target="slide54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slide" Target="slide54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User\Desktop\&#1076;&#1077;&#1085;&#1100;%20&#1085;&#1072;&#1091;&#1082;&#1080;\&#1057;&#1074;&#1086;&#1103;%20&#1080;&#1075;&#1088;&#1072;%20%20&#1076;&#1083;&#1103;%20%209-11%20&#1082;&#1083;&#1072;&#1089;&#1089;&#1086;&#1074;\&#1085;&#1072;&#1095;&#1072;&#1083;&#1086;.mp3" TargetMode="External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099" name="Rectang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smtClean="0">
              <a:solidFill>
                <a:schemeClr val="tx1"/>
              </a:solidFill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начало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143900" y="607220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1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35896" y="1164134"/>
            <a:ext cx="50662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Именно на эту звезду направлена ось мира в северном полушарии небесной сферы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802852" y="214290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20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8126439" y="611574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75279" y="4358137"/>
            <a:ext cx="3857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Полярная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07904" y="1164134"/>
            <a:ext cx="5082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какому классу звезд относится Солнце?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017167" y="214290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30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67544" y="4653052"/>
            <a:ext cx="3384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Желтый карлик</a:t>
            </a:r>
            <a:endParaRPr lang="ru-RU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517101" y="285728"/>
            <a:ext cx="95731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40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21220" y="4509120"/>
            <a:ext cx="27503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Красные</a:t>
            </a:r>
            <a:endParaRPr lang="ru-RU" sz="4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07904" y="1236694"/>
            <a:ext cx="52280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Какого цвета самые холодные звезды?</a:t>
            </a:r>
            <a:endParaRPr lang="ru-RU" sz="4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47864" y="1041071"/>
            <a:ext cx="56544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Именно эта звезда является самой яркой на ночном небе</a:t>
            </a:r>
            <a:endParaRPr lang="ru-RU" sz="32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678098" y="214290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50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8129983" y="6257302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57158" y="4106726"/>
            <a:ext cx="32787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Сириус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79912" y="1571612"/>
            <a:ext cx="50069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Какая из звезд самая большая по размеру?</a:t>
            </a:r>
            <a:endParaRPr lang="ru-RU" sz="3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09278" y="214290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60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67544" y="3671506"/>
            <a:ext cx="34227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err="1" smtClean="0">
                <a:solidFill>
                  <a:srgbClr val="C00000"/>
                </a:solidFill>
                <a:latin typeface="Century" pitchFamily="18" charset="0"/>
              </a:rPr>
              <a:t>Гипергигант</a:t>
            </a:r>
            <a:r>
              <a:rPr lang="ru-RU" sz="4000" b="1" dirty="0" smtClean="0">
                <a:solidFill>
                  <a:srgbClr val="C00000"/>
                </a:solidFill>
                <a:latin typeface="Century" pitchFamily="18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Century" pitchFamily="18" charset="0"/>
              </a:rPr>
              <a:t>UY</a:t>
            </a:r>
            <a:r>
              <a:rPr lang="ru-RU" sz="4000" b="1" dirty="0" smtClean="0">
                <a:solidFill>
                  <a:srgbClr val="C00000"/>
                </a:solidFill>
                <a:latin typeface="Century" pitchFamily="18" charset="0"/>
              </a:rPr>
              <a:t> Щита</a:t>
            </a:r>
            <a:endParaRPr lang="ru-RU" sz="4000" b="1" dirty="0">
              <a:solidFill>
                <a:srgbClr val="C00000"/>
              </a:solidFill>
              <a:latin typeface="Century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1196752"/>
            <a:ext cx="82472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Созвездия, по которым проходит Солнце, образуют именно это</a:t>
            </a:r>
            <a:endParaRPr lang="ru-RU" sz="3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09278" y="214290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10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67544" y="3671506"/>
            <a:ext cx="34227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Century" pitchFamily="18" charset="0"/>
              </a:rPr>
              <a:t>Знаки зодиака</a:t>
            </a:r>
            <a:endParaRPr lang="ru-RU" sz="4000" b="1" dirty="0">
              <a:solidFill>
                <a:srgbClr val="C00000"/>
              </a:solidFill>
              <a:latin typeface="Century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91880" y="1714488"/>
            <a:ext cx="5366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Созвездие – физический прибор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945727" y="285728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20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214414" y="4286256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 smtClean="0">
                <a:solidFill>
                  <a:srgbClr val="C00000"/>
                </a:solidFill>
                <a:latin typeface="Century" pitchFamily="18" charset="0"/>
              </a:rPr>
              <a:t>Весы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23928" y="1714488"/>
            <a:ext cx="49343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Созвездие –чертежный инструмент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945728" y="285728"/>
            <a:ext cx="95731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30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5" name="Управляющая кнопка: назад 4">
            <a:hlinkClick r:id="rId3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99592" y="3852814"/>
            <a:ext cx="39604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400" b="1" dirty="0" smtClean="0">
                <a:solidFill>
                  <a:srgbClr val="C00000"/>
                </a:solidFill>
                <a:latin typeface="Century" pitchFamily="18" charset="0"/>
              </a:rPr>
              <a:t>      Циркуль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945728" y="214290"/>
            <a:ext cx="95731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40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07892" y="4462746"/>
            <a:ext cx="3216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Лира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488" y="1428736"/>
            <a:ext cx="60349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созвездие, музыкальный инструмент, можно наблюдать круглый год</a:t>
            </a:r>
            <a:endParaRPr lang="ru-RU" sz="4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57224" y="1124744"/>
            <a:ext cx="80010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000099"/>
                </a:solidFill>
                <a:latin typeface="Century" pitchFamily="18" charset="0"/>
              </a:rPr>
              <a:t> </a:t>
            </a:r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 В каком созвездии находится Сириус?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606661" y="214290"/>
            <a:ext cx="95731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50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907704" y="5786454"/>
            <a:ext cx="45216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400" b="1" dirty="0" smtClean="0">
                <a:solidFill>
                  <a:srgbClr val="C00000"/>
                </a:solidFill>
                <a:latin typeface="Century" pitchFamily="18" charset="0"/>
              </a:rPr>
              <a:t>Большой Пес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94308290"/>
              </p:ext>
            </p:extLst>
          </p:nvPr>
        </p:nvGraphicFramePr>
        <p:xfrm>
          <a:off x="214282" y="1000108"/>
          <a:ext cx="8644006" cy="4770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6"/>
                <a:gridCol w="1023945"/>
                <a:gridCol w="1023945"/>
                <a:gridCol w="1023945"/>
                <a:gridCol w="1023945"/>
                <a:gridCol w="1023945"/>
                <a:gridCol w="1023945"/>
              </a:tblGrid>
              <a:tr h="1192537">
                <a:tc>
                  <a:txBody>
                    <a:bodyPr/>
                    <a:lstStyle/>
                    <a:p>
                      <a:pPr algn="ctr"/>
                      <a:r>
                        <a:rPr kumimoji="0" lang="ru-RU" sz="32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Планеты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11925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600" b="1" kern="12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Звезды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1192537">
                <a:tc>
                  <a:txBody>
                    <a:bodyPr/>
                    <a:lstStyle/>
                    <a:p>
                      <a:pPr algn="ctr"/>
                      <a:r>
                        <a:rPr kumimoji="0" lang="ru-RU" sz="32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Созвездия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1192537"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Планеты</a:t>
                      </a:r>
                      <a:r>
                        <a:rPr kumimoji="0" lang="ru-RU" sz="24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на фото</a:t>
                      </a:r>
                      <a:endParaRPr kumimoji="0" lang="ru-RU" sz="2400" b="1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3" name="TextBox 2">
            <a:hlinkClick r:id="rId4" action="ppaction://hlinksldjump"/>
          </p:cNvPr>
          <p:cNvSpPr txBox="1"/>
          <p:nvPr/>
        </p:nvSpPr>
        <p:spPr>
          <a:xfrm>
            <a:off x="2771800" y="1052736"/>
            <a:ext cx="8720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4" action="ppaction://hlinksldjump"/>
              </a:rPr>
              <a:t>10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4" name="TextBox 3">
            <a:hlinkClick r:id="rId5" action="ppaction://hlinksldjump"/>
          </p:cNvPr>
          <p:cNvSpPr txBox="1"/>
          <p:nvPr/>
        </p:nvSpPr>
        <p:spPr>
          <a:xfrm>
            <a:off x="2771800" y="2285992"/>
            <a:ext cx="8715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5" action="ppaction://hlinksldjump"/>
              </a:rPr>
              <a:t>10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5" name="TextBox 4">
            <a:hlinkClick r:id="rId6" action="ppaction://hlinksldjump"/>
          </p:cNvPr>
          <p:cNvSpPr txBox="1"/>
          <p:nvPr/>
        </p:nvSpPr>
        <p:spPr>
          <a:xfrm>
            <a:off x="2699792" y="3501008"/>
            <a:ext cx="8720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6" action="ppaction://hlinksldjump"/>
              </a:rPr>
              <a:t>10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8" name="TextBox 7">
            <a:hlinkClick r:id="rId7" action="ppaction://hlinksldjump"/>
          </p:cNvPr>
          <p:cNvSpPr txBox="1"/>
          <p:nvPr/>
        </p:nvSpPr>
        <p:spPr>
          <a:xfrm>
            <a:off x="3929058" y="1071546"/>
            <a:ext cx="786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7" action="ppaction://hlinksldjump"/>
              </a:rPr>
              <a:t>20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9" name="TextBox 8">
            <a:hlinkClick r:id="rId8" action="ppaction://hlinksldjump"/>
          </p:cNvPr>
          <p:cNvSpPr txBox="1"/>
          <p:nvPr/>
        </p:nvSpPr>
        <p:spPr>
          <a:xfrm>
            <a:off x="4857752" y="1071546"/>
            <a:ext cx="866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8" action="ppaction://hlinksldjump"/>
              </a:rPr>
              <a:t>30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10" name="TextBox 9">
            <a:hlinkClick r:id="rId9" action="ppaction://hlinksldjump"/>
          </p:cNvPr>
          <p:cNvSpPr txBox="1"/>
          <p:nvPr/>
        </p:nvSpPr>
        <p:spPr>
          <a:xfrm>
            <a:off x="5868144" y="1052736"/>
            <a:ext cx="9195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9" action="ppaction://hlinksldjump"/>
              </a:rPr>
              <a:t>40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11" name="TextBox 10">
            <a:hlinkClick r:id="rId10" action="ppaction://hlinksldjump"/>
          </p:cNvPr>
          <p:cNvSpPr txBox="1"/>
          <p:nvPr/>
        </p:nvSpPr>
        <p:spPr>
          <a:xfrm>
            <a:off x="6876256" y="1071546"/>
            <a:ext cx="767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10" action="ppaction://hlinksldjump"/>
              </a:rPr>
              <a:t>50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12" name="TextBox 11">
            <a:hlinkClick r:id="rId11" action="ppaction://hlinksldjump"/>
          </p:cNvPr>
          <p:cNvSpPr txBox="1"/>
          <p:nvPr/>
        </p:nvSpPr>
        <p:spPr>
          <a:xfrm>
            <a:off x="7929586" y="1071546"/>
            <a:ext cx="8908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11" action="ppaction://hlinksldjump"/>
              </a:rPr>
              <a:t>60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15" name="TextBox 14">
            <a:hlinkClick r:id="rId12" action="ppaction://hlinksldjump"/>
          </p:cNvPr>
          <p:cNvSpPr txBox="1"/>
          <p:nvPr/>
        </p:nvSpPr>
        <p:spPr>
          <a:xfrm>
            <a:off x="3779912" y="2285992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12" action="ppaction://hlinksldjump"/>
              </a:rPr>
              <a:t>20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16" name="TextBox 15">
            <a:hlinkClick r:id="rId13" action="ppaction://hlinksldjump"/>
          </p:cNvPr>
          <p:cNvSpPr txBox="1"/>
          <p:nvPr/>
        </p:nvSpPr>
        <p:spPr>
          <a:xfrm>
            <a:off x="4857752" y="2285992"/>
            <a:ext cx="938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13" action="ppaction://hlinksldjump"/>
              </a:rPr>
              <a:t>30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17" name="TextBox 16">
            <a:hlinkClick r:id="rId14" action="ppaction://hlinksldjump"/>
          </p:cNvPr>
          <p:cNvSpPr txBox="1"/>
          <p:nvPr/>
        </p:nvSpPr>
        <p:spPr>
          <a:xfrm>
            <a:off x="5868144" y="2285992"/>
            <a:ext cx="7755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14" action="ppaction://hlinksldjump"/>
              </a:rPr>
              <a:t>40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18" name="TextBox 17">
            <a:hlinkClick r:id="rId15" action="ppaction://hlinksldjump"/>
          </p:cNvPr>
          <p:cNvSpPr txBox="1"/>
          <p:nvPr/>
        </p:nvSpPr>
        <p:spPr>
          <a:xfrm>
            <a:off x="7020272" y="2348880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15" action="ppaction://hlinksldjump"/>
              </a:rPr>
              <a:t>50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19" name="TextBox 18">
            <a:hlinkClick r:id="rId16" action="ppaction://hlinksldjump"/>
          </p:cNvPr>
          <p:cNvSpPr txBox="1"/>
          <p:nvPr/>
        </p:nvSpPr>
        <p:spPr>
          <a:xfrm>
            <a:off x="7929586" y="2285993"/>
            <a:ext cx="8908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16" action="ppaction://hlinksldjump"/>
              </a:rPr>
              <a:t>60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22" name="TextBox 21">
            <a:hlinkClick r:id="rId17" action="ppaction://hlinksldjump"/>
          </p:cNvPr>
          <p:cNvSpPr txBox="1"/>
          <p:nvPr/>
        </p:nvSpPr>
        <p:spPr>
          <a:xfrm>
            <a:off x="3851920" y="3429000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17" action="ppaction://hlinksldjump"/>
              </a:rPr>
              <a:t>20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23" name="TextBox 22">
            <a:hlinkClick r:id="rId18" action="ppaction://hlinksldjump"/>
          </p:cNvPr>
          <p:cNvSpPr txBox="1"/>
          <p:nvPr/>
        </p:nvSpPr>
        <p:spPr>
          <a:xfrm>
            <a:off x="4857752" y="3500438"/>
            <a:ext cx="866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18" action="ppaction://hlinksldjump"/>
              </a:rPr>
              <a:t>30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24" name="TextBox 23">
            <a:hlinkClick r:id="rId19" action="ppaction://hlinksldjump"/>
          </p:cNvPr>
          <p:cNvSpPr txBox="1"/>
          <p:nvPr/>
        </p:nvSpPr>
        <p:spPr>
          <a:xfrm>
            <a:off x="6000760" y="3500438"/>
            <a:ext cx="803488" cy="720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19" action="ppaction://hlinksldjump"/>
              </a:rPr>
              <a:t>40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25" name="TextBox 24">
            <a:hlinkClick r:id="rId20" action="ppaction://hlinksldjump"/>
          </p:cNvPr>
          <p:cNvSpPr txBox="1"/>
          <p:nvPr/>
        </p:nvSpPr>
        <p:spPr>
          <a:xfrm>
            <a:off x="6804248" y="3500438"/>
            <a:ext cx="839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20" action="ppaction://hlinksldjump"/>
              </a:rPr>
              <a:t>50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26" name="TextBox 25">
            <a:hlinkClick r:id="rId21" action="ppaction://hlinksldjump"/>
          </p:cNvPr>
          <p:cNvSpPr txBox="1"/>
          <p:nvPr/>
        </p:nvSpPr>
        <p:spPr>
          <a:xfrm>
            <a:off x="7929586" y="3500438"/>
            <a:ext cx="8188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21" action="ppaction://hlinksldjump"/>
              </a:rPr>
              <a:t>60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43" name="Управляющая кнопка: в конец 42">
            <a:hlinkClick r:id="rId22" action="ppaction://hlinksldjump" highlightClick="1"/>
          </p:cNvPr>
          <p:cNvSpPr/>
          <p:nvPr/>
        </p:nvSpPr>
        <p:spPr>
          <a:xfrm>
            <a:off x="8001024" y="6215082"/>
            <a:ext cx="857256" cy="642918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>
            <a:hlinkClick r:id="rId23" action="ppaction://hlinksldjump"/>
          </p:cNvPr>
          <p:cNvSpPr txBox="1"/>
          <p:nvPr/>
        </p:nvSpPr>
        <p:spPr>
          <a:xfrm>
            <a:off x="2771800" y="4643446"/>
            <a:ext cx="8715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23" action="ppaction://hlinksldjump"/>
              </a:rPr>
              <a:t>10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28" name="TextBox 27">
            <a:hlinkClick r:id="rId24" action="ppaction://hlinksldjump"/>
          </p:cNvPr>
          <p:cNvSpPr txBox="1"/>
          <p:nvPr/>
        </p:nvSpPr>
        <p:spPr>
          <a:xfrm>
            <a:off x="3851920" y="4643446"/>
            <a:ext cx="7915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24" action="ppaction://hlinksldjump"/>
              </a:rPr>
              <a:t>20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29" name="TextBox 28">
            <a:hlinkClick r:id="rId25" action="ppaction://hlinksldjump"/>
          </p:cNvPr>
          <p:cNvSpPr txBox="1"/>
          <p:nvPr/>
        </p:nvSpPr>
        <p:spPr>
          <a:xfrm>
            <a:off x="4929190" y="4643446"/>
            <a:ext cx="7949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25" action="ppaction://hlinksldjump"/>
              </a:rPr>
              <a:t>30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30" name="TextBox 29">
            <a:hlinkClick r:id="rId26" action="ppaction://hlinksldjump"/>
          </p:cNvPr>
          <p:cNvSpPr txBox="1"/>
          <p:nvPr/>
        </p:nvSpPr>
        <p:spPr>
          <a:xfrm>
            <a:off x="5868144" y="4643446"/>
            <a:ext cx="8469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26" action="ppaction://hlinksldjump"/>
              </a:rPr>
              <a:t>40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31" name="TextBox 30">
            <a:hlinkClick r:id="rId27" action="ppaction://hlinksldjump"/>
          </p:cNvPr>
          <p:cNvSpPr txBox="1"/>
          <p:nvPr/>
        </p:nvSpPr>
        <p:spPr>
          <a:xfrm>
            <a:off x="6804248" y="4643446"/>
            <a:ext cx="911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27" action="ppaction://hlinksldjump"/>
              </a:rPr>
              <a:t>50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32" name="TextBox 31">
            <a:hlinkClick r:id="rId28" action="ppaction://hlinksldjump"/>
          </p:cNvPr>
          <p:cNvSpPr txBox="1"/>
          <p:nvPr/>
        </p:nvSpPr>
        <p:spPr>
          <a:xfrm>
            <a:off x="7884368" y="4653136"/>
            <a:ext cx="86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28" action="ppaction://hlinksldjump"/>
              </a:rPr>
              <a:t>60</a:t>
            </a:r>
            <a:endParaRPr lang="ru-RU" sz="4000" b="1" dirty="0">
              <a:latin typeface="Century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8" grpId="0"/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75856" y="1268760"/>
            <a:ext cx="558242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Самое яркое зимнее созвездие</a:t>
            </a:r>
            <a:endParaRPr lang="ru-RU" sz="4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678099" y="285728"/>
            <a:ext cx="95731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60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77100" y="4501558"/>
            <a:ext cx="2880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000" b="1" dirty="0" smtClean="0">
                <a:solidFill>
                  <a:srgbClr val="C00000"/>
                </a:solidFill>
                <a:latin typeface="Century" pitchFamily="18" charset="0"/>
              </a:rPr>
              <a:t>Орион</a:t>
            </a:r>
            <a:endParaRPr lang="ru-RU" sz="4000" b="1" dirty="0">
              <a:solidFill>
                <a:srgbClr val="C00000"/>
              </a:solidFill>
              <a:latin typeface="Century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013576" y="285728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10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8143900" y="618924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83568" y="4293096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entury" pitchFamily="18" charset="0"/>
              </a:rPr>
              <a:t>Земля</a:t>
            </a:r>
            <a:endParaRPr lang="ru-RU" sz="3600" b="1" dirty="0">
              <a:solidFill>
                <a:srgbClr val="C00000"/>
              </a:solidFill>
              <a:latin typeface="Century" pitchFamily="18" charset="0"/>
            </a:endParaRPr>
          </a:p>
        </p:txBody>
      </p:sp>
      <p:pic>
        <p:nvPicPr>
          <p:cNvPr id="7" name="Рисунок 6" descr="C:\Users\Андрей\Desktop\фото астрон\planeti_04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357298"/>
            <a:ext cx="2605088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63888" y="862838"/>
            <a:ext cx="52943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400" b="1" dirty="0" smtClean="0">
                <a:solidFill>
                  <a:srgbClr val="000099"/>
                </a:solidFill>
                <a:latin typeface="Century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945728" y="0"/>
            <a:ext cx="95731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20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8117765" y="6357958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83568" y="4286256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C00000"/>
                </a:solidFill>
                <a:latin typeface="Century" pitchFamily="18" charset="0"/>
              </a:rPr>
              <a:t>Сатурн</a:t>
            </a:r>
          </a:p>
        </p:txBody>
      </p:sp>
      <p:pic>
        <p:nvPicPr>
          <p:cNvPr id="7" name="Рисунок 6" descr="C:\Users\Андрей\Desktop\фото астрон\planeti_07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1214422"/>
            <a:ext cx="4071966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958395" y="0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30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8012086" y="62300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95536" y="4279696"/>
            <a:ext cx="36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800" b="1" dirty="0" smtClean="0">
                <a:solidFill>
                  <a:srgbClr val="C00000"/>
                </a:solidFill>
                <a:latin typeface="Century" pitchFamily="18" charset="0"/>
              </a:rPr>
              <a:t>Меркурий</a:t>
            </a:r>
          </a:p>
        </p:txBody>
      </p:sp>
      <p:pic>
        <p:nvPicPr>
          <p:cNvPr id="7" name="Рисунок 6" descr="C:\Users\Андрей\Desktop\фото астрон\planeti_02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1285860"/>
            <a:ext cx="4000528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945728" y="214290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40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74759" y="4575963"/>
            <a:ext cx="2673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C00000"/>
                </a:solidFill>
                <a:latin typeface="Century" pitchFamily="18" charset="0"/>
              </a:rPr>
              <a:t>Юпитер</a:t>
            </a:r>
          </a:p>
        </p:txBody>
      </p:sp>
      <p:pic>
        <p:nvPicPr>
          <p:cNvPr id="7" name="Рисунок 6" descr="C:\Users\Андрей\Desktop\фото астрон\planeti_06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1285860"/>
            <a:ext cx="2857520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690862" y="38518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50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8286744" y="6286497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01479" y="4885999"/>
            <a:ext cx="28885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400" b="1" dirty="0" smtClean="0">
                <a:solidFill>
                  <a:srgbClr val="C00000"/>
                </a:solidFill>
                <a:latin typeface="Century" pitchFamily="18" charset="0"/>
              </a:rPr>
              <a:t>Нептун</a:t>
            </a:r>
          </a:p>
        </p:txBody>
      </p:sp>
      <p:pic>
        <p:nvPicPr>
          <p:cNvPr id="7" name="Рисунок 6" descr="C:\Users\Андрей\Desktop\фото астрон\planeti_09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1142984"/>
            <a:ext cx="3714776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968819" y="206928"/>
            <a:ext cx="103425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i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60</a:t>
            </a:r>
            <a:endParaRPr lang="ru-RU" sz="4800" b="1" i="1" spc="50" dirty="0">
              <a:ln w="11430"/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500958" y="6000768"/>
            <a:ext cx="1000132" cy="7143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971600" y="4756034"/>
            <a:ext cx="35283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Венера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C:\Users\Андрей\Desktop\фото астрон\planeti_03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928670"/>
            <a:ext cx="3257553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099" name="Rectang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smtClean="0">
              <a:solidFill>
                <a:schemeClr val="tx1"/>
              </a:solidFill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начало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143900" y="6072206"/>
            <a:ext cx="304800" cy="3048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14348" y="1857364"/>
            <a:ext cx="7741223" cy="3770263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scade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3900" b="1" spc="50" dirty="0" smtClean="0">
                <a:ln w="11430">
                  <a:solidFill>
                    <a:srgbClr val="FFFF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II</a:t>
            </a:r>
            <a:r>
              <a:rPr lang="ru-RU" sz="23900" b="1" spc="50" dirty="0" smtClean="0">
                <a:ln w="11430">
                  <a:solidFill>
                    <a:srgbClr val="FFFF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 тур</a:t>
            </a:r>
            <a:endParaRPr lang="ru-RU" sz="23900" b="1" spc="50" dirty="0">
              <a:ln w="11430">
                <a:solidFill>
                  <a:srgbClr val="FFFF0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1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21077421"/>
              </p:ext>
            </p:extLst>
          </p:nvPr>
        </p:nvGraphicFramePr>
        <p:xfrm>
          <a:off x="214282" y="1000108"/>
          <a:ext cx="8644006" cy="4770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6"/>
                <a:gridCol w="1023945"/>
                <a:gridCol w="1023945"/>
                <a:gridCol w="1023945"/>
                <a:gridCol w="1023945"/>
                <a:gridCol w="1023945"/>
                <a:gridCol w="1023945"/>
              </a:tblGrid>
              <a:tr h="1192537">
                <a:tc>
                  <a:txBody>
                    <a:bodyPr/>
                    <a:lstStyle/>
                    <a:p>
                      <a:pPr algn="ctr"/>
                      <a:r>
                        <a:rPr kumimoji="0" lang="ru-RU" sz="3200" b="1" kern="1200" dirty="0" smtClean="0">
                          <a:solidFill>
                            <a:srgbClr val="000099"/>
                          </a:solidFill>
                          <a:latin typeface="+mn-lt"/>
                          <a:ea typeface="+mn-ea"/>
                          <a:cs typeface="+mn-cs"/>
                        </a:rPr>
                        <a:t>Звездная</a:t>
                      </a:r>
                      <a:r>
                        <a:rPr kumimoji="0" lang="ru-RU" sz="3200" b="1" kern="1200" baseline="0" dirty="0" smtClean="0">
                          <a:solidFill>
                            <a:srgbClr val="000099"/>
                          </a:solidFill>
                          <a:latin typeface="+mn-lt"/>
                          <a:ea typeface="+mn-ea"/>
                          <a:cs typeface="+mn-cs"/>
                        </a:rPr>
                        <a:t> карта</a:t>
                      </a:r>
                      <a:endParaRPr kumimoji="0" lang="ru-RU" sz="3200" b="1" kern="1200" dirty="0" smtClean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11925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kern="1200" dirty="0" smtClean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Постоянные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1192537">
                <a:tc>
                  <a:txBody>
                    <a:bodyPr/>
                    <a:lstStyle/>
                    <a:p>
                      <a:pPr algn="ctr"/>
                      <a:r>
                        <a:rPr kumimoji="0" lang="ru-RU" sz="3600" b="1" kern="1200" dirty="0" smtClean="0">
                          <a:solidFill>
                            <a:srgbClr val="000099"/>
                          </a:solidFill>
                          <a:latin typeface="+mn-lt"/>
                          <a:ea typeface="+mn-ea"/>
                          <a:cs typeface="+mn-cs"/>
                        </a:rPr>
                        <a:t>Определения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1192537">
                <a:tc>
                  <a:txBody>
                    <a:bodyPr/>
                    <a:lstStyle/>
                    <a:p>
                      <a:pPr algn="ctr"/>
                      <a:r>
                        <a:rPr kumimoji="0" lang="ru-RU" sz="3200" b="1" kern="1200" dirty="0" smtClean="0">
                          <a:solidFill>
                            <a:srgbClr val="000099"/>
                          </a:solidFill>
                          <a:latin typeface="+mn-lt"/>
                          <a:ea typeface="+mn-ea"/>
                          <a:cs typeface="+mn-cs"/>
                        </a:rPr>
                        <a:t>Астрономия</a:t>
                      </a:r>
                      <a:r>
                        <a:rPr kumimoji="0" lang="ru-RU" sz="3200" b="1" kern="1200" baseline="0" dirty="0" smtClean="0">
                          <a:solidFill>
                            <a:srgbClr val="000099"/>
                          </a:solidFill>
                          <a:latin typeface="+mn-lt"/>
                          <a:ea typeface="+mn-ea"/>
                          <a:cs typeface="+mn-cs"/>
                        </a:rPr>
                        <a:t> в стихах</a:t>
                      </a:r>
                      <a:endParaRPr kumimoji="0" lang="ru-RU" sz="3200" b="1" kern="1200" dirty="0" smtClean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3" name="TextBox 2">
            <a:hlinkClick r:id="rId4" action="ppaction://hlinksldjump"/>
          </p:cNvPr>
          <p:cNvSpPr txBox="1"/>
          <p:nvPr/>
        </p:nvSpPr>
        <p:spPr>
          <a:xfrm>
            <a:off x="2771800" y="1071546"/>
            <a:ext cx="800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Century" pitchFamily="18" charset="0"/>
                <a:hlinkClick r:id="rId4" action="ppaction://hlinksldjump"/>
              </a:rPr>
              <a:t>1</a:t>
            </a:r>
            <a:r>
              <a:rPr lang="ru-RU" sz="4000" b="1" dirty="0" smtClean="0">
                <a:latin typeface="Century" pitchFamily="18" charset="0"/>
                <a:hlinkClick r:id="rId4" action="ppaction://hlinksldjump"/>
              </a:rPr>
              <a:t>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4" name="TextBox 3">
            <a:hlinkClick r:id="rId5" action="ppaction://hlinksldjump"/>
          </p:cNvPr>
          <p:cNvSpPr txBox="1"/>
          <p:nvPr/>
        </p:nvSpPr>
        <p:spPr>
          <a:xfrm>
            <a:off x="2771800" y="2285992"/>
            <a:ext cx="8715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5" action="ppaction://hlinksldjump"/>
              </a:rPr>
              <a:t>10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5" name="TextBox 4">
            <a:hlinkClick r:id="rId6" action="ppaction://hlinksldjump"/>
          </p:cNvPr>
          <p:cNvSpPr txBox="1"/>
          <p:nvPr/>
        </p:nvSpPr>
        <p:spPr>
          <a:xfrm>
            <a:off x="2771800" y="3500438"/>
            <a:ext cx="800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Century" pitchFamily="18" charset="0"/>
                <a:hlinkClick r:id="rId6" action="ppaction://hlinksldjump"/>
              </a:rPr>
              <a:t>1</a:t>
            </a:r>
            <a:r>
              <a:rPr lang="ru-RU" sz="4000" b="1" dirty="0" smtClean="0">
                <a:latin typeface="Century" pitchFamily="18" charset="0"/>
                <a:hlinkClick r:id="rId6" action="ppaction://hlinksldjump"/>
              </a:rPr>
              <a:t>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8" name="TextBox 7">
            <a:hlinkClick r:id="rId7" action="ppaction://hlinksldjump"/>
          </p:cNvPr>
          <p:cNvSpPr txBox="1"/>
          <p:nvPr/>
        </p:nvSpPr>
        <p:spPr>
          <a:xfrm>
            <a:off x="3929058" y="1071546"/>
            <a:ext cx="786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Century" pitchFamily="18" charset="0"/>
                <a:hlinkClick r:id="rId7" action="ppaction://hlinksldjump"/>
              </a:rPr>
              <a:t>2</a:t>
            </a:r>
            <a:r>
              <a:rPr lang="ru-RU" sz="4000" b="1" dirty="0" smtClean="0">
                <a:latin typeface="Century" pitchFamily="18" charset="0"/>
                <a:hlinkClick r:id="rId7" action="ppaction://hlinksldjump"/>
              </a:rPr>
              <a:t>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9" name="TextBox 8">
            <a:hlinkClick r:id="rId8" action="ppaction://hlinksldjump"/>
          </p:cNvPr>
          <p:cNvSpPr txBox="1"/>
          <p:nvPr/>
        </p:nvSpPr>
        <p:spPr>
          <a:xfrm>
            <a:off x="4857752" y="1071546"/>
            <a:ext cx="866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Century" pitchFamily="18" charset="0"/>
                <a:hlinkClick r:id="rId8" action="ppaction://hlinksldjump"/>
              </a:rPr>
              <a:t>3</a:t>
            </a:r>
            <a:r>
              <a:rPr lang="ru-RU" sz="4000" b="1" dirty="0" smtClean="0">
                <a:latin typeface="Century" pitchFamily="18" charset="0"/>
                <a:hlinkClick r:id="rId8" action="ppaction://hlinksldjump"/>
              </a:rPr>
              <a:t>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10" name="TextBox 9">
            <a:hlinkClick r:id="rId9" action="ppaction://hlinksldjump"/>
          </p:cNvPr>
          <p:cNvSpPr txBox="1"/>
          <p:nvPr/>
        </p:nvSpPr>
        <p:spPr>
          <a:xfrm>
            <a:off x="5940152" y="1052736"/>
            <a:ext cx="9195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Century" pitchFamily="18" charset="0"/>
                <a:hlinkClick r:id="rId9" action="ppaction://hlinksldjump"/>
              </a:rPr>
              <a:t>4</a:t>
            </a:r>
            <a:r>
              <a:rPr lang="ru-RU" sz="4000" b="1" dirty="0" smtClean="0">
                <a:latin typeface="Century" pitchFamily="18" charset="0"/>
                <a:hlinkClick r:id="rId9" action="ppaction://hlinksldjump"/>
              </a:rPr>
              <a:t>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11" name="TextBox 10">
            <a:hlinkClick r:id="rId10" action="ppaction://hlinksldjump"/>
          </p:cNvPr>
          <p:cNvSpPr txBox="1"/>
          <p:nvPr/>
        </p:nvSpPr>
        <p:spPr>
          <a:xfrm>
            <a:off x="6876256" y="1071546"/>
            <a:ext cx="767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Century" pitchFamily="18" charset="0"/>
                <a:hlinkClick r:id="rId10" action="ppaction://hlinksldjump"/>
              </a:rPr>
              <a:t>5</a:t>
            </a:r>
            <a:r>
              <a:rPr lang="ru-RU" sz="4000" b="1" dirty="0" smtClean="0">
                <a:latin typeface="Century" pitchFamily="18" charset="0"/>
                <a:hlinkClick r:id="rId10" action="ppaction://hlinksldjump"/>
              </a:rPr>
              <a:t>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12" name="TextBox 11">
            <a:hlinkClick r:id="rId11" action="ppaction://hlinksldjump"/>
          </p:cNvPr>
          <p:cNvSpPr txBox="1"/>
          <p:nvPr/>
        </p:nvSpPr>
        <p:spPr>
          <a:xfrm>
            <a:off x="7715272" y="1071546"/>
            <a:ext cx="12144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</a:rPr>
              <a:t> </a:t>
            </a:r>
            <a:r>
              <a:rPr lang="ru-RU" sz="4000" b="1" dirty="0">
                <a:latin typeface="Century" pitchFamily="18" charset="0"/>
                <a:hlinkClick r:id="rId11" action="ppaction://hlinksldjump"/>
              </a:rPr>
              <a:t>6</a:t>
            </a:r>
            <a:r>
              <a:rPr lang="ru-RU" sz="4000" b="1" dirty="0" smtClean="0">
                <a:latin typeface="Century" pitchFamily="18" charset="0"/>
                <a:hlinkClick r:id="rId11" action="ppaction://hlinksldjump"/>
              </a:rPr>
              <a:t>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15" name="TextBox 14">
            <a:hlinkClick r:id="rId12" action="ppaction://hlinksldjump"/>
          </p:cNvPr>
          <p:cNvSpPr txBox="1"/>
          <p:nvPr/>
        </p:nvSpPr>
        <p:spPr>
          <a:xfrm>
            <a:off x="3779912" y="2285992"/>
            <a:ext cx="86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12" action="ppaction://hlinksldjump"/>
              </a:rPr>
              <a:t>20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16" name="TextBox 15">
            <a:hlinkClick r:id="rId13" action="ppaction://hlinksldjump"/>
          </p:cNvPr>
          <p:cNvSpPr txBox="1"/>
          <p:nvPr/>
        </p:nvSpPr>
        <p:spPr>
          <a:xfrm>
            <a:off x="4857752" y="2285992"/>
            <a:ext cx="794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Century" pitchFamily="18" charset="0"/>
                <a:hlinkClick r:id="rId13" action="ppaction://hlinksldjump"/>
              </a:rPr>
              <a:t>3</a:t>
            </a:r>
            <a:r>
              <a:rPr lang="ru-RU" sz="4000" b="1" dirty="0" smtClean="0">
                <a:latin typeface="Century" pitchFamily="18" charset="0"/>
                <a:hlinkClick r:id="rId13" action="ppaction://hlinksldjump"/>
              </a:rPr>
              <a:t>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17" name="TextBox 16">
            <a:hlinkClick r:id="rId14" action="ppaction://hlinksldjump"/>
          </p:cNvPr>
          <p:cNvSpPr txBox="1"/>
          <p:nvPr/>
        </p:nvSpPr>
        <p:spPr>
          <a:xfrm>
            <a:off x="5868144" y="2285992"/>
            <a:ext cx="7755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Century" pitchFamily="18" charset="0"/>
                <a:hlinkClick r:id="rId14" action="ppaction://hlinksldjump"/>
              </a:rPr>
              <a:t>4</a:t>
            </a:r>
            <a:r>
              <a:rPr lang="ru-RU" sz="4000" b="1" dirty="0" smtClean="0">
                <a:latin typeface="Century" pitchFamily="18" charset="0"/>
                <a:hlinkClick r:id="rId14" action="ppaction://hlinksldjump"/>
              </a:rPr>
              <a:t>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18" name="TextBox 17">
            <a:hlinkClick r:id="rId15" action="ppaction://hlinksldjump"/>
          </p:cNvPr>
          <p:cNvSpPr txBox="1"/>
          <p:nvPr/>
        </p:nvSpPr>
        <p:spPr>
          <a:xfrm>
            <a:off x="6876256" y="2285992"/>
            <a:ext cx="767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Century" pitchFamily="18" charset="0"/>
                <a:hlinkClick r:id="rId15" action="ppaction://hlinksldjump"/>
              </a:rPr>
              <a:t>5</a:t>
            </a:r>
            <a:r>
              <a:rPr lang="ru-RU" sz="4000" b="1" dirty="0" smtClean="0">
                <a:latin typeface="Century" pitchFamily="18" charset="0"/>
                <a:hlinkClick r:id="rId15" action="ppaction://hlinksldjump"/>
              </a:rPr>
              <a:t>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22" name="TextBox 21">
            <a:hlinkClick r:id="rId16" action="ppaction://hlinksldjump"/>
          </p:cNvPr>
          <p:cNvSpPr txBox="1"/>
          <p:nvPr/>
        </p:nvSpPr>
        <p:spPr>
          <a:xfrm>
            <a:off x="3851920" y="3501008"/>
            <a:ext cx="786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Century" pitchFamily="18" charset="0"/>
                <a:hlinkClick r:id="rId16" action="ppaction://hlinksldjump"/>
              </a:rPr>
              <a:t>2</a:t>
            </a:r>
            <a:r>
              <a:rPr lang="ru-RU" sz="4000" b="1" dirty="0" smtClean="0">
                <a:latin typeface="Century" pitchFamily="18" charset="0"/>
                <a:hlinkClick r:id="rId16" action="ppaction://hlinksldjump"/>
              </a:rPr>
              <a:t>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23" name="TextBox 22">
            <a:hlinkClick r:id="rId17" action="ppaction://hlinksldjump"/>
          </p:cNvPr>
          <p:cNvSpPr txBox="1"/>
          <p:nvPr/>
        </p:nvSpPr>
        <p:spPr>
          <a:xfrm>
            <a:off x="4857752" y="3500438"/>
            <a:ext cx="866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Century" pitchFamily="18" charset="0"/>
                <a:hlinkClick r:id="rId17" action="ppaction://hlinksldjump"/>
              </a:rPr>
              <a:t>3</a:t>
            </a:r>
            <a:r>
              <a:rPr lang="ru-RU" sz="4000" b="1" dirty="0" smtClean="0">
                <a:latin typeface="Century" pitchFamily="18" charset="0"/>
                <a:hlinkClick r:id="rId17" action="ppaction://hlinksldjump"/>
              </a:rPr>
              <a:t>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24" name="TextBox 23">
            <a:hlinkClick r:id="rId18" action="ppaction://hlinksldjump"/>
          </p:cNvPr>
          <p:cNvSpPr txBox="1"/>
          <p:nvPr/>
        </p:nvSpPr>
        <p:spPr>
          <a:xfrm>
            <a:off x="5868144" y="3500438"/>
            <a:ext cx="7755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Century" pitchFamily="18" charset="0"/>
                <a:hlinkClick r:id="rId18" action="ppaction://hlinksldjump"/>
              </a:rPr>
              <a:t>4</a:t>
            </a:r>
            <a:r>
              <a:rPr lang="ru-RU" sz="4000" b="1" dirty="0" smtClean="0">
                <a:latin typeface="Century" pitchFamily="18" charset="0"/>
                <a:hlinkClick r:id="rId18" action="ppaction://hlinksldjump"/>
              </a:rPr>
              <a:t>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25" name="TextBox 24">
            <a:hlinkClick r:id="rId19" action="ppaction://hlinksldjump"/>
          </p:cNvPr>
          <p:cNvSpPr txBox="1"/>
          <p:nvPr/>
        </p:nvSpPr>
        <p:spPr>
          <a:xfrm>
            <a:off x="6948264" y="3501008"/>
            <a:ext cx="839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Century" pitchFamily="18" charset="0"/>
                <a:hlinkClick r:id="rId20" action="ppaction://hlinksldjump"/>
              </a:rPr>
              <a:t>5</a:t>
            </a:r>
            <a:r>
              <a:rPr lang="ru-RU" sz="4000" b="1" dirty="0" smtClean="0">
                <a:latin typeface="Century" pitchFamily="18" charset="0"/>
                <a:hlinkClick r:id="rId20" action="ppaction://hlinksldjump"/>
              </a:rPr>
              <a:t>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26" name="TextBox 25">
            <a:hlinkClick r:id="rId20" action="ppaction://hlinksldjump"/>
          </p:cNvPr>
          <p:cNvSpPr txBox="1"/>
          <p:nvPr/>
        </p:nvSpPr>
        <p:spPr>
          <a:xfrm>
            <a:off x="8001024" y="3500438"/>
            <a:ext cx="9286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Century" pitchFamily="18" charset="0"/>
                <a:hlinkClick r:id="rId19" action="ppaction://hlinksldjump"/>
              </a:rPr>
              <a:t>6</a:t>
            </a:r>
            <a:r>
              <a:rPr lang="ru-RU" sz="4000" b="1" dirty="0" smtClean="0">
                <a:latin typeface="Century" pitchFamily="18" charset="0"/>
                <a:hlinkClick r:id="rId19" action="ppaction://hlinksldjump"/>
              </a:rPr>
              <a:t>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43" name="Управляющая кнопка: в конец 42">
            <a:hlinkClick r:id="rId21" action="ppaction://hlinksldjump" highlightClick="1"/>
          </p:cNvPr>
          <p:cNvSpPr/>
          <p:nvPr/>
        </p:nvSpPr>
        <p:spPr>
          <a:xfrm>
            <a:off x="8001024" y="6215082"/>
            <a:ext cx="857256" cy="642918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>
            <a:hlinkClick r:id="rId22" action="ppaction://hlinksldjump"/>
          </p:cNvPr>
          <p:cNvSpPr txBox="1"/>
          <p:nvPr/>
        </p:nvSpPr>
        <p:spPr>
          <a:xfrm>
            <a:off x="2771800" y="4643446"/>
            <a:ext cx="800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Century" pitchFamily="18" charset="0"/>
                <a:hlinkClick r:id="rId22" action="ppaction://hlinksldjump"/>
              </a:rPr>
              <a:t>1</a:t>
            </a:r>
            <a:r>
              <a:rPr lang="ru-RU" sz="4000" b="1" dirty="0" smtClean="0">
                <a:latin typeface="Century" pitchFamily="18" charset="0"/>
                <a:hlinkClick r:id="rId22" action="ppaction://hlinksldjump"/>
              </a:rPr>
              <a:t>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28" name="TextBox 27">
            <a:hlinkClick r:id="rId23" action="ppaction://hlinksldjump"/>
          </p:cNvPr>
          <p:cNvSpPr txBox="1"/>
          <p:nvPr/>
        </p:nvSpPr>
        <p:spPr>
          <a:xfrm>
            <a:off x="3779912" y="4643446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Century" pitchFamily="18" charset="0"/>
                <a:hlinkClick r:id="rId23" action="ppaction://hlinksldjump"/>
              </a:rPr>
              <a:t>2</a:t>
            </a:r>
            <a:r>
              <a:rPr lang="ru-RU" sz="4000" b="1" dirty="0" smtClean="0">
                <a:latin typeface="Century" pitchFamily="18" charset="0"/>
                <a:hlinkClick r:id="rId23" action="ppaction://hlinksldjump"/>
              </a:rPr>
              <a:t>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29" name="TextBox 28">
            <a:hlinkClick r:id="rId24" action="ppaction://hlinksldjump"/>
          </p:cNvPr>
          <p:cNvSpPr txBox="1"/>
          <p:nvPr/>
        </p:nvSpPr>
        <p:spPr>
          <a:xfrm>
            <a:off x="4857752" y="4643446"/>
            <a:ext cx="866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Century" pitchFamily="18" charset="0"/>
                <a:hlinkClick r:id="rId24" action="ppaction://hlinksldjump"/>
              </a:rPr>
              <a:t>3</a:t>
            </a:r>
            <a:r>
              <a:rPr lang="ru-RU" sz="4000" b="1" dirty="0" smtClean="0">
                <a:latin typeface="Century" pitchFamily="18" charset="0"/>
                <a:hlinkClick r:id="rId24" action="ppaction://hlinksldjump"/>
              </a:rPr>
              <a:t>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30" name="TextBox 29">
            <a:hlinkClick r:id="rId25" action="ppaction://hlinksldjump"/>
          </p:cNvPr>
          <p:cNvSpPr txBox="1"/>
          <p:nvPr/>
        </p:nvSpPr>
        <p:spPr>
          <a:xfrm>
            <a:off x="5868144" y="4653136"/>
            <a:ext cx="8475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Century" pitchFamily="18" charset="0"/>
                <a:hlinkClick r:id="rId25" action="ppaction://hlinksldjump"/>
              </a:rPr>
              <a:t>4</a:t>
            </a:r>
            <a:r>
              <a:rPr lang="ru-RU" sz="4000" b="1" dirty="0" smtClean="0">
                <a:latin typeface="Century" pitchFamily="18" charset="0"/>
                <a:hlinkClick r:id="rId25" action="ppaction://hlinksldjump"/>
              </a:rPr>
              <a:t>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31" name="TextBox 30">
            <a:hlinkClick r:id="rId26" action="ppaction://hlinksldjump"/>
          </p:cNvPr>
          <p:cNvSpPr txBox="1"/>
          <p:nvPr/>
        </p:nvSpPr>
        <p:spPr>
          <a:xfrm>
            <a:off x="6948264" y="4653136"/>
            <a:ext cx="839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Century" pitchFamily="18" charset="0"/>
                <a:hlinkClick r:id="rId26" action="ppaction://hlinksldjump"/>
              </a:rPr>
              <a:t>5</a:t>
            </a:r>
            <a:r>
              <a:rPr lang="ru-RU" sz="4000" b="1" dirty="0" smtClean="0">
                <a:latin typeface="Century" pitchFamily="18" charset="0"/>
                <a:hlinkClick r:id="rId26" action="ppaction://hlinksldjump"/>
              </a:rPr>
              <a:t>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32" name="TextBox 31">
            <a:hlinkClick r:id="rId27" action="ppaction://hlinksldjump"/>
          </p:cNvPr>
          <p:cNvSpPr txBox="1"/>
          <p:nvPr/>
        </p:nvSpPr>
        <p:spPr>
          <a:xfrm>
            <a:off x="7991872" y="4653136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Century" pitchFamily="18" charset="0"/>
                <a:hlinkClick r:id="rId27" action="ppaction://hlinksldjump"/>
              </a:rPr>
              <a:t>6</a:t>
            </a:r>
            <a:r>
              <a:rPr lang="ru-RU" sz="4000" b="1" dirty="0" smtClean="0">
                <a:latin typeface="Century" pitchFamily="18" charset="0"/>
                <a:hlinkClick r:id="rId27" action="ppaction://hlinksldjump"/>
              </a:rPr>
              <a:t>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35" name="TextBox 34">
            <a:hlinkClick r:id="rId15" action="ppaction://hlinksldjump"/>
          </p:cNvPr>
          <p:cNvSpPr txBox="1"/>
          <p:nvPr/>
        </p:nvSpPr>
        <p:spPr>
          <a:xfrm>
            <a:off x="8028384" y="2276872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Century" pitchFamily="18" charset="0"/>
                <a:hlinkClick r:id="rId28" action="ppaction://hlinksldjump"/>
              </a:rPr>
              <a:t>6</a:t>
            </a:r>
            <a:r>
              <a:rPr lang="ru-RU" sz="4000" b="1" dirty="0" smtClean="0">
                <a:latin typeface="Century" pitchFamily="18" charset="0"/>
                <a:hlinkClick r:id="rId28" action="ppaction://hlinksldjump"/>
              </a:rPr>
              <a:t>0</a:t>
            </a:r>
            <a:endParaRPr lang="ru-RU" sz="4000" b="1" dirty="0">
              <a:latin typeface="Century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8" grpId="0"/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013578" y="285728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10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8172400" y="6269364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707904" y="1263474"/>
            <a:ext cx="5321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Небесное тело движется именно по этому пути</a:t>
            </a:r>
            <a:endParaRPr lang="ru-RU" sz="3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568" y="4149080"/>
            <a:ext cx="44644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4400" dirty="0" smtClean="0">
                <a:solidFill>
                  <a:srgbClr val="C00000"/>
                </a:solidFill>
              </a:rPr>
              <a:t>О</a:t>
            </a:r>
            <a:r>
              <a:rPr lang="ru-RU" sz="4400" dirty="0" smtClean="0">
                <a:solidFill>
                  <a:srgbClr val="C00000"/>
                </a:solidFill>
              </a:rPr>
              <a:t>рбита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35896" y="1714488"/>
            <a:ext cx="540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спутников этой планеты переводятся как «страх» и «ужас»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252500" y="285728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10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20832" y="4038074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C00000"/>
                </a:solidFill>
              </a:rPr>
              <a:t>Марс</a:t>
            </a:r>
            <a:endParaRPr lang="ru-RU" sz="4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945729" y="22527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2</a:t>
            </a:r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27584" y="3080975"/>
            <a:ext cx="3101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000" b="1" dirty="0" smtClean="0">
                <a:solidFill>
                  <a:srgbClr val="C00000"/>
                </a:solidFill>
                <a:latin typeface="Century" pitchFamily="18" charset="0"/>
              </a:rPr>
              <a:t>Эклиптика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987823" y="972706"/>
            <a:ext cx="6048673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Видимый путь Солнца среди звезд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41227" y="1225689"/>
            <a:ext cx="53358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Буквами этого алфавита пользуются для обозначения звезд на карте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945730" y="285728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3</a:t>
            </a:r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8219817" y="6381328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187624" y="3573016"/>
            <a:ext cx="4392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C00000"/>
                </a:solidFill>
                <a:latin typeface="Century" pitchFamily="18" charset="0"/>
              </a:rPr>
              <a:t>Греческий алфавит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31840" y="1011399"/>
            <a:ext cx="57984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называется момент пересечения небесного меридиана светилом?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945730" y="0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4</a:t>
            </a:r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8143900" y="6284441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67544" y="3717032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b="1" dirty="0" smtClean="0">
                <a:solidFill>
                  <a:srgbClr val="C00000"/>
                </a:solidFill>
                <a:latin typeface="Century" pitchFamily="18" charset="0"/>
              </a:rPr>
              <a:t>Кульминация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35896" y="1094979"/>
            <a:ext cx="52943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Проекция земного экватора на небесную сферу</a:t>
            </a:r>
            <a:endParaRPr lang="ru-RU" sz="2400" b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972974" y="68086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5</a:t>
            </a:r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8082866" y="62300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07898" y="3645025"/>
            <a:ext cx="5232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b="1" dirty="0" smtClean="0">
                <a:solidFill>
                  <a:srgbClr val="C00000"/>
                </a:solidFill>
                <a:latin typeface="Century" pitchFamily="18" charset="0"/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latin typeface="Century" pitchFamily="18" charset="0"/>
              </a:rPr>
              <a:t>Небесный экватор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43808" y="1428736"/>
            <a:ext cx="60859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 на земном шаре все звезды восходят и заходят перпендикулярно линии горизонта?</a:t>
            </a:r>
            <a:endParaRPr lang="ru-RU" sz="3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799822" y="214290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6</a:t>
            </a:r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3714752"/>
            <a:ext cx="3143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b="1" dirty="0" smtClean="0">
                <a:solidFill>
                  <a:srgbClr val="C00000"/>
                </a:solidFill>
                <a:latin typeface="Century" pitchFamily="18" charset="0"/>
              </a:rPr>
              <a:t>На экваторе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53943" y="0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1</a:t>
            </a:r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8303972" y="6274562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67544" y="4286256"/>
            <a:ext cx="30243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Скорость света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050863" y="2143116"/>
            <a:ext cx="287859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0099"/>
                </a:solidFill>
                <a:latin typeface="Times New Roman" pitchFamily="18" charset="0"/>
              </a:rPr>
              <a:t>3</a:t>
            </a:r>
            <a:r>
              <a:rPr lang="el-GR" sz="4400" b="1" dirty="0" smtClean="0">
                <a:solidFill>
                  <a:srgbClr val="000099"/>
                </a:solidFill>
                <a:latin typeface="Times New Roman" pitchFamily="18" charset="0"/>
                <a:cs typeface="Arial" charset="0"/>
              </a:rPr>
              <a:t>·</a:t>
            </a:r>
            <a:r>
              <a:rPr lang="ru-RU" sz="4400" b="1" dirty="0" smtClean="0">
                <a:solidFill>
                  <a:srgbClr val="000099"/>
                </a:solidFill>
                <a:latin typeface="Times New Roman" pitchFamily="18" charset="0"/>
                <a:cs typeface="Arial" charset="0"/>
              </a:rPr>
              <a:t>10</a:t>
            </a:r>
            <a:r>
              <a:rPr lang="ru-RU" sz="4400" b="1" baseline="50000" dirty="0" smtClean="0">
                <a:solidFill>
                  <a:srgbClr val="000099"/>
                </a:solidFill>
                <a:latin typeface="Times New Roman" pitchFamily="18" charset="0"/>
                <a:cs typeface="Arial" charset="0"/>
              </a:rPr>
              <a:t>8</a:t>
            </a:r>
            <a:r>
              <a:rPr lang="ru-RU" sz="4400" b="1" dirty="0" smtClean="0">
                <a:solidFill>
                  <a:srgbClr val="000099"/>
                </a:solidFill>
                <a:latin typeface="Times New Roman" pitchFamily="18" charset="0"/>
                <a:cs typeface="Arial" charset="0"/>
              </a:rPr>
              <a:t> м/с</a:t>
            </a:r>
            <a:endParaRPr lang="el-GR" sz="4400" b="1" dirty="0" smtClean="0">
              <a:solidFill>
                <a:srgbClr val="000099"/>
              </a:solidFill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63888" y="832789"/>
            <a:ext cx="55748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365,25 суток</a:t>
            </a:r>
            <a:endParaRPr lang="ru-RU" sz="4800" b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181441" y="28468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2</a:t>
            </a:r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07897" y="4547997"/>
            <a:ext cx="30000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год</a:t>
            </a:r>
            <a:endParaRPr lang="ru-RU" sz="5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63888" y="832789"/>
            <a:ext cx="55748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150 000 000 км</a:t>
            </a:r>
            <a:endParaRPr lang="ru-RU" sz="4800" b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181441" y="28468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3</a:t>
            </a:r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07897" y="4547997"/>
            <a:ext cx="30000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5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а.е</a:t>
            </a:r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5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91880" y="936010"/>
            <a:ext cx="56616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29,5 суток</a:t>
            </a:r>
            <a:endParaRPr lang="ru-RU" sz="5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500958" y="6000768"/>
            <a:ext cx="1000132" cy="7143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AutoShape 2" descr="http://www.hrono.info/statii/2011/aks5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90896" y="4286256"/>
            <a:ext cx="3223914" cy="1084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Синодический месяц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84368" y="188640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4</a:t>
            </a:r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15816" y="1124744"/>
            <a:ext cx="5400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0099"/>
                </a:solidFill>
                <a:latin typeface="Times New Roman" pitchFamily="18" charset="0"/>
              </a:rPr>
              <a:t>3</a:t>
            </a:r>
            <a:r>
              <a:rPr lang="el-GR" sz="5400" b="1" dirty="0" smtClean="0">
                <a:solidFill>
                  <a:srgbClr val="000099"/>
                </a:solidFill>
                <a:latin typeface="Times New Roman" pitchFamily="18" charset="0"/>
              </a:rPr>
              <a:t>·</a:t>
            </a:r>
            <a:r>
              <a:rPr lang="ru-RU" sz="5400" b="1" dirty="0" smtClean="0">
                <a:solidFill>
                  <a:srgbClr val="000099"/>
                </a:solidFill>
                <a:latin typeface="Times New Roman" pitchFamily="18" charset="0"/>
              </a:rPr>
              <a:t>10</a:t>
            </a:r>
            <a:r>
              <a:rPr lang="ru-RU" sz="5400" b="1" baseline="50000" dirty="0" smtClean="0">
                <a:solidFill>
                  <a:srgbClr val="000099"/>
                </a:solidFill>
                <a:latin typeface="Times New Roman" pitchFamily="18" charset="0"/>
              </a:rPr>
              <a:t>13</a:t>
            </a:r>
            <a:r>
              <a:rPr lang="ru-RU" sz="5400" b="1" dirty="0" smtClean="0">
                <a:solidFill>
                  <a:srgbClr val="000099"/>
                </a:solidFill>
                <a:latin typeface="Times New Roman" pitchFamily="18" charset="0"/>
              </a:rPr>
              <a:t> км</a:t>
            </a:r>
            <a:endParaRPr lang="el-GR" sz="5400" b="1" dirty="0" smtClean="0">
              <a:solidFill>
                <a:srgbClr val="000099"/>
              </a:solidFill>
              <a:latin typeface="Times New Roman" pitchFamily="18" charset="0"/>
            </a:endParaRPr>
          </a:p>
          <a:p>
            <a:pPr algn="ctr"/>
            <a:endParaRPr lang="ru-RU" sz="5400" b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8607868" y="6274173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380312" y="0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50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4262" y="4413040"/>
            <a:ext cx="29885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Парсек</a:t>
            </a:r>
            <a:endParaRPr lang="ru-RU" sz="5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35896" y="1322286"/>
            <a:ext cx="52223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этой планете бывают дожди из серной кислоты</a:t>
            </a:r>
            <a:endParaRPr lang="ru-RU" sz="3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43372" y="214290"/>
            <a:ext cx="479203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20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8214692" y="6111251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39552" y="3763882"/>
            <a:ext cx="33123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Century" pitchFamily="18" charset="0"/>
              </a:rPr>
              <a:t>Венера </a:t>
            </a:r>
          </a:p>
          <a:p>
            <a:endParaRPr lang="ru-RU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1124744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5400" dirty="0" smtClean="0">
                <a:solidFill>
                  <a:srgbClr val="000099"/>
                </a:solidFill>
              </a:rPr>
              <a:t>3,86⋅</a:t>
            </a:r>
            <a:r>
              <a:rPr lang="ru-RU" sz="5400" dirty="0" smtClean="0">
                <a:solidFill>
                  <a:srgbClr val="000099"/>
                </a:solidFill>
              </a:rPr>
              <a:t>10</a:t>
            </a:r>
            <a:r>
              <a:rPr lang="ru-RU" sz="5400" baseline="30000" dirty="0" smtClean="0">
                <a:solidFill>
                  <a:srgbClr val="000099"/>
                </a:solidFill>
              </a:rPr>
              <a:t>26</a:t>
            </a:r>
            <a:r>
              <a:rPr lang="ru-RU" sz="5400" dirty="0" smtClean="0">
                <a:solidFill>
                  <a:srgbClr val="000099"/>
                </a:solidFill>
              </a:rPr>
              <a:t> </a:t>
            </a:r>
            <a:r>
              <a:rPr lang="ru-RU" sz="5400" dirty="0" smtClean="0">
                <a:solidFill>
                  <a:srgbClr val="000099"/>
                </a:solidFill>
              </a:rPr>
              <a:t>Вт</a:t>
            </a:r>
            <a:endParaRPr lang="ru-RU" sz="5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8607868" y="6274173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380312" y="0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60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4262" y="4413040"/>
            <a:ext cx="29885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Солнечная светимость</a:t>
            </a:r>
            <a:endParaRPr lang="ru-RU" sz="4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500958" y="6000768"/>
            <a:ext cx="1000132" cy="7143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275856" y="548680"/>
            <a:ext cx="536925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Местное время на долготе Гринвича</a:t>
            </a:r>
            <a:endParaRPr lang="ru-RU" sz="4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72400" y="15007"/>
            <a:ext cx="12475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5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43608" y="4429132"/>
            <a:ext cx="3242640" cy="1454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</a:rPr>
              <a:t>Всемирное время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11760" y="642067"/>
            <a:ext cx="66765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Ближайшая к Солнцу точка земной орбиты </a:t>
            </a:r>
            <a:endParaRPr lang="ru-RU" sz="4400" b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130973" y="-199276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2</a:t>
            </a:r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8231031" y="628649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83568" y="5301207"/>
            <a:ext cx="367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Перигелий</a:t>
            </a:r>
            <a:endParaRPr lang="ru-RU" sz="5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42067"/>
            <a:ext cx="908828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Угол, под которым виден радиус  земной орбиты</a:t>
            </a:r>
            <a:endParaRPr lang="ru-RU" sz="4400" b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130973" y="-199276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3</a:t>
            </a:r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8231031" y="628649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55576" y="4797152"/>
            <a:ext cx="4464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Параллакс</a:t>
            </a:r>
            <a:endParaRPr lang="ru-RU" sz="5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936010"/>
            <a:ext cx="87580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Угловое расстояние светила от горизонта</a:t>
            </a:r>
            <a:endParaRPr lang="ru-RU" sz="4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500958" y="6000768"/>
            <a:ext cx="1000132" cy="7143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AutoShape 2" descr="http://www.hrono.info/statii/2011/aks5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90896" y="4293096"/>
            <a:ext cx="43011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Высота</a:t>
            </a:r>
            <a:endParaRPr lang="ru-RU" sz="5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84368" y="188640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4</a:t>
            </a:r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47864" y="764704"/>
            <a:ext cx="579613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Промежуток времени, в течение которого планета совершает полный оборот вокруг Солнца</a:t>
            </a:r>
            <a:endParaRPr lang="ru-RU" sz="4000" b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143900" y="-112723"/>
            <a:ext cx="114967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 50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592" y="4509120"/>
            <a:ext cx="43204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Сидерический период</a:t>
            </a:r>
            <a:endParaRPr lang="ru-RU" sz="4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71800" y="441275"/>
            <a:ext cx="65162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Вытянутость эллипса орбиты характеризуется именно этой величиной</a:t>
            </a:r>
            <a:endParaRPr lang="ru-RU" sz="3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8223435" y="5337364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316416" y="-248786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60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4643446"/>
            <a:ext cx="45325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Эксцентриситет</a:t>
            </a:r>
            <a:endParaRPr lang="ru-RU" sz="4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8430251" y="6273133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137833" y="0"/>
            <a:ext cx="114967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 10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4869160"/>
            <a:ext cx="4104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C00000"/>
                </a:solidFill>
                <a:latin typeface="Century" pitchFamily="18" charset="0"/>
              </a:rPr>
              <a:t>Созвездие Ориона</a:t>
            </a:r>
            <a:r>
              <a:rPr lang="ru-RU" sz="3600" b="1" dirty="0" smtClean="0">
                <a:solidFill>
                  <a:srgbClr val="C00000"/>
                </a:solidFill>
                <a:latin typeface="Century" pitchFamily="18" charset="0"/>
              </a:rPr>
              <a:t> </a:t>
            </a:r>
            <a:endParaRPr lang="ru-RU" sz="3600" b="1" dirty="0" smtClean="0">
              <a:solidFill>
                <a:srgbClr val="C00000"/>
              </a:solidFill>
              <a:latin typeface="Century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27266" y="-2305"/>
            <a:ext cx="471673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ru-RU" sz="2800" b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2800" b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8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Орионов</a:t>
            </a:r>
            <a:r>
              <a:rPr lang="ru-RU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поясок –три звезды наискосок.</a:t>
            </a:r>
          </a:p>
          <a:p>
            <a:pPr lvl="0" algn="ctr"/>
            <a:r>
              <a:rPr lang="ru-RU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влево повернешь, Чудо Сириус найдешь.</a:t>
            </a:r>
          </a:p>
          <a:p>
            <a:pPr lvl="0" algn="ctr"/>
            <a:r>
              <a:rPr lang="ru-RU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каком созвездии идет речь?</a:t>
            </a:r>
            <a:endParaRPr lang="ru-RU" sz="2800" b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07121" y="487025"/>
            <a:ext cx="532153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Косматая звезда</a:t>
            </a:r>
          </a:p>
          <a:p>
            <a:pPr algn="ctr"/>
            <a:r>
              <a:rPr lang="ru-RU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Спешащая в никуда</a:t>
            </a:r>
          </a:p>
          <a:p>
            <a:pPr algn="ctr"/>
            <a:r>
              <a:rPr lang="ru-RU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страшного ниоткуда. </a:t>
            </a:r>
          </a:p>
          <a:p>
            <a:pPr algn="ctr"/>
            <a:r>
              <a:rPr lang="ru-RU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 прочих овец </a:t>
            </a:r>
            <a:r>
              <a:rPr lang="ru-RU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приблуда</a:t>
            </a:r>
            <a:r>
              <a:rPr lang="ru-RU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ru-RU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златорунные те стада.</a:t>
            </a:r>
          </a:p>
          <a:p>
            <a:pPr algn="ctr"/>
            <a:r>
              <a:rPr lang="ru-RU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Налетающая, как Ревность-</a:t>
            </a:r>
          </a:p>
          <a:p>
            <a:pPr algn="ctr"/>
            <a:r>
              <a:rPr lang="ru-RU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Волосатая звезда древних.</a:t>
            </a:r>
          </a:p>
          <a:p>
            <a:pPr algn="ctr"/>
            <a:r>
              <a:rPr lang="ru-RU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М.Цветаева</a:t>
            </a:r>
            <a:endParaRPr lang="ru-RU" sz="2400" b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8240582" y="609329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786620" y="-262234"/>
            <a:ext cx="134203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  20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5085184"/>
            <a:ext cx="4080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C00000"/>
                </a:solidFill>
                <a:latin typeface="Century" pitchFamily="18" charset="0"/>
              </a:rPr>
              <a:t>Комета</a:t>
            </a:r>
            <a:endParaRPr lang="ru-RU" sz="3600" b="1" dirty="0" smtClean="0">
              <a:solidFill>
                <a:srgbClr val="C00000"/>
              </a:solidFill>
              <a:latin typeface="Century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226466" y="-4970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3</a:t>
            </a:r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5502" y="4572007"/>
            <a:ext cx="29261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 smtClean="0">
                <a:solidFill>
                  <a:srgbClr val="C00000"/>
                </a:solidFill>
                <a:latin typeface="Century" pitchFamily="18" charset="0"/>
              </a:rPr>
              <a:t>Сатурн</a:t>
            </a:r>
            <a:endParaRPr lang="ru-RU" sz="3200" b="1" dirty="0" smtClean="0">
              <a:solidFill>
                <a:srgbClr val="C00000"/>
              </a:solidFill>
              <a:latin typeface="Century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14546" y="928670"/>
            <a:ext cx="692945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каждой планеты есть что-то свое,</a:t>
            </a:r>
          </a:p>
          <a:p>
            <a:pPr algn="ctr"/>
            <a:r>
              <a:rPr lang="ru-RU" sz="3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ярче всего отличает ее.</a:t>
            </a:r>
          </a:p>
          <a:p>
            <a:pPr algn="ctr"/>
            <a:r>
              <a:rPr lang="ru-RU" sz="3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3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3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епременно узнаешь в лицо-</a:t>
            </a:r>
          </a:p>
          <a:p>
            <a:pPr algn="ctr"/>
            <a:r>
              <a:rPr lang="ru-RU" sz="3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окружает большое кольцо</a:t>
            </a:r>
          </a:p>
          <a:p>
            <a:pPr algn="ctr"/>
            <a:r>
              <a:rPr lang="ru-RU" sz="3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Р.Алдонина</a:t>
            </a:r>
            <a:endParaRPr lang="ru-RU" sz="3600" b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35896" y="1095015"/>
            <a:ext cx="51509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Какая планета вращается, лежа на </a:t>
            </a:r>
            <a:r>
              <a:rPr lang="ru-RU" sz="3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боку?</a:t>
            </a:r>
            <a:endParaRPr lang="ru-RU" sz="3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731416" y="214290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30</a:t>
            </a: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07890" y="4105515"/>
            <a:ext cx="32160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Уран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43042" y="1071546"/>
            <a:ext cx="72866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 smtClean="0">
                <a:solidFill>
                  <a:srgbClr val="000099"/>
                </a:solidFill>
                <a:latin typeface="Century" pitchFamily="18" charset="0"/>
              </a:rPr>
              <a:t>Месяц поздних поцелуев,</a:t>
            </a:r>
          </a:p>
          <a:p>
            <a:pPr lvl="0" algn="ctr"/>
            <a:r>
              <a:rPr lang="ru-RU" sz="3200" b="1" dirty="0" smtClean="0">
                <a:solidFill>
                  <a:srgbClr val="000099"/>
                </a:solidFill>
                <a:latin typeface="Century" pitchFamily="18" charset="0"/>
              </a:rPr>
              <a:t>Поздних роз и молний поздних.</a:t>
            </a:r>
          </a:p>
          <a:p>
            <a:pPr lvl="0" algn="ctr"/>
            <a:r>
              <a:rPr lang="ru-RU" sz="3200" b="1" dirty="0" smtClean="0">
                <a:solidFill>
                  <a:srgbClr val="000099"/>
                </a:solidFill>
                <a:latin typeface="Century" pitchFamily="18" charset="0"/>
              </a:rPr>
              <a:t>Ливней звездных- </a:t>
            </a:r>
          </a:p>
          <a:p>
            <a:pPr lvl="0" algn="ctr"/>
            <a:r>
              <a:rPr lang="ru-RU" sz="3200" b="1" dirty="0" smtClean="0">
                <a:solidFill>
                  <a:srgbClr val="000099"/>
                </a:solidFill>
                <a:latin typeface="Century" pitchFamily="18" charset="0"/>
              </a:rPr>
              <a:t>Август     - месяц</a:t>
            </a:r>
          </a:p>
          <a:p>
            <a:pPr lvl="0" algn="ctr"/>
            <a:r>
              <a:rPr lang="ru-RU" sz="3200" b="1" dirty="0" smtClean="0">
                <a:solidFill>
                  <a:srgbClr val="000099"/>
                </a:solidFill>
                <a:latin typeface="Century" pitchFamily="18" charset="0"/>
              </a:rPr>
              <a:t>Ливней </a:t>
            </a:r>
            <a:r>
              <a:rPr lang="ru-RU" sz="3200" b="1" dirty="0" err="1" smtClean="0">
                <a:solidFill>
                  <a:srgbClr val="000099"/>
                </a:solidFill>
                <a:latin typeface="Century" pitchFamily="18" charset="0"/>
              </a:rPr>
              <a:t>звездных.</a:t>
            </a:r>
            <a:r>
              <a:rPr lang="ru-RU" sz="3200" b="1" dirty="0" err="1" smtClean="0">
                <a:solidFill>
                  <a:srgbClr val="000099"/>
                </a:solidFill>
                <a:latin typeface="Century" pitchFamily="18" charset="0"/>
              </a:rPr>
              <a:t>М.Ахматова</a:t>
            </a:r>
            <a:endParaRPr lang="ru-RU" sz="3200" b="1" dirty="0" smtClean="0">
              <a:solidFill>
                <a:srgbClr val="000099"/>
              </a:solidFill>
              <a:latin typeface="Century" pitchFamily="18" charset="0"/>
            </a:endParaRPr>
          </a:p>
          <a:p>
            <a:pPr lvl="0" algn="ctr"/>
            <a:r>
              <a:rPr lang="ru-RU" sz="3200" b="1" dirty="0" smtClean="0">
                <a:solidFill>
                  <a:srgbClr val="000099"/>
                </a:solidFill>
                <a:latin typeface="Century" pitchFamily="18" charset="0"/>
              </a:rPr>
              <a:t>О каких звездных ливнях идет речь?</a:t>
            </a:r>
            <a:endParaRPr lang="ru-RU" sz="3200" b="1" dirty="0">
              <a:solidFill>
                <a:srgbClr val="000099"/>
              </a:solidFill>
              <a:latin typeface="Century" pitchFamily="18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997691" y="-57696"/>
            <a:ext cx="114967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 40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3" y="4437111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C00000"/>
                </a:solidFill>
                <a:latin typeface="Century" pitchFamily="18" charset="0"/>
              </a:rPr>
              <a:t>Метеорный дождь</a:t>
            </a:r>
            <a:endParaRPr lang="ru-RU" sz="3600" b="1" dirty="0" smtClean="0">
              <a:solidFill>
                <a:srgbClr val="C00000"/>
              </a:solidFill>
              <a:latin typeface="Century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14480" y="1142984"/>
            <a:ext cx="72152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Какое астрономическое явление описал А.С. Пушкин «…не пуская тьму ночную на </a:t>
            </a:r>
            <a:r>
              <a:rPr lang="ru-RU" sz="2400" b="1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голубые</a:t>
            </a:r>
            <a:r>
              <a:rPr lang="ru-RU" sz="24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небеса, одна заря сменить другую спешит, дав ночи полчаса» ?</a:t>
            </a:r>
            <a:endParaRPr lang="ru-RU" sz="2400" b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8143900" y="628649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085758" y="-4970"/>
            <a:ext cx="114967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 50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3429000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b="1" dirty="0" smtClean="0">
                <a:solidFill>
                  <a:srgbClr val="C00000"/>
                </a:solidFill>
                <a:latin typeface="Century" pitchFamily="18" charset="0"/>
              </a:rPr>
              <a:t>Белые ночи</a:t>
            </a:r>
            <a:endParaRPr lang="ru-RU" sz="2800" b="1" dirty="0" smtClean="0">
              <a:solidFill>
                <a:srgbClr val="C00000"/>
              </a:solidFill>
              <a:latin typeface="Century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1538" y="428604"/>
            <a:ext cx="812317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 smtClean="0">
                <a:solidFill>
                  <a:srgbClr val="000099"/>
                </a:solidFill>
                <a:latin typeface="Century" pitchFamily="18" charset="0"/>
              </a:rPr>
              <a:t>Взгляни на звезды:</a:t>
            </a:r>
          </a:p>
          <a:p>
            <a:pPr lvl="0" algn="ctr"/>
            <a:r>
              <a:rPr lang="ru-RU" sz="3200" b="1" dirty="0" smtClean="0">
                <a:solidFill>
                  <a:srgbClr val="000099"/>
                </a:solidFill>
                <a:latin typeface="Century" pitchFamily="18" charset="0"/>
              </a:rPr>
              <a:t>Много звезд в безмолвии ночном горит.</a:t>
            </a:r>
          </a:p>
          <a:p>
            <a:pPr lvl="0" algn="ctr"/>
            <a:r>
              <a:rPr lang="ru-RU" sz="3200" b="1" dirty="0" smtClean="0">
                <a:solidFill>
                  <a:srgbClr val="000099"/>
                </a:solidFill>
                <a:latin typeface="Century" pitchFamily="18" charset="0"/>
              </a:rPr>
              <a:t>Е.Баратынский</a:t>
            </a:r>
          </a:p>
          <a:p>
            <a:pPr lvl="0" algn="ctr"/>
            <a:r>
              <a:rPr lang="ru-RU" sz="3200" b="1" dirty="0" smtClean="0">
                <a:solidFill>
                  <a:srgbClr val="000099"/>
                </a:solidFill>
                <a:latin typeface="Century" pitchFamily="18" charset="0"/>
              </a:rPr>
              <a:t>Сколько звезд можно увидеть  невооруженным взглядом?</a:t>
            </a:r>
            <a:endParaRPr lang="ru-RU" sz="3200" b="1" dirty="0" smtClean="0">
              <a:solidFill>
                <a:srgbClr val="000099"/>
              </a:solidFill>
              <a:latin typeface="Century" pitchFamily="18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143644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038664" y="-31370"/>
            <a:ext cx="114967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 </a:t>
            </a:r>
            <a:r>
              <a:rPr lang="ru-RU" sz="6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6</a:t>
            </a:r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2976" y="4714884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ru-RU" sz="3600" b="1" dirty="0" smtClean="0">
              <a:solidFill>
                <a:srgbClr val="C00000"/>
              </a:solidFill>
              <a:latin typeface="Century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0800000" flipV="1">
            <a:off x="539550" y="4539890"/>
            <a:ext cx="2818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(1,5-3) тысяч</a:t>
            </a: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099" name="Rectang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smtClean="0">
              <a:solidFill>
                <a:schemeClr val="tx1"/>
              </a:solidFill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начало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143900" y="6072206"/>
            <a:ext cx="304800" cy="3048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14348" y="1857364"/>
            <a:ext cx="7741223" cy="3770263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scade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3900" b="1" spc="50" dirty="0" smtClean="0">
                <a:ln w="11430">
                  <a:solidFill>
                    <a:srgbClr val="FFFF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III</a:t>
            </a:r>
            <a:r>
              <a:rPr lang="ru-RU" sz="23900" b="1" spc="50" dirty="0" smtClean="0">
                <a:ln w="11430">
                  <a:solidFill>
                    <a:srgbClr val="FFFF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 тур</a:t>
            </a:r>
            <a:endParaRPr lang="ru-RU" sz="23900" b="1" spc="50" dirty="0">
              <a:ln w="11430">
                <a:solidFill>
                  <a:srgbClr val="FFFF0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1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Управляющая кнопка: в конец 42">
            <a:hlinkClick r:id="rId3" action="ppaction://hlinksldjump" highlightClick="1"/>
          </p:cNvPr>
          <p:cNvSpPr/>
          <p:nvPr/>
        </p:nvSpPr>
        <p:spPr>
          <a:xfrm>
            <a:off x="8001024" y="6215082"/>
            <a:ext cx="857256" cy="642918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21077421"/>
              </p:ext>
            </p:extLst>
          </p:nvPr>
        </p:nvGraphicFramePr>
        <p:xfrm>
          <a:off x="323528" y="548680"/>
          <a:ext cx="8644006" cy="5676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2522"/>
                <a:gridCol w="1061759"/>
                <a:gridCol w="1023945"/>
                <a:gridCol w="1023945"/>
                <a:gridCol w="1023945"/>
                <a:gridCol w="1023945"/>
                <a:gridCol w="1023945"/>
              </a:tblGrid>
              <a:tr h="1192537">
                <a:tc>
                  <a:txBody>
                    <a:bodyPr/>
                    <a:lstStyle/>
                    <a:p>
                      <a:pPr algn="ctr"/>
                      <a:r>
                        <a:rPr kumimoji="0" lang="ru-RU" sz="3200" b="1" kern="1200" dirty="0" smtClean="0">
                          <a:solidFill>
                            <a:srgbClr val="000099"/>
                          </a:solidFill>
                          <a:latin typeface="+mn-lt"/>
                          <a:ea typeface="+mn-ea"/>
                          <a:cs typeface="+mn-cs"/>
                        </a:rPr>
                        <a:t>Астрономы</a:t>
                      </a:r>
                      <a:endParaRPr kumimoji="0" lang="ru-RU" sz="3200" b="1" kern="1200" dirty="0" smtClean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  <a:tileRect/>
                    </a:gradFill>
                  </a:tcPr>
                </a:tc>
              </a:tr>
              <a:tr h="11925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kern="1200" dirty="0" smtClean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Астрономы</a:t>
                      </a:r>
                      <a:r>
                        <a:rPr kumimoji="0" lang="ru-RU" sz="3200" b="1" kern="1200" baseline="0" dirty="0" smtClean="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 фото</a:t>
                      </a:r>
                      <a:endParaRPr kumimoji="0" lang="ru-RU" sz="3200" b="1" kern="1200" dirty="0" smtClean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1192537">
                <a:tc>
                  <a:txBody>
                    <a:bodyPr/>
                    <a:lstStyle/>
                    <a:p>
                      <a:pPr algn="ctr"/>
                      <a:r>
                        <a:rPr kumimoji="0" lang="ru-RU" sz="3600" b="1" kern="1200" dirty="0" err="1" smtClean="0">
                          <a:solidFill>
                            <a:srgbClr val="000099"/>
                          </a:solidFill>
                          <a:latin typeface="+mn-lt"/>
                          <a:ea typeface="+mn-ea"/>
                          <a:cs typeface="+mn-cs"/>
                        </a:rPr>
                        <a:t>Освоениекосмоса</a:t>
                      </a:r>
                      <a:endParaRPr kumimoji="0" lang="ru-RU" sz="3600" b="1" kern="1200" dirty="0" smtClean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0" lang="ru-RU" sz="3600" b="1" kern="1200" dirty="0" smtClean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1192537">
                <a:tc>
                  <a:txBody>
                    <a:bodyPr/>
                    <a:lstStyle/>
                    <a:p>
                      <a:pPr algn="ctr"/>
                      <a:r>
                        <a:rPr kumimoji="0" lang="ru-RU" sz="3200" b="1" kern="1200" dirty="0" smtClean="0">
                          <a:solidFill>
                            <a:srgbClr val="000099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3200" b="1" kern="1200" dirty="0" smtClean="0">
                          <a:solidFill>
                            <a:srgbClr val="000099"/>
                          </a:solidFill>
                          <a:latin typeface="+mn-lt"/>
                          <a:ea typeface="+mn-ea"/>
                          <a:cs typeface="+mn-cs"/>
                        </a:rPr>
                        <a:t>Полет</a:t>
                      </a:r>
                      <a:r>
                        <a:rPr kumimoji="0" lang="ru-RU" sz="3200" b="1" kern="1200" baseline="0" dirty="0" smtClean="0">
                          <a:solidFill>
                            <a:srgbClr val="000099"/>
                          </a:solidFill>
                          <a:latin typeface="+mn-lt"/>
                          <a:ea typeface="+mn-ea"/>
                          <a:cs typeface="+mn-cs"/>
                        </a:rPr>
                        <a:t> в космос</a:t>
                      </a:r>
                    </a:p>
                    <a:p>
                      <a:pPr algn="ctr"/>
                      <a:endParaRPr kumimoji="0" lang="ru-RU" sz="3200" b="1" kern="1200" dirty="0" smtClean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19" name="TextBox 18">
            <a:hlinkClick r:id="rId5" action="ppaction://hlinksldjump"/>
          </p:cNvPr>
          <p:cNvSpPr txBox="1"/>
          <p:nvPr/>
        </p:nvSpPr>
        <p:spPr>
          <a:xfrm>
            <a:off x="2915816" y="836712"/>
            <a:ext cx="800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Century" pitchFamily="18" charset="0"/>
                <a:hlinkClick r:id="rId6" action="ppaction://hlinksldjump"/>
              </a:rPr>
              <a:t>1</a:t>
            </a:r>
            <a:r>
              <a:rPr lang="ru-RU" sz="4000" b="1" dirty="0" smtClean="0">
                <a:latin typeface="Century" pitchFamily="18" charset="0"/>
                <a:hlinkClick r:id="rId6" action="ppaction://hlinksldjump"/>
              </a:rPr>
              <a:t>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20" name="TextBox 19">
            <a:hlinkClick r:id="rId5" action="ppaction://hlinksldjump"/>
          </p:cNvPr>
          <p:cNvSpPr txBox="1"/>
          <p:nvPr/>
        </p:nvSpPr>
        <p:spPr>
          <a:xfrm>
            <a:off x="2915816" y="1988840"/>
            <a:ext cx="800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Century" pitchFamily="18" charset="0"/>
                <a:hlinkClick r:id="rId7" action="ppaction://hlinksldjump"/>
              </a:rPr>
              <a:t>1</a:t>
            </a:r>
            <a:r>
              <a:rPr lang="ru-RU" sz="4000" b="1" dirty="0" smtClean="0">
                <a:latin typeface="Century" pitchFamily="18" charset="0"/>
                <a:hlinkClick r:id="rId7" action="ppaction://hlinksldjump"/>
              </a:rPr>
              <a:t>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21" name="TextBox 20">
            <a:hlinkClick r:id="rId5" action="ppaction://hlinksldjump"/>
          </p:cNvPr>
          <p:cNvSpPr txBox="1"/>
          <p:nvPr/>
        </p:nvSpPr>
        <p:spPr>
          <a:xfrm>
            <a:off x="2915816" y="3501008"/>
            <a:ext cx="800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Century" pitchFamily="18" charset="0"/>
                <a:hlinkClick r:id="rId8" action="ppaction://hlinksldjump"/>
              </a:rPr>
              <a:t>1</a:t>
            </a:r>
            <a:r>
              <a:rPr lang="ru-RU" sz="4000" b="1" dirty="0" smtClean="0">
                <a:latin typeface="Century" pitchFamily="18" charset="0"/>
                <a:hlinkClick r:id="rId8" action="ppaction://hlinksldjump"/>
              </a:rPr>
              <a:t>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22" name="TextBox 21">
            <a:hlinkClick r:id="rId5" action="ppaction://hlinksldjump"/>
          </p:cNvPr>
          <p:cNvSpPr txBox="1"/>
          <p:nvPr/>
        </p:nvSpPr>
        <p:spPr>
          <a:xfrm>
            <a:off x="2915816" y="5085184"/>
            <a:ext cx="800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Century" pitchFamily="18" charset="0"/>
                <a:hlinkClick r:id="rId9" action="ppaction://hlinksldjump"/>
              </a:rPr>
              <a:t>1</a:t>
            </a:r>
            <a:r>
              <a:rPr lang="ru-RU" sz="4000" b="1" dirty="0" smtClean="0">
                <a:latin typeface="Century" pitchFamily="18" charset="0"/>
                <a:hlinkClick r:id="rId9" action="ppaction://hlinksldjump"/>
              </a:rPr>
              <a:t>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23" name="TextBox 22">
            <a:hlinkClick r:id="rId5" action="ppaction://hlinksldjump"/>
          </p:cNvPr>
          <p:cNvSpPr txBox="1"/>
          <p:nvPr/>
        </p:nvSpPr>
        <p:spPr>
          <a:xfrm>
            <a:off x="3995936" y="836712"/>
            <a:ext cx="800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Century" pitchFamily="18" charset="0"/>
                <a:hlinkClick r:id="rId10" action="ppaction://hlinksldjump"/>
              </a:rPr>
              <a:t>2</a:t>
            </a:r>
            <a:r>
              <a:rPr lang="ru-RU" sz="4000" b="1" dirty="0" smtClean="0">
                <a:latin typeface="Century" pitchFamily="18" charset="0"/>
                <a:hlinkClick r:id="rId10" action="ppaction://hlinksldjump"/>
              </a:rPr>
              <a:t>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24" name="TextBox 23">
            <a:hlinkClick r:id="rId5" action="ppaction://hlinksldjump"/>
          </p:cNvPr>
          <p:cNvSpPr txBox="1"/>
          <p:nvPr/>
        </p:nvSpPr>
        <p:spPr>
          <a:xfrm>
            <a:off x="3995936" y="1988840"/>
            <a:ext cx="800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Century" pitchFamily="18" charset="0"/>
                <a:hlinkClick r:id="rId11" action="ppaction://hlinksldjump"/>
              </a:rPr>
              <a:t>2</a:t>
            </a:r>
            <a:r>
              <a:rPr lang="ru-RU" sz="4000" b="1" dirty="0" smtClean="0">
                <a:latin typeface="Century" pitchFamily="18" charset="0"/>
                <a:hlinkClick r:id="rId11" action="ppaction://hlinksldjump"/>
              </a:rPr>
              <a:t>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26" name="TextBox 25">
            <a:hlinkClick r:id="rId5" action="ppaction://hlinksldjump"/>
          </p:cNvPr>
          <p:cNvSpPr txBox="1"/>
          <p:nvPr/>
        </p:nvSpPr>
        <p:spPr>
          <a:xfrm>
            <a:off x="3995936" y="3501008"/>
            <a:ext cx="800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Century" pitchFamily="18" charset="0"/>
                <a:hlinkClick r:id="rId12" action="ppaction://hlinksldjump"/>
              </a:rPr>
              <a:t>2</a:t>
            </a:r>
            <a:r>
              <a:rPr lang="ru-RU" sz="4000" b="1" dirty="0" smtClean="0">
                <a:latin typeface="Century" pitchFamily="18" charset="0"/>
                <a:hlinkClick r:id="rId12" action="ppaction://hlinksldjump"/>
              </a:rPr>
              <a:t>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27" name="TextBox 26">
            <a:hlinkClick r:id="rId5" action="ppaction://hlinksldjump"/>
          </p:cNvPr>
          <p:cNvSpPr txBox="1"/>
          <p:nvPr/>
        </p:nvSpPr>
        <p:spPr>
          <a:xfrm>
            <a:off x="3995936" y="5085184"/>
            <a:ext cx="800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Century" pitchFamily="18" charset="0"/>
                <a:hlinkClick r:id="rId13" action="ppaction://hlinksldjump"/>
              </a:rPr>
              <a:t>2</a:t>
            </a:r>
            <a:r>
              <a:rPr lang="ru-RU" sz="4000" b="1" dirty="0" smtClean="0">
                <a:latin typeface="Century" pitchFamily="18" charset="0"/>
                <a:hlinkClick r:id="rId13" action="ppaction://hlinksldjump"/>
              </a:rPr>
              <a:t>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28" name="TextBox 27">
            <a:hlinkClick r:id="rId5" action="ppaction://hlinksldjump"/>
          </p:cNvPr>
          <p:cNvSpPr txBox="1"/>
          <p:nvPr/>
        </p:nvSpPr>
        <p:spPr>
          <a:xfrm>
            <a:off x="5004048" y="836712"/>
            <a:ext cx="800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14" action="ppaction://hlinksldjump"/>
              </a:rPr>
              <a:t>30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29" name="TextBox 28">
            <a:hlinkClick r:id="rId5" action="ppaction://hlinksldjump"/>
          </p:cNvPr>
          <p:cNvSpPr txBox="1"/>
          <p:nvPr/>
        </p:nvSpPr>
        <p:spPr>
          <a:xfrm>
            <a:off x="5004048" y="1988840"/>
            <a:ext cx="800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15" action="ppaction://hlinksldjump"/>
              </a:rPr>
              <a:t>30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30" name="TextBox 29">
            <a:hlinkClick r:id="rId5" action="ppaction://hlinksldjump"/>
          </p:cNvPr>
          <p:cNvSpPr txBox="1"/>
          <p:nvPr/>
        </p:nvSpPr>
        <p:spPr>
          <a:xfrm>
            <a:off x="5004048" y="3501008"/>
            <a:ext cx="800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16" action="ppaction://hlinksldjump"/>
              </a:rPr>
              <a:t>30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31" name="TextBox 30">
            <a:hlinkClick r:id="rId5" action="ppaction://hlinksldjump"/>
          </p:cNvPr>
          <p:cNvSpPr txBox="1"/>
          <p:nvPr/>
        </p:nvSpPr>
        <p:spPr>
          <a:xfrm>
            <a:off x="5004048" y="5085184"/>
            <a:ext cx="800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17" action="ppaction://hlinksldjump"/>
              </a:rPr>
              <a:t>30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32" name="TextBox 31">
            <a:hlinkClick r:id="rId5" action="ppaction://hlinksldjump"/>
          </p:cNvPr>
          <p:cNvSpPr txBox="1"/>
          <p:nvPr/>
        </p:nvSpPr>
        <p:spPr>
          <a:xfrm>
            <a:off x="6012160" y="836712"/>
            <a:ext cx="800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18" action="ppaction://hlinksldjump"/>
              </a:rPr>
              <a:t>40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33" name="TextBox 32">
            <a:hlinkClick r:id="rId5" action="ppaction://hlinksldjump"/>
          </p:cNvPr>
          <p:cNvSpPr txBox="1"/>
          <p:nvPr/>
        </p:nvSpPr>
        <p:spPr>
          <a:xfrm>
            <a:off x="6012160" y="3501008"/>
            <a:ext cx="800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19" action="ppaction://hlinksldjump"/>
              </a:rPr>
              <a:t>40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34" name="TextBox 33">
            <a:hlinkClick r:id="rId5" action="ppaction://hlinksldjump"/>
          </p:cNvPr>
          <p:cNvSpPr txBox="1"/>
          <p:nvPr/>
        </p:nvSpPr>
        <p:spPr>
          <a:xfrm>
            <a:off x="6012160" y="1988840"/>
            <a:ext cx="800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20" action="ppaction://hlinksldjump"/>
              </a:rPr>
              <a:t>40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35" name="TextBox 34">
            <a:hlinkClick r:id="rId5" action="ppaction://hlinksldjump"/>
          </p:cNvPr>
          <p:cNvSpPr txBox="1"/>
          <p:nvPr/>
        </p:nvSpPr>
        <p:spPr>
          <a:xfrm>
            <a:off x="6012160" y="5085184"/>
            <a:ext cx="800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21" action="ppaction://hlinksldjump"/>
              </a:rPr>
              <a:t>40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36" name="TextBox 35">
            <a:hlinkClick r:id="rId5" action="ppaction://hlinksldjump"/>
          </p:cNvPr>
          <p:cNvSpPr txBox="1"/>
          <p:nvPr/>
        </p:nvSpPr>
        <p:spPr>
          <a:xfrm>
            <a:off x="7092280" y="836712"/>
            <a:ext cx="800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22" action="ppaction://hlinksldjump"/>
              </a:rPr>
              <a:t>50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37" name="TextBox 36">
            <a:hlinkClick r:id="rId5" action="ppaction://hlinksldjump"/>
          </p:cNvPr>
          <p:cNvSpPr txBox="1"/>
          <p:nvPr/>
        </p:nvSpPr>
        <p:spPr>
          <a:xfrm>
            <a:off x="7020272" y="1988840"/>
            <a:ext cx="800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23" action="ppaction://hlinksldjump"/>
              </a:rPr>
              <a:t>50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38" name="TextBox 37">
            <a:hlinkClick r:id="rId5" action="ppaction://hlinksldjump"/>
          </p:cNvPr>
          <p:cNvSpPr txBox="1"/>
          <p:nvPr/>
        </p:nvSpPr>
        <p:spPr>
          <a:xfrm>
            <a:off x="7020272" y="3501008"/>
            <a:ext cx="800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24" action="ppaction://hlinksldjump"/>
              </a:rPr>
              <a:t>50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39" name="TextBox 38">
            <a:hlinkClick r:id="rId5" action="ppaction://hlinksldjump"/>
          </p:cNvPr>
          <p:cNvSpPr txBox="1"/>
          <p:nvPr/>
        </p:nvSpPr>
        <p:spPr>
          <a:xfrm>
            <a:off x="6948264" y="5085184"/>
            <a:ext cx="800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25" action="ppaction://hlinksldjump"/>
              </a:rPr>
              <a:t>50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40" name="TextBox 39">
            <a:hlinkClick r:id="rId5" action="ppaction://hlinksldjump"/>
          </p:cNvPr>
          <p:cNvSpPr txBox="1"/>
          <p:nvPr/>
        </p:nvSpPr>
        <p:spPr>
          <a:xfrm>
            <a:off x="8100392" y="836712"/>
            <a:ext cx="800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26" action="ppaction://hlinksldjump"/>
              </a:rPr>
              <a:t>60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41" name="TextBox 40">
            <a:hlinkClick r:id="rId5" action="ppaction://hlinksldjump"/>
          </p:cNvPr>
          <p:cNvSpPr txBox="1"/>
          <p:nvPr/>
        </p:nvSpPr>
        <p:spPr>
          <a:xfrm>
            <a:off x="8100392" y="1988840"/>
            <a:ext cx="800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27" action="ppaction://hlinksldjump"/>
              </a:rPr>
              <a:t>60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42" name="TextBox 41">
            <a:hlinkClick r:id="rId5" action="ppaction://hlinksldjump"/>
          </p:cNvPr>
          <p:cNvSpPr txBox="1"/>
          <p:nvPr/>
        </p:nvSpPr>
        <p:spPr>
          <a:xfrm>
            <a:off x="8100392" y="3501008"/>
            <a:ext cx="800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28" action="ppaction://hlinksldjump"/>
              </a:rPr>
              <a:t>60</a:t>
            </a:r>
            <a:endParaRPr lang="ru-RU" sz="4000" b="1" dirty="0">
              <a:latin typeface="Century" pitchFamily="18" charset="0"/>
            </a:endParaRPr>
          </a:p>
        </p:txBody>
      </p:sp>
      <p:sp>
        <p:nvSpPr>
          <p:cNvPr id="44" name="TextBox 43">
            <a:hlinkClick r:id="rId5" action="ppaction://hlinksldjump"/>
          </p:cNvPr>
          <p:cNvSpPr txBox="1"/>
          <p:nvPr/>
        </p:nvSpPr>
        <p:spPr>
          <a:xfrm>
            <a:off x="8100392" y="5085184"/>
            <a:ext cx="800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Century" pitchFamily="18" charset="0"/>
                <a:hlinkClick r:id="rId29" action="ppaction://hlinksldjump"/>
              </a:rPr>
              <a:t>60</a:t>
            </a:r>
            <a:endParaRPr lang="ru-RU" sz="4000" b="1" dirty="0">
              <a:latin typeface="Century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4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71600" y="1340768"/>
            <a:ext cx="80010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0099"/>
                </a:solidFill>
                <a:latin typeface="Century" pitchFamily="18" charset="0"/>
              </a:rPr>
              <a:t> </a:t>
            </a:r>
            <a:r>
              <a:rPr lang="ru-RU" sz="4000" b="1" dirty="0" smtClean="0">
                <a:solidFill>
                  <a:srgbClr val="000099"/>
                </a:solidFill>
                <a:latin typeface="Century" pitchFamily="18" charset="0"/>
              </a:rPr>
              <a:t>Он является основоположником гелиоцентрической системы мира</a:t>
            </a:r>
            <a:endParaRPr lang="ru-RU" sz="3200" b="1" dirty="0" smtClean="0">
              <a:solidFill>
                <a:srgbClr val="000099"/>
              </a:solidFill>
              <a:latin typeface="Century" pitchFamily="18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660232" y="0"/>
            <a:ext cx="95731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10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9100" y="4714884"/>
            <a:ext cx="40243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FF0000"/>
                </a:solidFill>
              </a:rPr>
              <a:t>Николай Коперник</a:t>
            </a:r>
            <a:endParaRPr lang="ru-RU" sz="36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4348" y="1643050"/>
            <a:ext cx="80010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0099"/>
                </a:solidFill>
              </a:rPr>
              <a:t>Он открыл законы движения небесных тел</a:t>
            </a:r>
            <a:endParaRPr lang="ru-RU" sz="4400" b="1" dirty="0">
              <a:solidFill>
                <a:srgbClr val="000099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88461" y="214290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2</a:t>
            </a:r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1538" y="4714884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FF0000"/>
                </a:solidFill>
              </a:rPr>
              <a:t>Иоганн Кеплер</a:t>
            </a:r>
            <a:endParaRPr lang="ru-RU" sz="3600" b="1" dirty="0" smtClean="0">
              <a:solidFill>
                <a:srgbClr val="FF0000"/>
              </a:solidFill>
            </a:endParaRPr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4348" y="1214422"/>
            <a:ext cx="8001056" cy="34163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ru-RU" sz="4400" b="1" dirty="0" smtClean="0">
                <a:solidFill>
                  <a:srgbClr val="000099"/>
                </a:solidFill>
              </a:rPr>
              <a:t>Он является создателем первого телескопа</a:t>
            </a:r>
            <a:endParaRPr lang="ru-RU" sz="4400" b="1" dirty="0">
              <a:solidFill>
                <a:srgbClr val="000099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88460" y="214290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3</a:t>
            </a:r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1600" y="5085184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  <a:latin typeface="Century" pitchFamily="18" charset="0"/>
              </a:rPr>
              <a:t>Галилео Галилей</a:t>
            </a:r>
            <a:endParaRPr lang="ru-RU" sz="3600" b="1" dirty="0" smtClean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4348" y="1214422"/>
            <a:ext cx="800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ru-RU" sz="3600" b="1" dirty="0" smtClean="0">
              <a:solidFill>
                <a:srgbClr val="000099"/>
              </a:solidFill>
              <a:latin typeface="Century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81620" y="214290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4</a:t>
            </a:r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5852" y="5000636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solidFill>
                <a:srgbClr val="C00000"/>
              </a:solidFill>
              <a:latin typeface="Century" pitchFamily="18" charset="0"/>
            </a:endParaRPr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83568" y="1124744"/>
            <a:ext cx="81369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0099"/>
                </a:solidFill>
              </a:rPr>
              <a:t>Астроном, открывший Уран</a:t>
            </a:r>
            <a:endParaRPr lang="ru-RU" sz="4400" b="1" dirty="0">
              <a:solidFill>
                <a:srgbClr val="00009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03648" y="515719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Уильям Гершель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1124744"/>
            <a:ext cx="75608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0099"/>
                </a:solidFill>
              </a:rPr>
              <a:t>Именно этот датский астроном в 1876 г., наблюдая затмение Ио ( спутника Юпитера), определил числовое значение скорости света</a:t>
            </a:r>
            <a:endParaRPr lang="ru-RU" sz="3200" b="1" dirty="0">
              <a:solidFill>
                <a:srgbClr val="000099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85443" y="214290"/>
            <a:ext cx="114967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 </a:t>
            </a:r>
            <a:r>
              <a:rPr lang="ru-RU" sz="6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5</a:t>
            </a:r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5085184"/>
            <a:ext cx="69294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err="1" smtClean="0">
                <a:solidFill>
                  <a:srgbClr val="FF0000"/>
                </a:solidFill>
                <a:latin typeface="Century" pitchFamily="18" charset="0"/>
              </a:rPr>
              <a:t>Ремер</a:t>
            </a:r>
            <a:endParaRPr lang="ru-RU" sz="3200" b="1" dirty="0" smtClean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660233" y="116632"/>
            <a:ext cx="122413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4 0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3" y="4149081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Юпитер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97072" y="1151597"/>
            <a:ext cx="56394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Какая планета по массе больше прочих планет и лун вместе </a:t>
            </a:r>
            <a:r>
              <a:rPr lang="ru-RU" sz="3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взятых?</a:t>
            </a:r>
            <a:endParaRPr lang="ru-RU" sz="32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8286744" y="628649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756026" y="214290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6</a:t>
            </a:r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4414" y="4725144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FF0000"/>
                </a:solidFill>
              </a:rPr>
              <a:t>Хаббл</a:t>
            </a:r>
            <a:endParaRPr lang="ru-RU" sz="3600" b="1" dirty="0" smtClean="0">
              <a:solidFill>
                <a:srgbClr val="FF0000"/>
              </a:solidFill>
            </a:endParaRPr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79512" y="1214422"/>
            <a:ext cx="89644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0099"/>
                </a:solidFill>
              </a:rPr>
              <a:t>Астроном, доказавший расширение Вселенной</a:t>
            </a:r>
            <a:endParaRPr lang="ru-RU" sz="44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892283" y="214290"/>
            <a:ext cx="114967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 </a:t>
            </a:r>
            <a:r>
              <a:rPr lang="ru-RU" sz="6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1</a:t>
            </a:r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7624" y="4869160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</a:rPr>
              <a:t>М.В. Ломоносов</a:t>
            </a:r>
            <a:endParaRPr lang="ru-RU" sz="3600" b="1" dirty="0" smtClean="0">
              <a:solidFill>
                <a:srgbClr val="FF0000"/>
              </a:solidFill>
            </a:endParaRPr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Андрей\Desktop\фото астрон\67878776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1500174"/>
            <a:ext cx="3910732" cy="2928958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892284" y="214290"/>
            <a:ext cx="114967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 20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4581128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FF0000"/>
                </a:solidFill>
                <a:latin typeface="Century" pitchFamily="18" charset="0"/>
              </a:rPr>
              <a:t>Исаак Ньютон</a:t>
            </a:r>
            <a:endParaRPr lang="ru-RU" sz="3600" b="1" dirty="0" smtClean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C:\Users\Андрей\Desktop\фото астрон\7678988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1214422"/>
            <a:ext cx="4130384" cy="3097227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892283" y="214290"/>
            <a:ext cx="114967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 30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2976" y="4714884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FF0000"/>
                </a:solidFill>
              </a:rPr>
              <a:t>Галилео Галилей</a:t>
            </a:r>
            <a:endParaRPr lang="ru-RU" sz="3600" b="1" dirty="0" smtClean="0">
              <a:solidFill>
                <a:srgbClr val="FF0000"/>
              </a:solidFill>
            </a:endParaRPr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C:\Users\Андрей\Desktop\фото астрон\9099909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01177" y="1214422"/>
            <a:ext cx="4242657" cy="3186208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892282" y="214290"/>
            <a:ext cx="114967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 40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2976" y="4714884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i="1" dirty="0" smtClean="0">
                <a:solidFill>
                  <a:srgbClr val="FF0000"/>
                </a:solidFill>
                <a:latin typeface="Century" pitchFamily="18" charset="0"/>
              </a:rPr>
              <a:t>Николай Коперник</a:t>
            </a:r>
            <a:endParaRPr lang="ru-RU" sz="3600" b="1" dirty="0" smtClean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 descr="C:\Users\Андрей\Desktop\фото астрон\12709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1125124"/>
            <a:ext cx="4595834" cy="3446876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892284" y="214290"/>
            <a:ext cx="114967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 50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7624" y="5085184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i="1" dirty="0" smtClean="0">
                <a:solidFill>
                  <a:srgbClr val="FF0000"/>
                </a:solidFill>
              </a:rPr>
              <a:t>Иоганн Кеплер</a:t>
            </a:r>
            <a:endParaRPr lang="ru-RU" sz="3600" b="1" dirty="0" smtClean="0">
              <a:solidFill>
                <a:srgbClr val="FF0000"/>
              </a:solidFill>
            </a:endParaRPr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2" name="Picture 2" descr="C:\Users\Андрей\Desktop\фото астрон\4567866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1125124"/>
            <a:ext cx="5000660" cy="3750496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892284" y="214290"/>
            <a:ext cx="114967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 60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7624" y="4869160"/>
            <a:ext cx="6929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Тихо Браге</a:t>
            </a:r>
            <a:endParaRPr lang="ru-RU" sz="3600" dirty="0" smtClean="0">
              <a:solidFill>
                <a:srgbClr val="FF0000"/>
              </a:solidFill>
            </a:endParaRPr>
          </a:p>
          <a:p>
            <a:r>
              <a:rPr lang="ru-RU" sz="3600" b="1" i="1" dirty="0" smtClean="0"/>
              <a:t> </a:t>
            </a:r>
            <a:endParaRPr lang="ru-RU" sz="3600" dirty="0"/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146" name="Picture 2" descr="C:\Users\Андрей\Desktop\фото астрон\56589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1125124"/>
            <a:ext cx="4500594" cy="3375446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268760"/>
            <a:ext cx="86061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 </a:t>
            </a:r>
            <a:r>
              <a:rPr lang="ru-RU" sz="4400" b="1" dirty="0" smtClean="0">
                <a:solidFill>
                  <a:srgbClr val="000099"/>
                </a:solidFill>
              </a:rPr>
              <a:t>Первая женщина-космонавт</a:t>
            </a:r>
            <a:endParaRPr lang="ru-RU" sz="4400" dirty="0">
              <a:solidFill>
                <a:srgbClr val="000099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92283" y="214290"/>
            <a:ext cx="114967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 </a:t>
            </a:r>
            <a:r>
              <a:rPr lang="ru-RU" sz="6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1</a:t>
            </a:r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4509120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FF0000"/>
                </a:solidFill>
              </a:rPr>
              <a:t>В.В.Терешкова </a:t>
            </a:r>
            <a:endParaRPr lang="ru-RU" sz="3600" b="1" dirty="0" smtClean="0">
              <a:solidFill>
                <a:srgbClr val="FF0000"/>
              </a:solidFill>
            </a:endParaRPr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268760"/>
            <a:ext cx="860619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0099"/>
                </a:solidFill>
              </a:rPr>
              <a:t>Основоположник космонавтики</a:t>
            </a:r>
            <a:endParaRPr lang="ru-RU" sz="4400" b="1" dirty="0">
              <a:solidFill>
                <a:srgbClr val="000099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92284" y="214290"/>
            <a:ext cx="114967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 20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013176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i="1" dirty="0" smtClean="0">
                <a:solidFill>
                  <a:srgbClr val="FF0000"/>
                </a:solidFill>
              </a:rPr>
              <a:t>К.Э. Циолковский</a:t>
            </a:r>
            <a:endParaRPr lang="ru-RU" sz="3600" b="1" dirty="0" smtClean="0">
              <a:solidFill>
                <a:srgbClr val="FF0000"/>
              </a:solidFill>
            </a:endParaRPr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268760"/>
            <a:ext cx="860619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0099"/>
                </a:solidFill>
              </a:rPr>
              <a:t>Советский конструктор  ракетно-космических систем                                </a:t>
            </a:r>
            <a:endParaRPr lang="ru-RU" sz="4400" dirty="0">
              <a:solidFill>
                <a:srgbClr val="000099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92285" y="214290"/>
            <a:ext cx="114967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 30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013176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i="1" dirty="0" smtClean="0">
                <a:solidFill>
                  <a:srgbClr val="FF0000"/>
                </a:solidFill>
              </a:rPr>
              <a:t>С.П.Королев</a:t>
            </a:r>
            <a:endParaRPr lang="ru-RU" sz="3600" b="1" dirty="0" smtClean="0">
              <a:solidFill>
                <a:srgbClr val="FF0000"/>
              </a:solidFill>
            </a:endParaRPr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51920" y="908720"/>
            <a:ext cx="50063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Какая планета имеет самое большое число спутников?</a:t>
            </a:r>
            <a:endParaRPr lang="ru-RU" sz="32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535221" y="0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50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39552" y="4149080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Сатурн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268760"/>
            <a:ext cx="860619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0099"/>
                </a:solidFill>
              </a:rPr>
              <a:t>Летчик-космонавт, который 18 марта 1965 г.осуществил выход в открытый космос</a:t>
            </a:r>
            <a:endParaRPr lang="ru-RU" sz="4400" b="1" dirty="0">
              <a:solidFill>
                <a:srgbClr val="000099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92285" y="214290"/>
            <a:ext cx="114967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 40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013176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i="1" dirty="0" smtClean="0">
                <a:solidFill>
                  <a:srgbClr val="FF0000"/>
                </a:solidFill>
              </a:rPr>
              <a:t>А.Леонов</a:t>
            </a:r>
            <a:endParaRPr lang="ru-RU" sz="3600" b="1" dirty="0" smtClean="0">
              <a:solidFill>
                <a:srgbClr val="FF0000"/>
              </a:solidFill>
            </a:endParaRPr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268760"/>
            <a:ext cx="86061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 </a:t>
            </a:r>
            <a:r>
              <a:rPr lang="ru-RU" sz="4000" b="1" dirty="0" smtClean="0">
                <a:solidFill>
                  <a:srgbClr val="000099"/>
                </a:solidFill>
              </a:rPr>
              <a:t>В каком году был произведен запуск первого в мире искусственного спутника Земли? </a:t>
            </a:r>
            <a:endParaRPr lang="ru-RU" sz="4000" dirty="0">
              <a:solidFill>
                <a:srgbClr val="000099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92285" y="214290"/>
            <a:ext cx="114967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 50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5589240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i="1" dirty="0" smtClean="0">
                <a:solidFill>
                  <a:srgbClr val="FF0000"/>
                </a:solidFill>
              </a:rPr>
              <a:t>4 октября 1957 г.</a:t>
            </a:r>
            <a:endParaRPr lang="ru-RU" sz="3600" b="1" dirty="0" smtClean="0">
              <a:solidFill>
                <a:srgbClr val="FF0000"/>
              </a:solidFill>
            </a:endParaRPr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268760"/>
            <a:ext cx="860619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0099"/>
                </a:solidFill>
              </a:rPr>
              <a:t>В каком году американские астронавты впервые вступили на поверхность Луны?</a:t>
            </a:r>
            <a:endParaRPr lang="ru-RU" sz="4400" b="1" dirty="0">
              <a:solidFill>
                <a:srgbClr val="000099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92286" y="214290"/>
            <a:ext cx="114967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 60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4941168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i="1" dirty="0" smtClean="0">
                <a:solidFill>
                  <a:srgbClr val="FF0000"/>
                </a:solidFill>
              </a:rPr>
              <a:t>В 1969 г</a:t>
            </a:r>
            <a:endParaRPr lang="ru-RU" sz="3600" b="1" dirty="0" smtClean="0">
              <a:solidFill>
                <a:srgbClr val="FF0000"/>
              </a:solidFill>
            </a:endParaRPr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268760"/>
            <a:ext cx="860619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0099"/>
                </a:solidFill>
              </a:rPr>
              <a:t>Когда был совершен первый полет человека в космос?</a:t>
            </a:r>
            <a:endParaRPr lang="ru-RU" sz="4400" b="1" dirty="0">
              <a:solidFill>
                <a:srgbClr val="000099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92286" y="214290"/>
            <a:ext cx="114967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 </a:t>
            </a:r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10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4941168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i="1" dirty="0" smtClean="0">
                <a:solidFill>
                  <a:srgbClr val="FF0000"/>
                </a:solidFill>
              </a:rPr>
              <a:t>12 апреля 1961 г</a:t>
            </a:r>
            <a:endParaRPr lang="ru-RU" sz="3600" b="1" dirty="0" smtClean="0">
              <a:solidFill>
                <a:srgbClr val="FF0000"/>
              </a:solidFill>
            </a:endParaRPr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268760"/>
            <a:ext cx="860619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0099"/>
                </a:solidFill>
              </a:rPr>
              <a:t>Сколько длился полет Гагарина?</a:t>
            </a:r>
            <a:endParaRPr lang="ru-RU" sz="4400" b="1" dirty="0">
              <a:solidFill>
                <a:srgbClr val="000099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92286" y="214290"/>
            <a:ext cx="114967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 </a:t>
            </a:r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2</a:t>
            </a:r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4941168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FF0000"/>
                </a:solidFill>
              </a:rPr>
              <a:t>108 мин</a:t>
            </a:r>
            <a:endParaRPr lang="ru-RU" sz="3600" b="1" dirty="0" smtClean="0">
              <a:solidFill>
                <a:srgbClr val="FF0000"/>
              </a:solidFill>
            </a:endParaRPr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268760"/>
            <a:ext cx="860619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0099"/>
                </a:solidFill>
              </a:rPr>
              <a:t>Именно с этого космодрома стартовала ракета Гагарина</a:t>
            </a:r>
            <a:endParaRPr lang="ru-RU" sz="4400" b="1" dirty="0">
              <a:solidFill>
                <a:srgbClr val="000099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92286" y="214290"/>
            <a:ext cx="114967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 </a:t>
            </a:r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30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4941168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FF0000"/>
                </a:solidFill>
              </a:rPr>
              <a:t>Байконур</a:t>
            </a:r>
            <a:endParaRPr lang="ru-RU" sz="3600" b="1" dirty="0" smtClean="0">
              <a:solidFill>
                <a:srgbClr val="FF0000"/>
              </a:solidFill>
            </a:endParaRPr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268760"/>
            <a:ext cx="860619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0099"/>
                </a:solidFill>
              </a:rPr>
              <a:t>Название космического корабля, на котором стартовал Гагарин</a:t>
            </a:r>
            <a:endParaRPr lang="ru-RU" sz="4400" b="1" dirty="0">
              <a:solidFill>
                <a:srgbClr val="000099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92286" y="214290"/>
            <a:ext cx="114967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 </a:t>
            </a:r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4</a:t>
            </a:r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4941168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FF0000"/>
                </a:solidFill>
              </a:rPr>
              <a:t>Восток-1</a:t>
            </a:r>
            <a:endParaRPr lang="ru-RU" sz="3600" b="1" dirty="0" smtClean="0">
              <a:solidFill>
                <a:srgbClr val="FF0000"/>
              </a:solidFill>
            </a:endParaRPr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268760"/>
            <a:ext cx="86061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0099"/>
                </a:solidFill>
              </a:rPr>
              <a:t>Позывной Гагарина</a:t>
            </a:r>
            <a:endParaRPr lang="ru-RU" sz="4400" b="1" dirty="0">
              <a:solidFill>
                <a:srgbClr val="000099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92286" y="214290"/>
            <a:ext cx="114967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 </a:t>
            </a:r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50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4941168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FF0000"/>
                </a:solidFill>
              </a:rPr>
              <a:t>Кедр</a:t>
            </a:r>
            <a:endParaRPr lang="ru-RU" sz="3600" b="1" dirty="0" smtClean="0">
              <a:solidFill>
                <a:srgbClr val="FF0000"/>
              </a:solidFill>
            </a:endParaRPr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268760"/>
            <a:ext cx="860619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0099"/>
                </a:solidFill>
              </a:rPr>
              <a:t>Именно этот город по мнению Гагарина «дал путевку в жизнь»</a:t>
            </a:r>
            <a:endParaRPr lang="ru-RU" sz="4400" b="1" dirty="0">
              <a:solidFill>
                <a:srgbClr val="000099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92286" y="214290"/>
            <a:ext cx="114967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 </a:t>
            </a:r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6</a:t>
            </a:r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4941168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FF0000"/>
                </a:solidFill>
              </a:rPr>
              <a:t>Саратов</a:t>
            </a:r>
            <a:endParaRPr lang="ru-RU" sz="3600" b="1" dirty="0" smtClean="0">
              <a:solidFill>
                <a:srgbClr val="FF0000"/>
              </a:solidFill>
            </a:endParaRPr>
          </a:p>
        </p:txBody>
      </p:sp>
      <p:sp>
        <p:nvSpPr>
          <p:cNvPr id="8" name="Управляющая кнопка: назад 7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3116"/>
            <a:ext cx="8429684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115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Конец игры!</a:t>
            </a:r>
            <a:endParaRPr lang="ru-RU" sz="115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3" name="Picture 5" descr="салют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21429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5" descr="салют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3357562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салют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3857628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 descr="салют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57166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начало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1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111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111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678097" y="0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60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07890" y="3976634"/>
            <a:ext cx="23519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Венера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59832" y="948690"/>
            <a:ext cx="59766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карте этой планеты только женские имена. Здесь даже есть каньон Бабы-Яги</a:t>
            </a:r>
            <a:endParaRPr lang="ru-RU" sz="36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51920" y="1714488"/>
            <a:ext cx="5006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Именно эта звезда ближе всего к Земле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966880" y="214290"/>
            <a:ext cx="95731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Narrow" pitchFamily="34" charset="0"/>
              </a:rPr>
              <a:t>10</a:t>
            </a:r>
            <a:endParaRPr lang="ru-RU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Narrow" pitchFamily="34" charset="0"/>
            </a:endParaRPr>
          </a:p>
        </p:txBody>
      </p:sp>
      <p:sp>
        <p:nvSpPr>
          <p:cNvPr id="5" name="Управляющая кнопка: назад 4">
            <a:hlinkClick r:id="rId2" action="ppaction://hlinksldjump" highlightClick="1"/>
          </p:cNvPr>
          <p:cNvSpPr/>
          <p:nvPr/>
        </p:nvSpPr>
        <p:spPr>
          <a:xfrm>
            <a:off x="7715272" y="6072206"/>
            <a:ext cx="857256" cy="5715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54093" y="4077072"/>
            <a:ext cx="3857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Солнце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2281</TotalTime>
  <Words>865</Words>
  <Application>Microsoft Office PowerPoint</Application>
  <PresentationFormat>Экран (4:3)</PresentationFormat>
  <Paragraphs>320</Paragraphs>
  <Slides>79</Slides>
  <Notes>4</Notes>
  <HiddenSlides>72</HiddenSlides>
  <MMClips>4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79</vt:i4>
      </vt:variant>
    </vt:vector>
  </HeadingPairs>
  <TitlesOfParts>
    <vt:vector size="80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  <vt:lpstr>Слайд 56</vt:lpstr>
      <vt:lpstr>Слайд 57</vt:lpstr>
      <vt:lpstr>Слайд 58</vt:lpstr>
      <vt:lpstr>Слайд 59</vt:lpstr>
      <vt:lpstr>Слайд 60</vt:lpstr>
      <vt:lpstr>Слайд 61</vt:lpstr>
      <vt:lpstr>Слайд 62</vt:lpstr>
      <vt:lpstr>Слайд 63</vt:lpstr>
      <vt:lpstr>Слайд 64</vt:lpstr>
      <vt:lpstr>Слайд 65</vt:lpstr>
      <vt:lpstr>Слайд 66</vt:lpstr>
      <vt:lpstr>Слайд 67</vt:lpstr>
      <vt:lpstr>Слайд 68</vt:lpstr>
      <vt:lpstr>Слайд 69</vt:lpstr>
      <vt:lpstr>Слайд 70</vt:lpstr>
      <vt:lpstr>Слайд 71</vt:lpstr>
      <vt:lpstr>Слайд 72</vt:lpstr>
      <vt:lpstr>Слайд 73</vt:lpstr>
      <vt:lpstr>Слайд 74</vt:lpstr>
      <vt:lpstr>Слайд 75</vt:lpstr>
      <vt:lpstr>Слайд 76</vt:lpstr>
      <vt:lpstr>Слайд 77</vt:lpstr>
      <vt:lpstr>Слайд 78</vt:lpstr>
      <vt:lpstr>Слайд 79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Asus</dc:creator>
  <cp:lastModifiedBy>Андрей</cp:lastModifiedBy>
  <cp:revision>246</cp:revision>
  <dcterms:created xsi:type="dcterms:W3CDTF">2011-04-23T07:52:41Z</dcterms:created>
  <dcterms:modified xsi:type="dcterms:W3CDTF">2019-03-17T11:49:30Z</dcterms:modified>
</cp:coreProperties>
</file>