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2" r:id="rId5"/>
    <p:sldId id="266" r:id="rId6"/>
    <p:sldId id="267" r:id="rId7"/>
    <p:sldId id="257" r:id="rId8"/>
    <p:sldId id="26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20" y="-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EA578-E982-48E6-9B52-70532D19149B}" type="datetimeFigureOut">
              <a:rPr lang="ru-RU" smtClean="0"/>
              <a:pPr/>
              <a:t>22.04.2018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334C2-5BE7-48D9-BC3C-058964086D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EA578-E982-48E6-9B52-70532D19149B}" type="datetimeFigureOut">
              <a:rPr lang="ru-RU" smtClean="0"/>
              <a:pPr/>
              <a:t>22.04.2018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334C2-5BE7-48D9-BC3C-058964086D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EA578-E982-48E6-9B52-70532D19149B}" type="datetimeFigureOut">
              <a:rPr lang="ru-RU" smtClean="0"/>
              <a:pPr/>
              <a:t>22.04.2018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334C2-5BE7-48D9-BC3C-058964086D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EA578-E982-48E6-9B52-70532D19149B}" type="datetimeFigureOut">
              <a:rPr lang="ru-RU" smtClean="0"/>
              <a:pPr/>
              <a:t>22.04.2018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334C2-5BE7-48D9-BC3C-058964086D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EA578-E982-48E6-9B52-70532D19149B}" type="datetimeFigureOut">
              <a:rPr lang="ru-RU" smtClean="0"/>
              <a:pPr/>
              <a:t>22.04.2018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334C2-5BE7-48D9-BC3C-058964086D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EA578-E982-48E6-9B52-70532D19149B}" type="datetimeFigureOut">
              <a:rPr lang="ru-RU" smtClean="0"/>
              <a:pPr/>
              <a:t>22.04.2018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334C2-5BE7-48D9-BC3C-058964086D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EA578-E982-48E6-9B52-70532D19149B}" type="datetimeFigureOut">
              <a:rPr lang="ru-RU" smtClean="0"/>
              <a:pPr/>
              <a:t>22.04.2018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334C2-5BE7-48D9-BC3C-058964086D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EA578-E982-48E6-9B52-70532D19149B}" type="datetimeFigureOut">
              <a:rPr lang="ru-RU" smtClean="0"/>
              <a:pPr/>
              <a:t>22.04.2018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334C2-5BE7-48D9-BC3C-058964086D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EA578-E982-48E6-9B52-70532D19149B}" type="datetimeFigureOut">
              <a:rPr lang="ru-RU" smtClean="0"/>
              <a:pPr/>
              <a:t>22.04.2018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334C2-5BE7-48D9-BC3C-058964086D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EA578-E982-48E6-9B52-70532D19149B}" type="datetimeFigureOut">
              <a:rPr lang="ru-RU" smtClean="0"/>
              <a:pPr/>
              <a:t>22.04.2018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334C2-5BE7-48D9-BC3C-058964086D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EA578-E982-48E6-9B52-70532D19149B}" type="datetimeFigureOut">
              <a:rPr lang="ru-RU" smtClean="0"/>
              <a:pPr/>
              <a:t>22.04.2018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334C2-5BE7-48D9-BC3C-058964086D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EA578-E982-48E6-9B52-70532D19149B}" type="datetimeFigureOut">
              <a:rPr lang="ru-RU" smtClean="0"/>
              <a:pPr/>
              <a:t>22.04.2018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334C2-5BE7-48D9-BC3C-058964086D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9" name="Picture 5" descr="D:\ФОТО\август11 апрель 12\IMG_52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15747" cy="698728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be-BY" sz="2400" dirty="0" smtClean="0"/>
              <a:t>	</a:t>
            </a:r>
            <a:br>
              <a:rPr lang="be-BY" sz="2400" dirty="0" smtClean="0"/>
            </a:br>
            <a:r>
              <a:rPr lang="be-BY" sz="2400" dirty="0"/>
              <a:t/>
            </a:r>
            <a:br>
              <a:rPr lang="be-BY" sz="2400" dirty="0"/>
            </a:br>
            <a:r>
              <a:rPr lang="be-BY" sz="2400" dirty="0" smtClean="0">
                <a:solidFill>
                  <a:srgbClr val="FF0000"/>
                </a:solidFill>
              </a:rPr>
              <a:t>Лічэбнік</a:t>
            </a:r>
            <a:r>
              <a:rPr lang="be-BY" sz="2400" dirty="0" smtClean="0"/>
              <a:t> </a:t>
            </a:r>
            <a:r>
              <a:rPr lang="be-BY" sz="2400" dirty="0"/>
              <a:t>– часціна мовы, якая абазначае </a:t>
            </a:r>
            <a:r>
              <a:rPr lang="be-BY" sz="2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колькасць </a:t>
            </a:r>
            <a:r>
              <a:rPr lang="be-BY" sz="24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прадметаў</a:t>
            </a:r>
            <a:r>
              <a:rPr lang="be-BY" sz="2400" dirty="0"/>
              <a:t>, лік, а таксама парадак </a:t>
            </a:r>
            <a:r>
              <a:rPr lang="be-BY" sz="2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прадметаў </a:t>
            </a:r>
            <a:r>
              <a:rPr lang="be-BY" sz="24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пры </a:t>
            </a:r>
            <a:r>
              <a:rPr lang="be-BY" sz="2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лічэнні</a:t>
            </a:r>
            <a:r>
              <a:rPr lang="be-BY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	</a:t>
            </a:r>
            <a:r>
              <a:rPr lang="be-BY" sz="2400" dirty="0" smtClean="0"/>
              <a:t>У </a:t>
            </a:r>
            <a:r>
              <a:rPr lang="be-BY" sz="2400" dirty="0"/>
              <a:t>залежнасці ад значэння і граматычных прымет </a:t>
            </a:r>
            <a:r>
              <a:rPr lang="be-BY" sz="2400" dirty="0" smtClean="0"/>
              <a:t>	лічэбнікі </a:t>
            </a:r>
            <a:r>
              <a:rPr lang="be-BY" sz="2400" dirty="0"/>
              <a:t>падзяляюцца на </a:t>
            </a:r>
            <a:r>
              <a:rPr lang="be-BY" sz="2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колькасныя</a:t>
            </a:r>
            <a:r>
              <a:rPr lang="be-BY" sz="2400" dirty="0"/>
              <a:t> і </a:t>
            </a:r>
            <a:r>
              <a:rPr lang="be-BY" sz="2400" dirty="0" smtClean="0"/>
              <a:t>	</a:t>
            </a:r>
            <a:r>
              <a:rPr lang="be-BY" sz="24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парадкавыя</a:t>
            </a:r>
            <a:r>
              <a:rPr lang="be-BY" sz="2400" dirty="0"/>
              <a:t>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	</a:t>
            </a:r>
            <a:r>
              <a:rPr lang="be-BY" sz="2400" dirty="0" smtClean="0"/>
              <a:t>З </a:t>
            </a:r>
            <a:r>
              <a:rPr lang="be-BY" sz="2400" dirty="0"/>
              <a:t>колькасных лічэбнікаў выдзяляюцца тыя, што </a:t>
            </a:r>
            <a:r>
              <a:rPr lang="be-BY" sz="2400" dirty="0" smtClean="0"/>
              <a:t>	абазначаюць </a:t>
            </a:r>
            <a:r>
              <a:rPr lang="be-BY" sz="2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цэлыя</a:t>
            </a:r>
            <a:r>
              <a:rPr lang="be-BY" sz="2400" i="1" dirty="0"/>
              <a:t> </a:t>
            </a:r>
            <a:r>
              <a:rPr lang="be-BY" sz="2400" dirty="0"/>
              <a:t>лікі (</a:t>
            </a:r>
            <a:r>
              <a:rPr lang="be-BY" sz="2400" dirty="0" smtClean="0"/>
              <a:t>пэўную </a:t>
            </a:r>
            <a:r>
              <a:rPr lang="be-BY" sz="2400" dirty="0"/>
              <a:t>колькасць </a:t>
            </a:r>
            <a:r>
              <a:rPr lang="be-BY" sz="2400" dirty="0" smtClean="0"/>
              <a:t>	аднародных </a:t>
            </a:r>
            <a:r>
              <a:rPr lang="be-BY" sz="2400" dirty="0"/>
              <a:t>прадметаў), </a:t>
            </a:r>
            <a:r>
              <a:rPr lang="be-BY" sz="2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дробавыя</a:t>
            </a:r>
            <a:r>
              <a:rPr lang="be-BY" sz="2400" dirty="0"/>
              <a:t> лічэбнікі </a:t>
            </a:r>
            <a:r>
              <a:rPr lang="be-BY" sz="2400" dirty="0" smtClean="0"/>
              <a:t>	(частку </a:t>
            </a:r>
            <a:r>
              <a:rPr lang="be-BY" sz="2400" dirty="0"/>
              <a:t>ад цэлага ліку або цэлы лік і яго частку) і </a:t>
            </a:r>
            <a:r>
              <a:rPr lang="be-BY" sz="2400" dirty="0" smtClean="0"/>
              <a:t>	</a:t>
            </a:r>
            <a:r>
              <a:rPr lang="be-BY" sz="24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зборныя</a:t>
            </a:r>
            <a:r>
              <a:rPr lang="be-BY" sz="2400" dirty="0" smtClean="0"/>
              <a:t> </a:t>
            </a:r>
            <a:r>
              <a:rPr lang="be-BY" sz="2400" dirty="0"/>
              <a:t>лічэбнікі (пэўную колькасць прадметаў як </a:t>
            </a:r>
            <a:r>
              <a:rPr lang="be-BY" sz="2400" dirty="0" smtClean="0"/>
              <a:t>	сукупнасць</a:t>
            </a:r>
            <a:r>
              <a:rPr lang="be-BY" sz="2400" dirty="0"/>
              <a:t>).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	</a:t>
            </a:r>
            <a:r>
              <a:rPr lang="be-BY" sz="2400" dirty="0" smtClean="0"/>
              <a:t>Паводле </a:t>
            </a:r>
            <a:r>
              <a:rPr lang="be-BY" sz="2400" dirty="0"/>
              <a:t>складу лічэбнікі падзяляюцца на </a:t>
            </a:r>
            <a:r>
              <a:rPr lang="be-BY" sz="2400" dirty="0" smtClean="0"/>
              <a:t>	</a:t>
            </a:r>
            <a:r>
              <a:rPr lang="be-BY" sz="24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простыя</a:t>
            </a:r>
            <a:r>
              <a:rPr lang="be-BY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, </a:t>
            </a:r>
            <a:r>
              <a:rPr lang="be-BY" sz="2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складаныя</a:t>
            </a:r>
            <a:r>
              <a:rPr lang="be-BY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, </a:t>
            </a:r>
            <a:r>
              <a:rPr lang="be-BY" sz="2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састаўныя</a:t>
            </a:r>
            <a:r>
              <a:rPr lang="be-BY" sz="2400" dirty="0"/>
              <a:t>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23728" y="260648"/>
            <a:ext cx="6563072" cy="5865515"/>
          </a:xfrm>
        </p:spPr>
        <p:txBody>
          <a:bodyPr/>
          <a:lstStyle/>
          <a:p>
            <a:r>
              <a:rPr lang="be-BY" b="1" dirty="0"/>
              <a:t>Чатырнаццаць</a:t>
            </a:r>
            <a:endParaRPr lang="ru-RU" b="1" dirty="0"/>
          </a:p>
          <a:p>
            <a:r>
              <a:rPr lang="be-BY" b="1" dirty="0"/>
              <a:t>Дваццаць чатыры</a:t>
            </a:r>
            <a:endParaRPr lang="ru-RU" b="1" dirty="0"/>
          </a:p>
          <a:p>
            <a:r>
              <a:rPr lang="be-BY" b="1" dirty="0"/>
              <a:t>Трыста сорак тры</a:t>
            </a:r>
            <a:endParaRPr lang="ru-RU" b="1" dirty="0"/>
          </a:p>
          <a:p>
            <a:r>
              <a:rPr lang="be-BY" b="1" dirty="0"/>
              <a:t>Мільён</a:t>
            </a:r>
            <a:endParaRPr lang="ru-RU" b="1" dirty="0"/>
          </a:p>
          <a:p>
            <a:r>
              <a:rPr lang="be-BY" b="1" dirty="0"/>
              <a:t>Першы</a:t>
            </a:r>
            <a:endParaRPr lang="ru-RU" b="1" dirty="0"/>
          </a:p>
          <a:p>
            <a:r>
              <a:rPr lang="be-BY" b="1" dirty="0"/>
              <a:t>Соты</a:t>
            </a:r>
            <a:endParaRPr lang="ru-RU" b="1" dirty="0"/>
          </a:p>
          <a:p>
            <a:r>
              <a:rPr lang="be-BY" b="1" dirty="0"/>
              <a:t>Тры пятыя</a:t>
            </a:r>
            <a:endParaRPr lang="ru-RU" b="1" dirty="0"/>
          </a:p>
          <a:p>
            <a:r>
              <a:rPr lang="be-BY" b="1" dirty="0"/>
              <a:t>Шэсць восьмых</a:t>
            </a:r>
            <a:endParaRPr lang="ru-RU" b="1" dirty="0"/>
          </a:p>
          <a:p>
            <a:r>
              <a:rPr lang="be-BY" b="1" dirty="0"/>
              <a:t>Шэсцьсот</a:t>
            </a:r>
            <a:endParaRPr lang="ru-RU" b="1" dirty="0"/>
          </a:p>
          <a:p>
            <a:r>
              <a:rPr lang="be-BY" b="1" dirty="0"/>
              <a:t>Сем</a:t>
            </a:r>
            <a:endParaRPr lang="ru-RU" b="1" dirty="0"/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96136" y="1772816"/>
            <a:ext cx="3008313" cy="46910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D:\ФОТО\IMG_69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492940"/>
            <a:ext cx="2880066" cy="2160196"/>
          </a:xfrm>
          <a:prstGeom prst="rect">
            <a:avLst/>
          </a:prstGeom>
          <a:noFill/>
        </p:spPr>
      </p:pic>
      <p:pic>
        <p:nvPicPr>
          <p:cNvPr id="6" name="Picture 3" descr="D:\ФОТО\август11 апрель 12\IMG_52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501008"/>
            <a:ext cx="3602044" cy="27017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be-BY" sz="7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Зборныя лічэбнікі</a:t>
            </a:r>
            <a:endParaRPr lang="ru-RU" sz="7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e-BY" dirty="0" smtClean="0">
                <a:solidFill>
                  <a:schemeClr val="tx2">
                    <a:lumMod val="75000"/>
                  </a:schemeClr>
                </a:solidFill>
              </a:rPr>
              <a:t>Скланенне, ужыванне і правапіс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ФОТО\Огород 2012-денкабрь 2012\IMG_67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52106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27584" y="548680"/>
          <a:ext cx="7848872" cy="5876480"/>
        </p:xfrm>
        <a:graphic>
          <a:graphicData uri="http://schemas.openxmlformats.org/drawingml/2006/table">
            <a:tbl>
              <a:tblPr/>
              <a:tblGrid>
                <a:gridCol w="7848872"/>
              </a:tblGrid>
              <a:tr h="1466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dirty="0">
                          <a:latin typeface="Times New Roman"/>
                          <a:ea typeface="Calibri"/>
                          <a:cs typeface="Times New Roman"/>
                        </a:rPr>
                        <a:t>Трэба цаніць калектыўны вопыт, прыслухоўвацца да парад разумных людзей.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6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dirty="0">
                          <a:latin typeface="Times New Roman"/>
                          <a:ea typeface="Calibri"/>
                          <a:cs typeface="Times New Roman"/>
                        </a:rPr>
                        <a:t>У адзіночку нічога не атрымліваецца, а разам, сумесна з кім-небудзь усякая справа ладзіцца.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6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dirty="0">
                          <a:latin typeface="Times New Roman"/>
                          <a:ea typeface="Calibri"/>
                          <a:cs typeface="Times New Roman"/>
                        </a:rPr>
                        <a:t>Вопыт дае перавагу чалавеку перад тым, хто такога вопыту не мае.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6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dirty="0">
                          <a:latin typeface="Times New Roman"/>
                          <a:ea typeface="Calibri"/>
                          <a:cs typeface="Times New Roman"/>
                        </a:rPr>
                        <a:t>Лепш давесці да канца адну справу, чым пачынаць адразу некалькі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6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dirty="0">
                          <a:latin typeface="Times New Roman"/>
                          <a:ea typeface="Calibri"/>
                          <a:cs typeface="Times New Roman"/>
                        </a:rPr>
                        <a:t>Кажуць пра чалавека, які не разумее таго, што відавочна.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e-BY" dirty="0"/>
              <a:t>1. На </a:t>
            </a:r>
            <a:r>
              <a:rPr lang="be-BY" dirty="0" smtClean="0">
                <a:solidFill>
                  <a:srgbClr val="FF0000"/>
                </a:solidFill>
              </a:rPr>
              <a:t>дваіх дзвярах </a:t>
            </a:r>
            <a:r>
              <a:rPr lang="be-BY" dirty="0" smtClean="0"/>
              <a:t>віселі </a:t>
            </a:r>
            <a:r>
              <a:rPr lang="be-BY" dirty="0"/>
              <a:t>аднолькавыя шыльды. </a:t>
            </a:r>
            <a:endParaRPr lang="ru-RU" dirty="0"/>
          </a:p>
          <a:p>
            <a:r>
              <a:rPr lang="be-BY" dirty="0"/>
              <a:t>2.З </a:t>
            </a:r>
            <a:r>
              <a:rPr lang="be-BY" dirty="0" smtClean="0">
                <a:solidFill>
                  <a:srgbClr val="FF0000"/>
                </a:solidFill>
              </a:rPr>
              <a:t>шасцярых дзяцей чацвёра  </a:t>
            </a:r>
            <a:r>
              <a:rPr lang="be-BY" dirty="0"/>
              <a:t>атрымалі вышэўшую адукацыю. </a:t>
            </a:r>
            <a:endParaRPr lang="ru-RU" dirty="0"/>
          </a:p>
          <a:p>
            <a:r>
              <a:rPr lang="be-BY" dirty="0"/>
              <a:t>3.У паход з </a:t>
            </a:r>
            <a:r>
              <a:rPr lang="be-BY" dirty="0" smtClean="0">
                <a:solidFill>
                  <a:srgbClr val="FF0000"/>
                </a:solidFill>
              </a:rPr>
              <a:t>васьмярых ахвотнікаў </a:t>
            </a:r>
            <a:r>
              <a:rPr lang="be-BY" dirty="0" smtClean="0"/>
              <a:t>пайшлі </a:t>
            </a:r>
            <a:r>
              <a:rPr lang="be-BY" dirty="0"/>
              <a:t>толькі </a:t>
            </a:r>
            <a:r>
              <a:rPr lang="be-BY" dirty="0" smtClean="0">
                <a:solidFill>
                  <a:srgbClr val="FF0000"/>
                </a:solidFill>
              </a:rPr>
              <a:t>сямёра</a:t>
            </a:r>
            <a:r>
              <a:rPr lang="be-BY" dirty="0" smtClean="0"/>
              <a:t>. </a:t>
            </a:r>
            <a:endParaRPr lang="ru-RU" dirty="0"/>
          </a:p>
          <a:p>
            <a:r>
              <a:rPr lang="be-BY" dirty="0"/>
              <a:t>4.На летнія курсы прыехалі </a:t>
            </a:r>
            <a:r>
              <a:rPr lang="be-BY" dirty="0" smtClean="0">
                <a:solidFill>
                  <a:srgbClr val="FF0000"/>
                </a:solidFill>
              </a:rPr>
              <a:t>трое славакаў</a:t>
            </a:r>
            <a:r>
              <a:rPr lang="be-BY" dirty="0" smtClean="0"/>
              <a:t>, </a:t>
            </a:r>
            <a:r>
              <a:rPr lang="be-BY" dirty="0" smtClean="0">
                <a:solidFill>
                  <a:srgbClr val="FF0000"/>
                </a:solidFill>
              </a:rPr>
              <a:t>чацвёра немцаў</a:t>
            </a:r>
            <a:r>
              <a:rPr lang="be-BY" dirty="0" smtClean="0"/>
              <a:t>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764704"/>
            <a:ext cx="9144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 Зборныя лічэбнікі – гэта…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 З якімі назоўнікамі спалучаюцца зборныя лічэбнікі</a:t>
            </a: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 З якімі назоўнікамі спалучаюцца лічэбнікі абодва, абедзве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 Калі гутарка ідзе пра асоб мужчынскага і жаночага полу разам, тады ўжываецца лічэбнік …</a:t>
            </a: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 Зборныя лічэбнікі скланяюцца …</a:t>
            </a:r>
            <a:endParaRPr kumimoji="0" lang="be-BY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</TotalTime>
  <Words>164</Words>
  <Application>Microsoft Office PowerPoint</Application>
  <PresentationFormat>Экран 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   Лічэбнік – часціна мовы, якая абазначае колькасць  прадметаў, лік, а таксама парадак прадметаў  пры лічэнні.  У залежнасці ад значэння і граматычных прымет  лічэбнікі падзяляюцца на колькасныя і  парадкавыя.  З колькасных лічэбнікаў выдзяляюцца тыя, што  абазначаюць цэлыя лікі (пэўную колькасць  аднародных прадметаў), дробавыя лічэбнікі  (частку ад цэлага ліку або цэлы лік і яго частку) і  зборныя лічэбнікі (пэўную колькасць прадметаў як  сукупнасць).  Паводле складу лічэбнікі падзяляюцца на  простыя, складаныя, састаўныя. </vt:lpstr>
      <vt:lpstr>Слайд 3</vt:lpstr>
      <vt:lpstr>Зборныя лічэбнікі</vt:lpstr>
      <vt:lpstr>Слайд 5</vt:lpstr>
      <vt:lpstr>Слайд 6</vt:lpstr>
      <vt:lpstr>Слайд 7</vt:lpstr>
      <vt:lpstr>Слайд 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DTV</dc:creator>
  <cp:lastModifiedBy>DTV</cp:lastModifiedBy>
  <cp:revision>18</cp:revision>
  <dcterms:created xsi:type="dcterms:W3CDTF">2016-02-09T18:42:24Z</dcterms:created>
  <dcterms:modified xsi:type="dcterms:W3CDTF">2018-04-22T17:38:43Z</dcterms:modified>
</cp:coreProperties>
</file>