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32"/>
  </p:notesMasterIdLst>
  <p:sldIdLst>
    <p:sldId id="256" r:id="rId2"/>
    <p:sldId id="277" r:id="rId3"/>
    <p:sldId id="257" r:id="rId4"/>
    <p:sldId id="273" r:id="rId5"/>
    <p:sldId id="278" r:id="rId6"/>
    <p:sldId id="274" r:id="rId7"/>
    <p:sldId id="259" r:id="rId8"/>
    <p:sldId id="258" r:id="rId9"/>
    <p:sldId id="262" r:id="rId10"/>
    <p:sldId id="280" r:id="rId11"/>
    <p:sldId id="272" r:id="rId12"/>
    <p:sldId id="263" r:id="rId13"/>
    <p:sldId id="286" r:id="rId14"/>
    <p:sldId id="287" r:id="rId15"/>
    <p:sldId id="281" r:id="rId16"/>
    <p:sldId id="260" r:id="rId17"/>
    <p:sldId id="275" r:id="rId18"/>
    <p:sldId id="276" r:id="rId19"/>
    <p:sldId id="261" r:id="rId20"/>
    <p:sldId id="264" r:id="rId21"/>
    <p:sldId id="282" r:id="rId22"/>
    <p:sldId id="289" r:id="rId23"/>
    <p:sldId id="288" r:id="rId24"/>
    <p:sldId id="270" r:id="rId25"/>
    <p:sldId id="265" r:id="rId26"/>
    <p:sldId id="267" r:id="rId27"/>
    <p:sldId id="284" r:id="rId28"/>
    <p:sldId id="271" r:id="rId29"/>
    <p:sldId id="268" r:id="rId30"/>
    <p:sldId id="285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719" autoAdjust="0"/>
  </p:normalViewPr>
  <p:slideViewPr>
    <p:cSldViewPr>
      <p:cViewPr varScale="1">
        <p:scale>
          <a:sx n="71" d="100"/>
          <a:sy n="71" d="100"/>
        </p:scale>
        <p:origin x="-105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36" d="100"/>
          <a:sy n="36" d="100"/>
        </p:scale>
        <p:origin x="-1542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28922B-DABF-4A6B-97DE-EF44D8CC2509}" type="datetimeFigureOut">
              <a:rPr lang="ru-RU" smtClean="0"/>
              <a:pPr/>
              <a:t>27.02.2015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0CDDA9-BBE6-46CB-8E98-3AAC6E027D9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0CDDA9-BBE6-46CB-8E98-3AAC6E027D92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FF25C-432B-4D1D-BECB-B459AEECB03C}" type="datetimeFigureOut">
              <a:rPr lang="ru-RU" smtClean="0"/>
              <a:pPr/>
              <a:t>27.02.2015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9F2017E-7120-4489-93A6-BF80216551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FF25C-432B-4D1D-BECB-B459AEECB03C}" type="datetimeFigureOut">
              <a:rPr lang="ru-RU" smtClean="0"/>
              <a:pPr/>
              <a:t>27.02.2015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2017E-7120-4489-93A6-BF80216551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FF25C-432B-4D1D-BECB-B459AEECB03C}" type="datetimeFigureOut">
              <a:rPr lang="ru-RU" smtClean="0"/>
              <a:pPr/>
              <a:t>27.02.2015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2017E-7120-4489-93A6-BF80216551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FF25C-432B-4D1D-BECB-B459AEECB03C}" type="datetimeFigureOut">
              <a:rPr lang="ru-RU" smtClean="0"/>
              <a:pPr/>
              <a:t>27.02.2015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9F2017E-7120-4489-93A6-BF80216551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FF25C-432B-4D1D-BECB-B459AEECB03C}" type="datetimeFigureOut">
              <a:rPr lang="ru-RU" smtClean="0"/>
              <a:pPr/>
              <a:t>27.02.2015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2017E-7120-4489-93A6-BF802165514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FF25C-432B-4D1D-BECB-B459AEECB03C}" type="datetimeFigureOut">
              <a:rPr lang="ru-RU" smtClean="0"/>
              <a:pPr/>
              <a:t>27.02.2015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2017E-7120-4489-93A6-BF80216551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FF25C-432B-4D1D-BECB-B459AEECB03C}" type="datetimeFigureOut">
              <a:rPr lang="ru-RU" smtClean="0"/>
              <a:pPr/>
              <a:t>27.02.2015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9F2017E-7120-4489-93A6-BF802165514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FF25C-432B-4D1D-BECB-B459AEECB03C}" type="datetimeFigureOut">
              <a:rPr lang="ru-RU" smtClean="0"/>
              <a:pPr/>
              <a:t>27.02.2015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2017E-7120-4489-93A6-BF80216551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FF25C-432B-4D1D-BECB-B459AEECB03C}" type="datetimeFigureOut">
              <a:rPr lang="ru-RU" smtClean="0"/>
              <a:pPr/>
              <a:t>27.02.2015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2017E-7120-4489-93A6-BF80216551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FF25C-432B-4D1D-BECB-B459AEECB03C}" type="datetimeFigureOut">
              <a:rPr lang="ru-RU" smtClean="0"/>
              <a:pPr/>
              <a:t>27.02.2015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2017E-7120-4489-93A6-BF80216551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FF25C-432B-4D1D-BECB-B459AEECB03C}" type="datetimeFigureOut">
              <a:rPr lang="ru-RU" smtClean="0"/>
              <a:pPr/>
              <a:t>27.02.2015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2017E-7120-4489-93A6-BF802165514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97FF25C-432B-4D1D-BECB-B459AEECB03C}" type="datetimeFigureOut">
              <a:rPr lang="ru-RU" smtClean="0"/>
              <a:pPr/>
              <a:t>27.02.2015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9F2017E-7120-4489-93A6-BF802165514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prstTxWarp prst="textCanDown">
              <a:avLst/>
            </a:prstTxWarp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6600" b="1" cap="none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  <a:t> Город Дятлово</a:t>
            </a:r>
            <a:endParaRPr lang="ru-RU" sz="6600" b="1" cap="none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43808" y="2708920"/>
            <a:ext cx="5760640" cy="1512168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1026" name="Picture 2" descr="H:\Нац уголок\y_a67c37d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620688"/>
            <a:ext cx="6542237" cy="36724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3384376" cy="5472608"/>
          </a:xfrm>
        </p:spPr>
        <p:txBody>
          <a:bodyPr>
            <a:normAutofit/>
          </a:bodyPr>
          <a:lstStyle/>
          <a:p>
            <a:pPr algn="ctr"/>
            <a:r>
              <a:rPr lang="ru-RU" sz="28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Развитые раскреповки, криволинейные карнизы, фигурные фронтоны, использованные в декоре костела, характерны для позднего барокко. </a:t>
            </a:r>
            <a:br>
              <a:rPr lang="ru-RU" sz="28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ru-RU" sz="2800" b="1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Picture 3" descr="H:\Нац уголок\5262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620688"/>
            <a:ext cx="4509108" cy="60121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92696"/>
            <a:ext cx="4752528" cy="20882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Это однонефное </a:t>
            </a:r>
            <a:r>
              <a:rPr lang="ru-RU" sz="2200" b="1" cap="none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двухбашенное</a:t>
            </a:r>
            <a:r>
              <a:rPr lang="ru-RU" sz="22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сооружение с фасадом ярусного построения памятник архитектуры, который послужил «декорацией» для фильма «Полонез Огинского».</a:t>
            </a:r>
            <a:r>
              <a:rPr lang="ru-RU" sz="28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28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ru-RU" sz="2800" dirty="0"/>
          </a:p>
        </p:txBody>
      </p:sp>
      <p:pic>
        <p:nvPicPr>
          <p:cNvPr id="2050" name="Picture 2" descr="H:\Нац уголок\косцёл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9448" y="2996952"/>
            <a:ext cx="4521312" cy="2956938"/>
          </a:xfrm>
          <a:prstGeom prst="rect">
            <a:avLst/>
          </a:prstGeom>
          <a:noFill/>
        </p:spPr>
      </p:pic>
      <p:pic>
        <p:nvPicPr>
          <p:cNvPr id="2051" name="Picture 3" descr="H:\Нац уголок\косцёл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412776"/>
            <a:ext cx="3773016" cy="50306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08104" y="620688"/>
            <a:ext cx="3240360" cy="216024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Часовня – усыпальница </a:t>
            </a:r>
            <a:br>
              <a:rPr lang="ru-RU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7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стиле классицизма </a:t>
            </a:r>
            <a:r>
              <a:rPr lang="ru-RU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построена в 1834-39г</a:t>
            </a:r>
            <a:endParaRPr lang="ru-RU" b="1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170" name="Picture 2" descr="H:\Нац уголок\x_f23bc5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979905"/>
            <a:ext cx="4547195" cy="3403900"/>
          </a:xfrm>
          <a:prstGeom prst="rect">
            <a:avLst/>
          </a:prstGeom>
          <a:noFill/>
        </p:spPr>
      </p:pic>
      <p:pic>
        <p:nvPicPr>
          <p:cNvPr id="2050" name="Picture 2" descr="E:\Нац уголок\час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67714" y="3356992"/>
            <a:ext cx="3796166" cy="28427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76672"/>
            <a:ext cx="4342256" cy="1224136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Реконструирована в 1906 г.</a:t>
            </a:r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074" name="Picture 2" descr="E:\Нац уголок\капл -а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204864"/>
            <a:ext cx="4326891" cy="3744416"/>
          </a:xfrm>
          <a:prstGeom prst="rect">
            <a:avLst/>
          </a:prstGeom>
          <a:noFill/>
        </p:spPr>
      </p:pic>
      <p:pic>
        <p:nvPicPr>
          <p:cNvPr id="3075" name="Picture 3" descr="E:\Нац уголок\часов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1340768"/>
            <a:ext cx="3099792" cy="2321257"/>
          </a:xfrm>
          <a:prstGeom prst="rect">
            <a:avLst/>
          </a:prstGeom>
          <a:noFill/>
        </p:spPr>
      </p:pic>
      <p:pic>
        <p:nvPicPr>
          <p:cNvPr id="3076" name="Picture 4" descr="E:\Нац уголок\часо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3861048"/>
            <a:ext cx="3653818" cy="2736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57200"/>
            <a:ext cx="8593016" cy="145963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</a:t>
            </a:r>
            <a:r>
              <a:rPr lang="ru-RU" sz="31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18 веке отстроили деревянную церковь в честь преображения Господня, и назвали Свято-Преображенской.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098" name="Picture 2" descr="E:\Нац уголок\церковь 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700808"/>
            <a:ext cx="4303310" cy="3888432"/>
          </a:xfrm>
          <a:prstGeom prst="rect">
            <a:avLst/>
          </a:prstGeom>
          <a:noFill/>
        </p:spPr>
      </p:pic>
      <p:pic>
        <p:nvPicPr>
          <p:cNvPr id="4099" name="Picture 3" descr="E:\Нац уголок\4-07-102-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348880"/>
            <a:ext cx="3860349" cy="3742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301208"/>
            <a:ext cx="8136904" cy="1008112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Рядом с деревянным храмом с 1990г. возводится каменный храм</a:t>
            </a:r>
            <a:endParaRPr lang="ru-RU" sz="2800" b="1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1986" name="Picture 2" descr="H:\Нац уголок\7767309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350657"/>
            <a:ext cx="6408712" cy="48065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980728"/>
            <a:ext cx="2664296" cy="5400600"/>
          </a:xfrm>
        </p:spPr>
        <p:txBody>
          <a:bodyPr>
            <a:normAutofit/>
          </a:bodyPr>
          <a:lstStyle/>
          <a:p>
            <a:r>
              <a:rPr lang="ru-RU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1685 г. Дятлово стало владением </a:t>
            </a:r>
            <a:r>
              <a:rPr lang="ru-RU" cap="none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Радзивиллов</a:t>
            </a:r>
            <a:r>
              <a:rPr lang="ru-RU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которые в конце XVII в. возвели здесь 2-этажный дворец, разрушенный во время Северной войны 1700—1721 гг. (отстроенный в 1751 на месте замка XVI в.)</a:t>
            </a:r>
            <a:endParaRPr lang="ru-RU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 flipH="1">
            <a:off x="3465513" y="1340768"/>
            <a:ext cx="890463" cy="316835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 descr="H:\Нац уголок\palace1322_d27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548680"/>
            <a:ext cx="5689058" cy="42604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2808312" cy="2592288"/>
          </a:xfrm>
        </p:spPr>
        <p:txBody>
          <a:bodyPr>
            <a:scene3d>
              <a:camera prst="obliqueTopRight"/>
              <a:lightRig rig="threePt" dir="t"/>
            </a:scene3d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в 1751 г. на прилегающей территории был возведен дворец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403647" y="3573016"/>
            <a:ext cx="3528393" cy="2952328"/>
          </a:xfrm>
        </p:spPr>
        <p:txBody>
          <a:bodyPr/>
          <a:lstStyle/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его архитектуре использованы элементы, характерные для замковых укреплений: контрфорсы по углам и две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трехярусные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башни, фланкированные по бокам здания</a:t>
            </a:r>
            <a:endParaRPr lang="ru-RU" dirty="0"/>
          </a:p>
        </p:txBody>
      </p:sp>
      <p:pic>
        <p:nvPicPr>
          <p:cNvPr id="5" name="Picture 3" descr="H:\Нац уголок\palace1340_d27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2924944"/>
            <a:ext cx="3491530" cy="2614768"/>
          </a:xfrm>
          <a:prstGeom prst="rect">
            <a:avLst/>
          </a:prstGeom>
          <a:noFill/>
        </p:spPr>
      </p:pic>
      <p:pic>
        <p:nvPicPr>
          <p:cNvPr id="6" name="Picture 4" descr="H:\Нац уголок\553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225444"/>
            <a:ext cx="3600400" cy="2693633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39552" y="5085184"/>
            <a:ext cx="46085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Наружная архитектура — большой набор скульптурного декора позднего барокко и рококо — сохранилась достаточно хорошо до наших дней. 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57200"/>
            <a:ext cx="8524056" cy="124360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дворец отображён на одной из гравюр известного белорусского живописца Н.Орды</a:t>
            </a:r>
            <a:b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ru-RU" sz="2800" dirty="0"/>
          </a:p>
        </p:txBody>
      </p:sp>
      <p:pic>
        <p:nvPicPr>
          <p:cNvPr id="6146" name="Picture 2" descr="H:\Нац уголок\orda-dyatlovo--1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484784"/>
            <a:ext cx="6096000" cy="431482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23528" y="1412776"/>
            <a:ext cx="223224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Times New Roman" pitchFamily="18" charset="0"/>
              </a:rPr>
              <a:t>На левом береге реки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Times New Roman" pitchFamily="18" charset="0"/>
              </a:rPr>
              <a:t>Дятловчанки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Times New Roman" pitchFamily="18" charset="0"/>
              </a:rPr>
              <a:t>  выявлен оборонный ров, который являлся естественной границей замка в XVI – XVII вв. На его склоне в 1991 г. выявлены остатки деревянной стены, которая могла быть одной из башен оборонного рва или подпорной стенкой склона вала.</a:t>
            </a:r>
            <a:endParaRPr lang="ru-RU" sz="28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57200"/>
            <a:ext cx="8737032" cy="1819672"/>
          </a:xfrm>
        </p:spPr>
        <p:txBody>
          <a:bodyPr>
            <a:normAutofit/>
          </a:bodyPr>
          <a:lstStyle/>
          <a:p>
            <a:pPr algn="ctr"/>
            <a:r>
              <a:rPr lang="ru-RU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Современный Дятлово — красивый, благоустроенный город с населением более 9 тысяч жителей</a:t>
            </a:r>
            <a:endParaRPr lang="ru-RU" b="1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122" name="Picture 2" descr="H:\Нац уголок\zzqLkQ0Pxp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2636912"/>
            <a:ext cx="4994618" cy="3744416"/>
          </a:xfrm>
          <a:prstGeom prst="rect">
            <a:avLst/>
          </a:prstGeom>
          <a:noFill/>
        </p:spPr>
      </p:pic>
      <p:pic>
        <p:nvPicPr>
          <p:cNvPr id="5123" name="Picture 3" descr="H:\Нац уголок\raionmap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276872"/>
            <a:ext cx="3608888" cy="34585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136904" cy="4104456"/>
          </a:xfrm>
        </p:spPr>
        <p:txBody>
          <a:bodyPr>
            <a:prstTxWarp prst="textWave4">
              <a:avLst>
                <a:gd name="adj1" fmla="val 12500"/>
                <a:gd name="adj2" fmla="val 0"/>
              </a:avLst>
            </a:prstTxWarp>
          </a:bodyPr>
          <a:lstStyle/>
          <a:p>
            <a:r>
              <a:rPr lang="ru-RU" b="1" cap="none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История и реальность</a:t>
            </a:r>
            <a:endParaRPr lang="ru-RU" b="1" cap="none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:\Нац уголок\tbD3K-I-yuM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788508"/>
            <a:ext cx="3888432" cy="5186719"/>
          </a:xfrm>
          <a:prstGeom prst="rect">
            <a:avLst/>
          </a:prstGeom>
          <a:noFill/>
        </p:spPr>
      </p:pic>
      <p:pic>
        <p:nvPicPr>
          <p:cNvPr id="8195" name="Picture 3" descr="H:\Нац уголок\y_cedc986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501008"/>
            <a:ext cx="4032448" cy="3024336"/>
          </a:xfrm>
          <a:prstGeom prst="rect">
            <a:avLst/>
          </a:prstGeom>
          <a:noFill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644008" y="1412776"/>
            <a:ext cx="4248472" cy="1872208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Исторические памятники реконструируются и обновляется фасад зданий в центре города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Модернизировалась улица Советская у памятника </a:t>
            </a:r>
            <a:r>
              <a:rPr lang="ru-RU" sz="2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Дворчанину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3010" name="Picture 2" descr="H:\Нац уголок\dyatlovo_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772816"/>
            <a:ext cx="7421789" cy="46831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57200"/>
            <a:ext cx="8740080" cy="1819672"/>
          </a:xfrm>
        </p:spPr>
        <p:txBody>
          <a:bodyPr>
            <a:noAutofit/>
          </a:bodyPr>
          <a:lstStyle/>
          <a:p>
            <a:pPr algn="ctr"/>
            <a:r>
              <a:rPr lang="ru-RU" sz="24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Планировка и застройка площади и прилегающих к ней улиц. сложившихся во второй половине XVII—XIX вв., сохранились достаточно хорошо, представляя "архитектурный пейзаж", характерный для небольших белорусских поселений. 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ru-RU" sz="2400" dirty="0"/>
          </a:p>
        </p:txBody>
      </p:sp>
      <p:pic>
        <p:nvPicPr>
          <p:cNvPr id="40962" name="Picture 2" descr="H:\Нац уголок\000326_15137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2470702"/>
            <a:ext cx="6213782" cy="38836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57200"/>
            <a:ext cx="8665024" cy="21797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Нынешняя площадь 17-го сентября, в давние время называлась Рыночной площадью, являлась традиционным центром местечка Дятлово.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ru-RU" dirty="0"/>
          </a:p>
        </p:txBody>
      </p:sp>
      <p:pic>
        <p:nvPicPr>
          <p:cNvPr id="6146" name="Picture 2" descr="E:\Нац уголок\площадь 193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1537" y="2204864"/>
            <a:ext cx="4276725" cy="3272011"/>
          </a:xfrm>
          <a:prstGeom prst="rect">
            <a:avLst/>
          </a:prstGeom>
          <a:noFill/>
        </p:spPr>
      </p:pic>
      <p:pic>
        <p:nvPicPr>
          <p:cNvPr id="6147" name="Picture 3" descr="E:\Нац уголок\стар дят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799" y="2686473"/>
            <a:ext cx="4294273" cy="30467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:\Нац уголок\y_2a38ab5c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068960"/>
            <a:ext cx="4782972" cy="3587229"/>
          </a:xfrm>
          <a:prstGeom prst="rect">
            <a:avLst/>
          </a:prstGeom>
          <a:noFill/>
        </p:spPr>
      </p:pic>
      <p:pic>
        <p:nvPicPr>
          <p:cNvPr id="5" name="Picture 5" descr="H:\Нац уголок\16yul008_0.previe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45476" y="1268760"/>
            <a:ext cx="4541045" cy="3024336"/>
          </a:xfrm>
          <a:prstGeom prst="rect">
            <a:avLst/>
          </a:prstGeom>
          <a:noFill/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04800" y="692150"/>
            <a:ext cx="3690938" cy="1441450"/>
          </a:xfrm>
        </p:spPr>
        <p:txBody>
          <a:bodyPr>
            <a:normAutofit/>
          </a:bodyPr>
          <a:lstStyle/>
          <a:p>
            <a:pPr algn="ctr"/>
            <a:r>
              <a:rPr lang="ru-RU" sz="28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Площадь 17 сентября</a:t>
            </a:r>
            <a:endParaRPr lang="ru-RU" sz="2800" b="1" cap="non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436096" y="4653136"/>
            <a:ext cx="3240360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Главная площадь занимает центральное положение в плане города. 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:\Нац уголок\hrdzdzia07-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332656"/>
            <a:ext cx="4032447" cy="3024336"/>
          </a:xfrm>
          <a:prstGeom prst="rect">
            <a:avLst/>
          </a:prstGeom>
          <a:noFill/>
        </p:spPr>
      </p:pic>
      <p:pic>
        <p:nvPicPr>
          <p:cNvPr id="9219" name="Picture 3" descr="H:\Нац уголок\houses1555_d27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3573016"/>
            <a:ext cx="3846360" cy="2880320"/>
          </a:xfrm>
          <a:prstGeom prst="rect">
            <a:avLst/>
          </a:prstGeom>
          <a:noFill/>
        </p:spPr>
      </p:pic>
      <p:pic>
        <p:nvPicPr>
          <p:cNvPr id="9220" name="Picture 4" descr="H:\Нац уголок\houses0949_d12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764704"/>
            <a:ext cx="3810000" cy="2867025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67544" y="3645024"/>
            <a:ext cx="3816424" cy="286232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Группа старых домов торговцев и ремесленников (10—12 построек), расположенных на восточной стороне площади и ул. Горького, представляет значительный историко-этнографический интерес как образцы рядовой застройки поселения XIX—XX вв. 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H:\Нац уголок\y_9b0b2db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492896"/>
            <a:ext cx="4451909" cy="3337552"/>
          </a:xfrm>
          <a:prstGeom prst="rect">
            <a:avLst/>
          </a:prstGeom>
          <a:noFill/>
        </p:spPr>
      </p:pic>
      <p:pic>
        <p:nvPicPr>
          <p:cNvPr id="11268" name="Picture 4" descr="H:\Нац уголок\g2t8Fp7t-mE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628800"/>
            <a:ext cx="4034115" cy="3024336"/>
          </a:xfrm>
          <a:prstGeom prst="rect">
            <a:avLst/>
          </a:prstGeom>
          <a:noFill/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04800" y="620688"/>
            <a:ext cx="7363544" cy="1224136"/>
          </a:xfrm>
        </p:spPr>
        <p:txBody>
          <a:bodyPr>
            <a:prstTxWarp prst="textWave1">
              <a:avLst/>
            </a:prstTxWarp>
          </a:bodyPr>
          <a:lstStyle/>
          <a:p>
            <a:r>
              <a:rPr lang="ru-RU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Река </a:t>
            </a:r>
            <a:r>
              <a:rPr lang="ru-RU" b="1" cap="none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Дятловчанка</a:t>
            </a:r>
            <a:endParaRPr lang="ru-RU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436096" y="4869160"/>
            <a:ext cx="3312368" cy="12961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Место отдыха горожан и гостей города</a:t>
            </a:r>
            <a:endParaRPr lang="ru-RU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352928" cy="1512168"/>
          </a:xfrm>
        </p:spPr>
        <p:txBody>
          <a:bodyPr>
            <a:prstTxWarp prst="textWave2">
              <a:avLst/>
            </a:prstTxWarp>
            <a:normAutofit/>
          </a:bodyPr>
          <a:lstStyle/>
          <a:p>
            <a:pPr algn="ctr"/>
            <a:r>
              <a:rPr lang="ru-RU" sz="28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Улицы и здания</a:t>
            </a:r>
            <a:endParaRPr lang="ru-RU" sz="2800" b="1" cap="non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5576" y="4941168"/>
            <a:ext cx="3168352" cy="1368152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Улица Горького, здание госстраха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32040" y="5445224"/>
            <a:ext cx="3672408" cy="1080120"/>
          </a:xfrm>
        </p:spPr>
        <p:txBody>
          <a:bodyPr>
            <a:noAutofit/>
          </a:bodyPr>
          <a:lstStyle/>
          <a:p>
            <a:pPr algn="ctr"/>
            <a:r>
              <a:rPr lang="ru-RU" sz="28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Улица Ленина, </a:t>
            </a:r>
          </a:p>
          <a:p>
            <a:pPr algn="ctr"/>
            <a:r>
              <a:rPr lang="ru-RU" sz="28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дом торговли</a:t>
            </a:r>
            <a:endParaRPr lang="ru-RU" sz="2800" b="1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3314" name="Picture 2" descr="H:\Нац уголок\zastr1546_d273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6016" y="1772816"/>
            <a:ext cx="3942276" cy="2952327"/>
          </a:xfrm>
          <a:prstGeom prst="rect">
            <a:avLst/>
          </a:prstGeom>
          <a:noFill/>
        </p:spPr>
      </p:pic>
      <p:pic>
        <p:nvPicPr>
          <p:cNvPr id="13315" name="Picture 3" descr="H:\Нац уголок\y_cffba9c6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9134" y="2276872"/>
            <a:ext cx="4428491" cy="2952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3816424" cy="1656184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Дятловский</a:t>
            </a:r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районный исполнительный комитет, ул. Ленина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42" name="Picture 2" descr="H:\Нац уголок\1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19" y="2636912"/>
            <a:ext cx="4366883" cy="3269705"/>
          </a:xfrm>
          <a:prstGeom prst="rect">
            <a:avLst/>
          </a:prstGeom>
          <a:noFill/>
        </p:spPr>
      </p:pic>
      <p:pic>
        <p:nvPicPr>
          <p:cNvPr id="12289" name="Picture 1" descr="H:\Нац уголок\2lmgR-5Ue2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476672"/>
            <a:ext cx="3939386" cy="2953319"/>
          </a:xfrm>
          <a:prstGeom prst="rect">
            <a:avLst/>
          </a:prstGeom>
          <a:noFill/>
        </p:spPr>
      </p:pic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5220072" y="3377931"/>
            <a:ext cx="3168352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</a:rPr>
              <a:t>Автобусная</a:t>
            </a:r>
            <a:r>
              <a:rPr kumimoji="0" lang="ru-RU" sz="2800" b="1" i="0" u="none" strike="noStrike" normalizeH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</a:rPr>
              <a:t> станция по улице Слонимская</a:t>
            </a:r>
            <a:endParaRPr kumimoji="0" lang="ru-RU" sz="2800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8064" y="1772816"/>
            <a:ext cx="3384376" cy="172819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Районный отдел чрезвычайных ситуаций, ул. Первомайская</a:t>
            </a:r>
            <a:endParaRPr lang="ru-RU" sz="2800" b="1" cap="non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2290" name="Picture 2" descr="H:\Нац уголок\x_1b7da82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3645024"/>
            <a:ext cx="3333750" cy="2495550"/>
          </a:xfrm>
          <a:prstGeom prst="rect">
            <a:avLst/>
          </a:prstGeom>
          <a:noFill/>
        </p:spPr>
      </p:pic>
      <p:pic>
        <p:nvPicPr>
          <p:cNvPr id="5" name="Picture 2" descr="H:\Нац уголок\y_bb87d7d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544316"/>
            <a:ext cx="3600400" cy="4802519"/>
          </a:xfrm>
          <a:prstGeom prst="rect">
            <a:avLst/>
          </a:prstGeom>
          <a:noFill/>
        </p:spPr>
      </p:pic>
      <p:sp>
        <p:nvSpPr>
          <p:cNvPr id="6" name="Скругленный прямоугольник 5"/>
          <p:cNvSpPr/>
          <p:nvPr/>
        </p:nvSpPr>
        <p:spPr>
          <a:xfrm>
            <a:off x="2123728" y="332656"/>
            <a:ext cx="2808312" cy="15841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Городская больница, ул. Победы</a:t>
            </a:r>
            <a:endParaRPr lang="ru-RU" sz="2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Расположен в Гродненской области </a:t>
            </a:r>
            <a:r>
              <a:rPr lang="ru-RU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Республики</a:t>
            </a:r>
            <a:r>
              <a:rPr lang="ru-RU" sz="36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Беларусь</a:t>
            </a:r>
            <a:endParaRPr lang="ru-RU" sz="3600" b="1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 flipH="1">
            <a:off x="2555776" y="2060848"/>
            <a:ext cx="72008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 flipH="1">
            <a:off x="4644008" y="4509120"/>
            <a:ext cx="144016" cy="72008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2" name="Picture 4" descr="H:\Нац уголок\x_f53c8cd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84784"/>
            <a:ext cx="3193106" cy="4464496"/>
          </a:xfrm>
          <a:prstGeom prst="rect">
            <a:avLst/>
          </a:prstGeom>
          <a:noFill/>
        </p:spPr>
      </p:pic>
      <p:pic>
        <p:nvPicPr>
          <p:cNvPr id="3" name="Picture 2" descr="C:\Documents and Settings\User\Рабочий стол\Новая папка\грод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628800"/>
            <a:ext cx="3865810" cy="4626502"/>
          </a:xfrm>
          <a:prstGeom prst="rect">
            <a:avLst/>
          </a:prstGeom>
          <a:noFill/>
        </p:spPr>
      </p:pic>
      <p:sp>
        <p:nvSpPr>
          <p:cNvPr id="9" name="Овал 8"/>
          <p:cNvSpPr/>
          <p:nvPr/>
        </p:nvSpPr>
        <p:spPr>
          <a:xfrm>
            <a:off x="6588224" y="4797152"/>
            <a:ext cx="144016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1700808"/>
            <a:ext cx="3096344" cy="3600400"/>
          </a:xfrm>
        </p:spPr>
        <p:txBody>
          <a:bodyPr>
            <a:normAutofit/>
          </a:bodyPr>
          <a:lstStyle/>
          <a:p>
            <a:pPr algn="ctr"/>
            <a:r>
              <a:rPr lang="ru-RU" sz="2800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 сегодня </a:t>
            </a:r>
            <a:br>
              <a:rPr lang="ru-RU" sz="2800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800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экскурсия по городу завершена, но будут  ещё новые встречи…</a:t>
            </a:r>
            <a:endParaRPr lang="ru-RU" sz="2800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88024" y="4869160"/>
            <a:ext cx="3960440" cy="1368152"/>
          </a:xfrm>
        </p:spPr>
        <p:txBody>
          <a:bodyPr>
            <a:noAutofit/>
          </a:bodyPr>
          <a:lstStyle/>
          <a:p>
            <a:pPr algn="r"/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Презентацию подготовил воспитатель </a:t>
            </a:r>
          </a:p>
          <a:p>
            <a:pPr algn="r"/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ГУО «ДЦРР №2 г. Дятлово» </a:t>
            </a:r>
          </a:p>
          <a:p>
            <a:pPr algn="r"/>
            <a:r>
              <a:rPr lang="ru-RU" sz="1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Хрещанович</a:t>
            </a:r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Г.Ф.</a:t>
            </a:r>
            <a:endParaRPr lang="ru-RU" sz="1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6082" name="Picture 2" descr="H:\Нац уголок\dyatlovo_8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/>
          <a:srcRect l="6619" r="6619"/>
          <a:stretch>
            <a:fillRect/>
          </a:stretch>
        </p:blipFill>
        <p:spPr bwMode="auto">
          <a:xfrm>
            <a:off x="3491880" y="620688"/>
            <a:ext cx="5029200" cy="365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1960" y="4149080"/>
            <a:ext cx="4320480" cy="1944216"/>
          </a:xfrm>
        </p:spPr>
        <p:txBody>
          <a:bodyPr>
            <a:prstTxWarp prst="textDeflate">
              <a:avLst/>
            </a:prstTxWarp>
          </a:bodyPr>
          <a:lstStyle/>
          <a:p>
            <a:r>
              <a:rPr lang="ru-RU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Флаг города Дятлово</a:t>
            </a:r>
            <a:endParaRPr lang="ru-RU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548680"/>
            <a:ext cx="3466728" cy="5760640"/>
          </a:xfrm>
        </p:spPr>
        <p:txBody>
          <a:bodyPr>
            <a:normAutofit lnSpcReduction="1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 декабря 2004 года Указом Президента РБ "Об учреждении официальных геральдических символов административно-территориальных единиц Гродненской области (№590) был утверждено Положение о гербе и флаге города Дятлово.</a:t>
            </a:r>
          </a:p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 </a:t>
            </a:r>
          </a:p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 </a:t>
            </a:r>
          </a:p>
          <a:p>
            <a:endParaRPr lang="ru-RU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ru-RU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endParaRPr lang="ru-RU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endParaRPr lang="ru-RU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Описание флага: прямоугольное полотнище голубого цвета с соотношением сторон 1:2. В нижней части его горизонтально расположены снизу вверх три равные по размеру полосы соответственно белого, зеленого и желтого цвета, каждая из которых составляет 1/10 ширины полотнища флага.</a:t>
            </a:r>
          </a:p>
          <a:p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074" name="Picture 2" descr="H:\Нац уголок\флаг.gif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12184" y="620688"/>
            <a:ext cx="4789738" cy="3024336"/>
          </a:xfrm>
          <a:prstGeom prst="rect">
            <a:avLst/>
          </a:prstGeom>
          <a:noFill/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251520" y="2335159"/>
            <a:ext cx="3528392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Флаг разработан с использованием основных цветов герба и представляет его флажную интерпретацию.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620688"/>
            <a:ext cx="7992888" cy="532859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средневековый период на территории города были возведены деревянно-земляные укрепления замка, которые в XVIII в. утрачивают свое стратегическое значение. Именно поэтому стилизованное изображение деревянной средневековой башни присутствует на современном гербе города.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869160"/>
            <a:ext cx="4176464" cy="1800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31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2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Описание герба: в голубом поле варяжского щита на трех зеленых холмах золотые въездные ворота с испанским щитом, в голубом поле которого герб «Острога». Оконечность – серебряная.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122" name="Picture 2" descr="H:\Нац уголок\герб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3744415" cy="443304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644008" y="332656"/>
            <a:ext cx="417646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Times New Roman" pitchFamily="18" charset="0"/>
              </a:rPr>
              <a:t>В верхней части башни расположен родовой герб К.Острожского, при котором началось строительство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Times New Roman" pitchFamily="18" charset="0"/>
              </a:rPr>
              <a:t>Дятловского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Times New Roman" pitchFamily="18" charset="0"/>
              </a:rPr>
              <a:t> замка. «Острога» по существу включает в себя два частновладельческих знака. «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Times New Roman" pitchFamily="18" charset="0"/>
              </a:rPr>
              <a:t>Огоньчик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Times New Roman" pitchFamily="18" charset="0"/>
              </a:rPr>
              <a:t>» представляет половину летящей вверх стрелы, воткнутой в половину кольца в виде радуги.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Times New Roman" pitchFamily="18" charset="0"/>
              </a:rPr>
              <a:t>Геральдисты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Times New Roman" pitchFamily="18" charset="0"/>
              </a:rPr>
              <a:t> считают, что этот герб перешел к польским шляхетским фамилиям из Моравии около 1100 г.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ea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Times New Roman" pitchFamily="18" charset="0"/>
              </a:rPr>
              <a:t>Второй герб – это «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Times New Roman" pitchFamily="18" charset="0"/>
              </a:rPr>
              <a:t>Лелива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Times New Roman" pitchFamily="18" charset="0"/>
              </a:rPr>
              <a:t>» – шестиугольная звезда и под ней полумесяц, рогами обращенный вверх, того же металла которым также пользовались многие благородные фамилии.</a:t>
            </a:r>
            <a:endParaRPr lang="ru-RU" sz="28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860032" y="5877272"/>
            <a:ext cx="38884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Автор герба и флага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П.А.Русов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художник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В.А.Ляхор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340768"/>
            <a:ext cx="8593016" cy="2376264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Дятлово в письменных источниках впервые упоминается в 1440— 1450 гг. под названием </a:t>
            </a:r>
            <a:r>
              <a:rPr lang="ru-RU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Здзецел</a:t>
            </a:r>
            <a:r>
              <a:rPr lang="ru-RU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</a:t>
            </a:r>
            <a:br>
              <a:rPr lang="ru-RU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699792" y="4005064"/>
            <a:ext cx="5544616" cy="23042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 smtClean="0"/>
              <a:t>До наших дней сохранились памятники архитектуры: костел Успения Богородицы (XVII в.), часовня (начало XIX в.), дворец (XVIII в.)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01752" y="457200"/>
            <a:ext cx="8302696" cy="955576"/>
          </a:xfrm>
        </p:spPr>
        <p:txBody>
          <a:bodyPr>
            <a:prstTxWarp prst="textWave2">
              <a:avLst/>
            </a:prstTxWarp>
            <a:normAutofit/>
          </a:bodyPr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костел Успения Богородицы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95536" y="2132856"/>
            <a:ext cx="2664296" cy="419174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1624—1646 гг. К. </a:t>
            </a:r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Сапега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построил каменный костел Успения Богородицы, при котором был госпиталь. 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074" name="Picture 2" descr="H:\Нац уголок\kostel511_a8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59238" y="1609311"/>
            <a:ext cx="5861673" cy="41959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:\Нац уголок\526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3" y="476672"/>
            <a:ext cx="4680520" cy="350172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300192" y="980728"/>
            <a:ext cx="259228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Костёл Успения Пресвятой Девы Марии на сегодняшний день является самым старым зданием нашего города Дятлово и представляет огромную историческую ценность</a:t>
            </a:r>
            <a:endParaRPr lang="ru-RU" sz="2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5122" name="Picture 2" descr="E:\Нац уголок\костёёёёл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3212976"/>
            <a:ext cx="4330452" cy="32478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524</TotalTime>
  <Words>688</Words>
  <Application>Microsoft Office PowerPoint</Application>
  <PresentationFormat>Экран (4:3)</PresentationFormat>
  <Paragraphs>61</Paragraphs>
  <Slides>30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Трек</vt:lpstr>
      <vt:lpstr> Город Дятлово</vt:lpstr>
      <vt:lpstr>История и реальность</vt:lpstr>
      <vt:lpstr>Расположен в Гродненской области Республики Беларусь</vt:lpstr>
      <vt:lpstr>Флаг города Дятлово</vt:lpstr>
      <vt:lpstr>В средневековый период на территории города были возведены деревянно-земляные укрепления замка, которые в XVIII в. утрачивают свое стратегическое значение. Именно поэтому стилизованное изображение деревянной средневековой башни присутствует на современном гербе города. </vt:lpstr>
      <vt:lpstr> Описание герба: в голубом поле варяжского щита на трех зеленых холмах золотые въездные ворота с испанским щитом, в голубом поле которого герб «Острога». Оконечность – серебряная. </vt:lpstr>
      <vt:lpstr>Дятлово в письменных источниках впервые упоминается в 1440— 1450 гг. под названием Здзецел.  </vt:lpstr>
      <vt:lpstr>костел Успения Богородицы</vt:lpstr>
      <vt:lpstr>Слайд 9</vt:lpstr>
      <vt:lpstr>Развитые раскреповки, криволинейные карнизы, фигурные фронтоны, использованные в декоре костела, характерны для позднего барокко.  </vt:lpstr>
      <vt:lpstr>Это однонефное двухбашенное сооружение с фасадом ярусного построения памятник архитектуры, который послужил «декорацией» для фильма «Полонез Огинского». </vt:lpstr>
      <vt:lpstr>Часовня – усыпальница  в стиле классицизма построена в 1834-39г</vt:lpstr>
      <vt:lpstr>Реконструирована в 1906 г.</vt:lpstr>
      <vt:lpstr> В 18 веке отстроили деревянную церковь в честь преображения Господня, и назвали Свято-Преображенской. </vt:lpstr>
      <vt:lpstr>Рядом с деревянным храмом с 1990г. возводится каменный храм</vt:lpstr>
      <vt:lpstr>В 1685 г. Дятлово стало владением Радзивиллов, которые в конце XVII в. возвели здесь 2-этажный дворец, разрушенный во время Северной войны 1700—1721 гг. (отстроенный в 1751 на месте замка XVI в.)</vt:lpstr>
      <vt:lpstr>в 1751 г. на прилегающей территории был возведен дворец</vt:lpstr>
      <vt:lpstr> дворец отображён на одной из гравюр известного белорусского живописца Н.Орды </vt:lpstr>
      <vt:lpstr>Современный Дятлово — красивый, благоустроенный город с населением более 9 тысяч жителей</vt:lpstr>
      <vt:lpstr>Исторические памятники реконструируются и обновляется фасад зданий в центре города</vt:lpstr>
      <vt:lpstr>Модернизировалась улица Советская у памятника Дворчанину</vt:lpstr>
      <vt:lpstr>Планировка и застройка площади и прилегающих к ней улиц. сложившихся во второй половине XVII—XIX вв., сохранились достаточно хорошо, представляя "архитектурный пейзаж", характерный для небольших белорусских поселений.  </vt:lpstr>
      <vt:lpstr>Нынешняя площадь 17-го сентября, в давние время называлась Рыночной площадью, являлась традиционным центром местечка Дятлово. </vt:lpstr>
      <vt:lpstr>Площадь 17 сентября</vt:lpstr>
      <vt:lpstr>Слайд 25</vt:lpstr>
      <vt:lpstr>Река Дятловчанка</vt:lpstr>
      <vt:lpstr>Улицы и здания</vt:lpstr>
      <vt:lpstr>Дятловский районный исполнительный комитет, ул. Ленина</vt:lpstr>
      <vt:lpstr>Районный отдел чрезвычайных ситуаций, ул. Первомайская</vt:lpstr>
      <vt:lpstr>На сегодня  экскурсия по городу завершена, но будут  ещё новые встречи…</vt:lpstr>
    </vt:vector>
  </TitlesOfParts>
  <Company>[BiDR]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Город Дятлово</dc:title>
  <dc:creator>root</dc:creator>
  <cp:lastModifiedBy>root</cp:lastModifiedBy>
  <cp:revision>18</cp:revision>
  <dcterms:created xsi:type="dcterms:W3CDTF">2014-10-01T05:23:53Z</dcterms:created>
  <dcterms:modified xsi:type="dcterms:W3CDTF">2015-02-27T08:59:42Z</dcterms:modified>
</cp:coreProperties>
</file>