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1" r:id="rId15"/>
    <p:sldId id="272" r:id="rId16"/>
    <p:sldId id="27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15858-C84B-4302-80F4-C6D5B5F97A55}" type="datetimeFigureOut">
              <a:rPr lang="ru-RU" smtClean="0"/>
              <a:t>05.01.2022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C8142-B134-4B27-9853-D484954F7D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15858-C84B-4302-80F4-C6D5B5F97A55}" type="datetimeFigureOut">
              <a:rPr lang="ru-RU" smtClean="0"/>
              <a:t>05.01.2022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C8142-B134-4B27-9853-D484954F7D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15858-C84B-4302-80F4-C6D5B5F97A55}" type="datetimeFigureOut">
              <a:rPr lang="ru-RU" smtClean="0"/>
              <a:t>05.01.2022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C8142-B134-4B27-9853-D484954F7D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15858-C84B-4302-80F4-C6D5B5F97A55}" type="datetimeFigureOut">
              <a:rPr lang="ru-RU" smtClean="0"/>
              <a:t>05.01.2022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C8142-B134-4B27-9853-D484954F7D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15858-C84B-4302-80F4-C6D5B5F97A55}" type="datetimeFigureOut">
              <a:rPr lang="ru-RU" smtClean="0"/>
              <a:t>05.01.2022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C8142-B134-4B27-9853-D484954F7D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15858-C84B-4302-80F4-C6D5B5F97A55}" type="datetimeFigureOut">
              <a:rPr lang="ru-RU" smtClean="0"/>
              <a:t>05.01.2022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C8142-B134-4B27-9853-D484954F7D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15858-C84B-4302-80F4-C6D5B5F97A55}" type="datetimeFigureOut">
              <a:rPr lang="ru-RU" smtClean="0"/>
              <a:t>05.01.2022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C8142-B134-4B27-9853-D484954F7D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15858-C84B-4302-80F4-C6D5B5F97A55}" type="datetimeFigureOut">
              <a:rPr lang="ru-RU" smtClean="0"/>
              <a:t>05.01.2022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C8142-B134-4B27-9853-D484954F7D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15858-C84B-4302-80F4-C6D5B5F97A55}" type="datetimeFigureOut">
              <a:rPr lang="ru-RU" smtClean="0"/>
              <a:t>05.01.2022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C8142-B134-4B27-9853-D484954F7D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15858-C84B-4302-80F4-C6D5B5F97A55}" type="datetimeFigureOut">
              <a:rPr lang="ru-RU" smtClean="0"/>
              <a:t>05.01.2022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C8142-B134-4B27-9853-D484954F7D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15858-C84B-4302-80F4-C6D5B5F97A55}" type="datetimeFigureOut">
              <a:rPr lang="ru-RU" smtClean="0"/>
              <a:t>05.01.2022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C8142-B134-4B27-9853-D484954F7D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15858-C84B-4302-80F4-C6D5B5F97A55}" type="datetimeFigureOut">
              <a:rPr lang="ru-RU" smtClean="0"/>
              <a:t>05.01.2022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EC8142-B134-4B27-9853-D484954F7DD5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92696"/>
            <a:ext cx="7772400" cy="290775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/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>
                <a:solidFill>
                  <a:srgbClr val="7030A0"/>
                </a:solidFill>
              </a:rPr>
              <a:t/>
            </a:r>
            <a:br>
              <a:rPr lang="ru-RU" dirty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/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ГУО «Дошкольный центр развития ребёнка №2 г.Дятлово»</a:t>
            </a:r>
            <a:r>
              <a:rPr lang="ru-RU" dirty="0" smtClean="0">
                <a:solidFill>
                  <a:srgbClr val="7030A0"/>
                </a:solidFill>
              </a:rPr>
              <a:t/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/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Фоторепортаж организованных </a:t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интегрированных занятий по формированию основ экономической культуры с воспитанниками 4-6 лет</a:t>
            </a:r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Выполняли математическое задание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580112" y="1600201"/>
            <a:ext cx="3106688" cy="204482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   Закрепляли порядковый счёт справа налево и слева направо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Содержимое 4" descr="F:\к 7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 t="27941" b="3569"/>
          <a:stretch>
            <a:fillRect/>
          </a:stretch>
        </p:blipFill>
        <p:spPr bwMode="auto">
          <a:xfrm>
            <a:off x="755576" y="1340768"/>
            <a:ext cx="4320480" cy="3096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F:\к8.jpg"/>
          <p:cNvPicPr/>
          <p:nvPr/>
        </p:nvPicPr>
        <p:blipFill>
          <a:blip r:embed="rId3" cstate="print"/>
          <a:srcRect l="6883" t="15884" r="12489" b="10903"/>
          <a:stretch>
            <a:fillRect/>
          </a:stretch>
        </p:blipFill>
        <p:spPr bwMode="auto">
          <a:xfrm>
            <a:off x="4572000" y="3573016"/>
            <a:ext cx="4062117" cy="27944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 fontScale="90000"/>
          </a:bodyPr>
          <a:lstStyle/>
          <a:p>
            <a:r>
              <a:rPr lang="ru-RU" sz="2200" b="1" dirty="0">
                <a:solidFill>
                  <a:schemeClr val="accent4">
                    <a:lumMod val="75000"/>
                  </a:schemeClr>
                </a:solidFill>
              </a:rPr>
              <a:t>З</a:t>
            </a:r>
            <a:r>
              <a:rPr lang="ru-RU" sz="2200" b="1" dirty="0" smtClean="0">
                <a:solidFill>
                  <a:schemeClr val="accent4">
                    <a:lumMod val="75000"/>
                  </a:schemeClr>
                </a:solidFill>
              </a:rPr>
              <a:t>анятие </a:t>
            </a:r>
            <a:r>
              <a:rPr lang="ru-RU" sz="2200" b="1" dirty="0">
                <a:solidFill>
                  <a:schemeClr val="accent4">
                    <a:lumMod val="75000"/>
                  </a:schemeClr>
                </a:solidFill>
              </a:rPr>
              <a:t>по образовательным областям </a:t>
            </a:r>
            <a:r>
              <a:rPr lang="ru-RU" sz="2200" b="1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sz="2200" b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2200" b="1" dirty="0" smtClean="0">
                <a:solidFill>
                  <a:schemeClr val="accent4">
                    <a:lumMod val="75000"/>
                  </a:schemeClr>
                </a:solidFill>
              </a:rPr>
              <a:t>«</a:t>
            </a:r>
            <a:r>
              <a:rPr lang="ru-RU" sz="2200" b="1" dirty="0">
                <a:solidFill>
                  <a:schemeClr val="accent4">
                    <a:lumMod val="75000"/>
                  </a:schemeClr>
                </a:solidFill>
              </a:rPr>
              <a:t>Ребёнок и общество» основы экономической культуры и «Изобразительное искусство» детский дизайн  </a:t>
            </a:r>
            <a:r>
              <a:rPr lang="ru-RU" sz="2200" b="1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sz="2200" b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2200" b="1" dirty="0" smtClean="0">
                <a:solidFill>
                  <a:schemeClr val="accent4">
                    <a:lumMod val="75000"/>
                  </a:schemeClr>
                </a:solidFill>
              </a:rPr>
              <a:t>на </a:t>
            </a:r>
            <a:r>
              <a:rPr lang="ru-RU" sz="2200" b="1" dirty="0">
                <a:solidFill>
                  <a:schemeClr val="accent4">
                    <a:lumMod val="75000"/>
                  </a:schemeClr>
                </a:solidFill>
              </a:rPr>
              <a:t>тему: «Будем деньги мы беречь!» </a:t>
            </a:r>
            <a:r>
              <a:rPr lang="ru-RU" sz="2200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sz="2200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22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200" i="1" dirty="0">
                <a:solidFill>
                  <a:srgbClr val="00B050"/>
                </a:solidFill>
              </a:rPr>
              <a:t>для воспитанников 4-5 лет (средняя группа</a:t>
            </a:r>
            <a:r>
              <a:rPr lang="ru-RU" sz="2200" i="1" dirty="0" smtClean="0">
                <a:solidFill>
                  <a:srgbClr val="00B050"/>
                </a:solidFill>
              </a:rPr>
              <a:t>)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988840"/>
            <a:ext cx="3384376" cy="280831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800" b="1" dirty="0" smtClean="0"/>
              <a:t>    </a:t>
            </a:r>
            <a:r>
              <a:rPr lang="ru-RU" sz="2600" b="1" dirty="0" smtClean="0">
                <a:solidFill>
                  <a:schemeClr val="accent6">
                    <a:lumMod val="75000"/>
                  </a:schemeClr>
                </a:solidFill>
              </a:rPr>
              <a:t>Работали с интеллект – картой «Белорусские деньги».</a:t>
            </a:r>
          </a:p>
          <a:p>
            <a:pPr>
              <a:buNone/>
            </a:pPr>
            <a:r>
              <a:rPr lang="ru-RU" sz="2600" b="1" dirty="0" smtClean="0">
                <a:solidFill>
                  <a:schemeClr val="accent6">
                    <a:lumMod val="75000"/>
                  </a:schemeClr>
                </a:solidFill>
              </a:rPr>
              <a:t>     Отметили разновидность денежных средств</a:t>
            </a:r>
          </a:p>
          <a:p>
            <a:pPr>
              <a:buNone/>
            </a:pP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Рисунок 3" descr="C:\Documents and Settings\adm1n\Мои документы\20211221_093611.jpg"/>
          <p:cNvPicPr/>
          <p:nvPr/>
        </p:nvPicPr>
        <p:blipFill>
          <a:blip r:embed="rId2" cstate="print"/>
          <a:srcRect t="16195"/>
          <a:stretch>
            <a:fillRect/>
          </a:stretch>
        </p:blipFill>
        <p:spPr bwMode="auto">
          <a:xfrm>
            <a:off x="3779912" y="1772816"/>
            <a:ext cx="4649316" cy="46257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915000" cy="1282154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7030A0"/>
                </a:solidFill>
              </a:rPr>
              <a:t>С помощью </a:t>
            </a:r>
            <a:r>
              <a:rPr lang="ru-RU" sz="2400" dirty="0" err="1" smtClean="0">
                <a:solidFill>
                  <a:srgbClr val="7030A0"/>
                </a:solidFill>
              </a:rPr>
              <a:t>арт-кластера</a:t>
            </a:r>
            <a:r>
              <a:rPr lang="ru-RU" sz="2400" dirty="0" smtClean="0">
                <a:solidFill>
                  <a:srgbClr val="7030A0"/>
                </a:solidFill>
              </a:rPr>
              <a:t> сравнили свойства </a:t>
            </a:r>
            <a:r>
              <a:rPr lang="ru-RU" sz="2400" dirty="0">
                <a:solidFill>
                  <a:srgbClr val="7030A0"/>
                </a:solidFill>
              </a:rPr>
              <a:t>металлических и бумажных </a:t>
            </a:r>
            <a:r>
              <a:rPr lang="ru-RU" sz="2400" dirty="0" smtClean="0">
                <a:solidFill>
                  <a:srgbClr val="7030A0"/>
                </a:solidFill>
              </a:rPr>
              <a:t>денег</a:t>
            </a:r>
            <a:endParaRPr lang="ru-RU" sz="2400" dirty="0">
              <a:solidFill>
                <a:srgbClr val="7030A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88024" y="3501008"/>
            <a:ext cx="3744416" cy="2664296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       </a:t>
            </a:r>
            <a:r>
              <a:rPr lang="ru-RU" dirty="0" smtClean="0">
                <a:solidFill>
                  <a:srgbClr val="7030A0"/>
                </a:solidFill>
              </a:rPr>
              <a:t>Отметили место хранения денежных средств государства, людей, которые накапливают для крупных покупок и ежедневного походе в магазин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5" name="Содержимое 4" descr="C:\Documents and Settings\adm1n\Мои документы\20211221_094135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 t="8807"/>
          <a:stretch>
            <a:fillRect/>
          </a:stretch>
        </p:blipFill>
        <p:spPr bwMode="auto">
          <a:xfrm>
            <a:off x="1043608" y="1412776"/>
            <a:ext cx="3528392" cy="47525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7030A0"/>
                </a:solidFill>
              </a:rPr>
              <a:t>Ответили на вопросы: можно </a:t>
            </a:r>
            <a:r>
              <a:rPr lang="ru-RU" sz="2000" dirty="0">
                <a:solidFill>
                  <a:srgbClr val="7030A0"/>
                </a:solidFill>
              </a:rPr>
              <a:t>ли играть с настоящими деньгами? </a:t>
            </a:r>
            <a:r>
              <a:rPr lang="ru-RU" sz="2000" dirty="0" smtClean="0">
                <a:solidFill>
                  <a:srgbClr val="7030A0"/>
                </a:solidFill>
              </a:rPr>
              <a:t/>
            </a:r>
            <a:br>
              <a:rPr lang="ru-RU" sz="2000" dirty="0" smtClean="0">
                <a:solidFill>
                  <a:srgbClr val="7030A0"/>
                </a:solidFill>
              </a:rPr>
            </a:br>
            <a:r>
              <a:rPr lang="ru-RU" sz="2000" dirty="0" smtClean="0">
                <a:solidFill>
                  <a:srgbClr val="7030A0"/>
                </a:solidFill>
              </a:rPr>
              <a:t>Подчеркнули, с какими </a:t>
            </a:r>
            <a:r>
              <a:rPr lang="ru-RU" sz="2000" dirty="0">
                <a:solidFill>
                  <a:srgbClr val="7030A0"/>
                </a:solidFill>
              </a:rPr>
              <a:t>можно? 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76056" y="3068960"/>
            <a:ext cx="3168352" cy="3168352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</a:rPr>
              <a:t>     </a:t>
            </a:r>
            <a:r>
              <a:rPr lang="ru-RU" sz="2600" dirty="0" smtClean="0">
                <a:solidFill>
                  <a:schemeClr val="accent6">
                    <a:lumMod val="75000"/>
                  </a:schemeClr>
                </a:solidFill>
              </a:rPr>
              <a:t>Озвучили, что к</a:t>
            </a:r>
            <a:r>
              <a:rPr lang="ru-RU" sz="2600" dirty="0" smtClean="0">
                <a:solidFill>
                  <a:schemeClr val="accent6">
                    <a:lumMod val="75000"/>
                  </a:schemeClr>
                </a:solidFill>
              </a:rPr>
              <a:t> деньгам нужно относиться бережно. </a:t>
            </a:r>
            <a:endParaRPr lang="ru-RU" sz="2600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2600" dirty="0" smtClean="0">
                <a:solidFill>
                  <a:srgbClr val="7030A0"/>
                </a:solidFill>
              </a:rPr>
              <a:t>     Вспомнили</a:t>
            </a:r>
            <a:r>
              <a:rPr lang="ru-RU" sz="2600" b="1" dirty="0" smtClean="0">
                <a:solidFill>
                  <a:srgbClr val="7030A0"/>
                </a:solidFill>
              </a:rPr>
              <a:t> </a:t>
            </a:r>
            <a:r>
              <a:rPr lang="ru-RU" sz="2600" dirty="0" smtClean="0">
                <a:solidFill>
                  <a:srgbClr val="7030A0"/>
                </a:solidFill>
              </a:rPr>
              <a:t>правила</a:t>
            </a:r>
            <a:r>
              <a:rPr lang="ru-RU" sz="2600" b="1" dirty="0" smtClean="0">
                <a:solidFill>
                  <a:srgbClr val="7030A0"/>
                </a:solidFill>
              </a:rPr>
              <a:t> </a:t>
            </a:r>
            <a:r>
              <a:rPr lang="ru-RU" sz="2600" dirty="0" smtClean="0">
                <a:solidFill>
                  <a:srgbClr val="7030A0"/>
                </a:solidFill>
              </a:rPr>
              <a:t>обращения с денежными средствами</a:t>
            </a:r>
            <a:endParaRPr lang="ru-RU" sz="2600" dirty="0">
              <a:solidFill>
                <a:srgbClr val="7030A0"/>
              </a:solidFill>
            </a:endParaRPr>
          </a:p>
        </p:txBody>
      </p:sp>
      <p:pic>
        <p:nvPicPr>
          <p:cNvPr id="5" name="Содержимое 4" descr="C:\Documents and Settings\adm1n\Мои документы\20211213_164921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 l="10852" t="15922"/>
          <a:stretch>
            <a:fillRect/>
          </a:stretch>
        </p:blipFill>
        <p:spPr bwMode="auto">
          <a:xfrm>
            <a:off x="1043608" y="1556792"/>
            <a:ext cx="3600400" cy="47525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7030A0"/>
                </a:solidFill>
              </a:rPr>
              <a:t>Самостоятельно украсили кошельки </a:t>
            </a:r>
            <a:br>
              <a:rPr lang="ru-RU" sz="2400" dirty="0" smtClean="0">
                <a:solidFill>
                  <a:srgbClr val="7030A0"/>
                </a:solidFill>
              </a:rPr>
            </a:br>
            <a:r>
              <a:rPr lang="ru-RU" sz="2400" dirty="0" smtClean="0">
                <a:solidFill>
                  <a:srgbClr val="7030A0"/>
                </a:solidFill>
              </a:rPr>
              <a:t>для </a:t>
            </a:r>
            <a:r>
              <a:rPr lang="ru-RU" sz="2400" dirty="0">
                <a:solidFill>
                  <a:srgbClr val="7030A0"/>
                </a:solidFill>
              </a:rPr>
              <a:t>игры  с игрушечными </a:t>
            </a:r>
            <a:r>
              <a:rPr lang="ru-RU" sz="2400" dirty="0" smtClean="0">
                <a:solidFill>
                  <a:srgbClr val="7030A0"/>
                </a:solidFill>
              </a:rPr>
              <a:t>денежными средствами в </a:t>
            </a:r>
            <a:r>
              <a:rPr lang="ru-RU" sz="2400" dirty="0">
                <a:solidFill>
                  <a:srgbClr val="7030A0"/>
                </a:solidFill>
              </a:rPr>
              <a:t>группе</a:t>
            </a:r>
          </a:p>
        </p:txBody>
      </p:sp>
      <p:pic>
        <p:nvPicPr>
          <p:cNvPr id="5" name="Содержимое 4" descr="C:\Documents and Settings\adm1n\Мои документы\IMG-b3a675e74c28b5f51234ebcbcec19ddd-V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 l="13725" b="6283"/>
          <a:stretch>
            <a:fillRect/>
          </a:stretch>
        </p:blipFill>
        <p:spPr bwMode="auto">
          <a:xfrm>
            <a:off x="611560" y="1556792"/>
            <a:ext cx="3795456" cy="25620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Содержимое 5" descr="C:\Documents and Settings\adm1n\Мои документы\IMG-24ad7a46fe2d2a11e84475644942df49-V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 l="5060" r="12637" b="14027"/>
          <a:stretch>
            <a:fillRect/>
          </a:stretch>
        </p:blipFill>
        <p:spPr bwMode="auto">
          <a:xfrm>
            <a:off x="4716016" y="1772816"/>
            <a:ext cx="3600400" cy="30243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C:\Documents and Settings\adm1n\Мои документы\20211215_09481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3573016"/>
            <a:ext cx="2592288" cy="2808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5724128" y="5301208"/>
            <a:ext cx="26642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Ответили на вопрос: «Поможет ли кошелёк беречь игрушечные деньги?»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solidFill>
                  <a:srgbClr val="7030A0"/>
                </a:solidFill>
              </a:rPr>
              <a:t>П</a:t>
            </a:r>
            <a:r>
              <a:rPr lang="ru-RU" sz="2400" dirty="0" smtClean="0">
                <a:solidFill>
                  <a:srgbClr val="7030A0"/>
                </a:solidFill>
              </a:rPr>
              <a:t>роанализировали свои работы по </a:t>
            </a:r>
            <a:br>
              <a:rPr lang="ru-RU" sz="2400" dirty="0" smtClean="0">
                <a:solidFill>
                  <a:srgbClr val="7030A0"/>
                </a:solidFill>
              </a:rPr>
            </a:br>
            <a:r>
              <a:rPr lang="ru-RU" sz="2400" dirty="0" smtClean="0">
                <a:solidFill>
                  <a:srgbClr val="7030A0"/>
                </a:solidFill>
              </a:rPr>
              <a:t>представленной блок-схеме</a:t>
            </a:r>
            <a:endParaRPr lang="ru-RU" sz="2400" dirty="0">
              <a:solidFill>
                <a:srgbClr val="7030A0"/>
              </a:solidFill>
            </a:endParaRPr>
          </a:p>
        </p:txBody>
      </p:sp>
      <p:pic>
        <p:nvPicPr>
          <p:cNvPr id="5" name="Содержимое 4" descr="C:\Documents and Settings\adm1n\Мои документы\20211215_094313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 t="10123"/>
          <a:stretch>
            <a:fillRect/>
          </a:stretch>
        </p:blipFill>
        <p:spPr bwMode="auto">
          <a:xfrm>
            <a:off x="755576" y="1700808"/>
            <a:ext cx="3672408" cy="42484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Содержимое 5" descr="C:\Documents and Settings\adm1n\Мои документы\20211221_094433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 l="15018" t="12846" r="5928"/>
          <a:stretch>
            <a:fillRect/>
          </a:stretch>
        </p:blipFill>
        <p:spPr bwMode="auto">
          <a:xfrm>
            <a:off x="4644008" y="1268760"/>
            <a:ext cx="3303269" cy="4392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340768"/>
            <a:ext cx="8219256" cy="2620887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dirty="0" smtClean="0">
                <a:solidFill>
                  <a:srgbClr val="7030A0"/>
                </a:solidFill>
              </a:rPr>
              <a:t>Убеждены, что интеграция содержания образовательных областей способствует формированию основ экономической культуры воспитанников 4-6 лет.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923928" y="4149080"/>
            <a:ext cx="4762872" cy="1152128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Спасибо за внимание!</a:t>
            </a:r>
            <a:endParaRPr lang="ru-RU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b="1" dirty="0" smtClean="0">
                <a:solidFill>
                  <a:schemeClr val="bg2">
                    <a:lumMod val="75000"/>
                  </a:schemeClr>
                </a:solidFill>
              </a:rPr>
              <a:t>Занятие</a:t>
            </a:r>
            <a:br>
              <a:rPr lang="ru-RU" sz="1600" b="1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ru-RU" sz="1600" b="1" dirty="0" smtClean="0">
                <a:solidFill>
                  <a:schemeClr val="bg2">
                    <a:lumMod val="75000"/>
                  </a:schemeClr>
                </a:solidFill>
              </a:rPr>
              <a:t> по образовательным областям «Ребенок и общество» и «Ребенок и природа»</a:t>
            </a:r>
            <a:r>
              <a:rPr lang="ru-RU" sz="1600" dirty="0" smtClean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ru-RU" sz="1600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ru-RU" sz="1600" b="1" dirty="0" smtClean="0">
                <a:solidFill>
                  <a:schemeClr val="bg2">
                    <a:lumMod val="75000"/>
                  </a:schemeClr>
                </a:solidFill>
              </a:rPr>
              <a:t>на тему: «Что такое ресурсы» </a:t>
            </a:r>
            <a:r>
              <a:rPr lang="ru-RU" sz="1600" dirty="0" smtClean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ru-RU" sz="1600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ru-RU" sz="1600" i="1" dirty="0" smtClean="0">
                <a:solidFill>
                  <a:srgbClr val="00B050"/>
                </a:solidFill>
              </a:rPr>
              <a:t>для воспитанников 5-6 лет (старшая группа)</a:t>
            </a:r>
            <a:endParaRPr lang="ru-RU" sz="1600" dirty="0">
              <a:solidFill>
                <a:srgbClr val="00B050"/>
              </a:solidFill>
            </a:endParaRPr>
          </a:p>
        </p:txBody>
      </p:sp>
      <p:pic>
        <p:nvPicPr>
          <p:cNvPr id="5" name="Содержимое 4" descr="C:\Documents and Settings\adm1n\Мои документы\Фото экономика Болбунова\IMG_6819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 t="5460" r="26253" b="13475"/>
          <a:stretch>
            <a:fillRect/>
          </a:stretch>
        </p:blipFill>
        <p:spPr bwMode="auto">
          <a:xfrm>
            <a:off x="611560" y="1772816"/>
            <a:ext cx="2232248" cy="30963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 descr="C:\Documents and Settings\adm1n\Мои документы\Фото экономика Болбунова\IMG_6817.JPG"/>
          <p:cNvPicPr/>
          <p:nvPr/>
        </p:nvPicPr>
        <p:blipFill>
          <a:blip r:embed="rId3" cstate="print"/>
          <a:srcRect t="24862"/>
          <a:stretch>
            <a:fillRect/>
          </a:stretch>
        </p:blipFill>
        <p:spPr bwMode="auto">
          <a:xfrm>
            <a:off x="1979712" y="3645024"/>
            <a:ext cx="2647950" cy="27919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Содержимое 6" descr="C:\Documents and Settings\adm1n\Мои документы\Фото экономика Болбунова\IMG_6820.JPG"/>
          <p:cNvPicPr>
            <a:picLocks noGrp="1"/>
          </p:cNvPicPr>
          <p:nvPr>
            <p:ph sz="half" idx="2"/>
          </p:nvPr>
        </p:nvPicPr>
        <p:blipFill>
          <a:blip r:embed="rId4" cstate="print"/>
          <a:srcRect t="15636" r="4128"/>
          <a:stretch>
            <a:fillRect/>
          </a:stretch>
        </p:blipFill>
        <p:spPr bwMode="auto">
          <a:xfrm>
            <a:off x="4211960" y="2060848"/>
            <a:ext cx="2304256" cy="27509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 descr="C:\Documents and Settings\adm1n\Мои документы\Фото экономика Болбунова\IMG_6821.JPG"/>
          <p:cNvPicPr/>
          <p:nvPr/>
        </p:nvPicPr>
        <p:blipFill>
          <a:blip r:embed="rId5" cstate="print"/>
          <a:srcRect t="9091" r="13107"/>
          <a:stretch>
            <a:fillRect/>
          </a:stretch>
        </p:blipFill>
        <p:spPr bwMode="auto">
          <a:xfrm>
            <a:off x="6372200" y="3429000"/>
            <a:ext cx="2186940" cy="26860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6444208" y="1412776"/>
            <a:ext cx="20882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Работали с иллюстративной таблицей «Денежные и природные ресурсы»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619672" y="5517232"/>
            <a:ext cx="6480720" cy="1008112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   Закрепили правила поведения в природе с помощью экологических знаков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Содержимое 4" descr="C:\Documents and Settings\adm1n\Мои документы\Фото экономика Болбунова\IMG_6823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 t="20774" b="19553"/>
          <a:stretch>
            <a:fillRect/>
          </a:stretch>
        </p:blipFill>
        <p:spPr bwMode="auto">
          <a:xfrm>
            <a:off x="1547664" y="476672"/>
            <a:ext cx="6480720" cy="48245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C:\Documents and Settings\adm1n\Мои документы\Фото экономика Болбунова\IMG_6825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204864"/>
            <a:ext cx="3384376" cy="40324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Содержимое 5" descr="C:\Documents and Settings\adm1n\Мои документы\Фото экономика Болбунова\IMG_6829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 t="11014" r="10938" b="11884"/>
          <a:stretch>
            <a:fillRect/>
          </a:stretch>
        </p:blipFill>
        <p:spPr bwMode="auto">
          <a:xfrm>
            <a:off x="4860032" y="2276872"/>
            <a:ext cx="3312368" cy="39604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1043608" y="548680"/>
            <a:ext cx="69847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Обозначили 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профессии, которые помогают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беречь и улучшать 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природные ресурсы или бережно их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использовать.</a:t>
            </a:r>
          </a:p>
          <a:p>
            <a:pPr algn="ctr"/>
            <a:endParaRPr lang="ru-RU" sz="20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Проиграли в ролевом взаимодействии </a:t>
            </a:r>
          </a:p>
          <a:p>
            <a:pPr algn="ctr"/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«Что для кого нужно?»</a:t>
            </a:r>
            <a:endParaRPr lang="ru-RU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08012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Разделяли и группировали </a:t>
            </a:r>
            <a:b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денежные и природные ресурсы</a:t>
            </a:r>
            <a:endParaRPr lang="ru-RU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Содержимое 4" descr="C:\Documents and Settings\adm1n\Мои документы\Фото экономика Болбунова\IMG_6831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556792"/>
            <a:ext cx="3744416" cy="42484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Содержимое 5" descr="C:\Documents and Settings\adm1n\Мои документы\Фото экономика Болбунова\IMG_6835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 t="21981"/>
          <a:stretch>
            <a:fillRect/>
          </a:stretch>
        </p:blipFill>
        <p:spPr bwMode="auto">
          <a:xfrm>
            <a:off x="4788024" y="1916832"/>
            <a:ext cx="3672408" cy="41764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З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анятие по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образовательным областям «Ребенок и общество» и «Элементарные математические представления»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на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тему: ««Все на распродажу!»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0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000" i="1" dirty="0">
                <a:solidFill>
                  <a:srgbClr val="00B050"/>
                </a:solidFill>
              </a:rPr>
              <a:t>для воспитанников 4-6 лет (средняя группа)</a:t>
            </a:r>
            <a:r>
              <a:rPr lang="ru-RU" sz="2000" dirty="0">
                <a:solidFill>
                  <a:srgbClr val="00B050"/>
                </a:solidFill>
              </a:rPr>
              <a:t>    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4" name="Содержимое 3" descr="F:\к 1.jpg"/>
          <p:cNvPicPr>
            <a:picLocks noGrp="1"/>
          </p:cNvPicPr>
          <p:nvPr>
            <p:ph idx="1"/>
          </p:nvPr>
        </p:nvPicPr>
        <p:blipFill>
          <a:blip r:embed="rId2" cstate="print"/>
          <a:srcRect l="5674" t="24145" r="8799" b="4825"/>
          <a:stretch>
            <a:fillRect/>
          </a:stretch>
        </p:blipFill>
        <p:spPr bwMode="auto">
          <a:xfrm>
            <a:off x="1115617" y="1700809"/>
            <a:ext cx="6714962" cy="41920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508104" y="1600200"/>
            <a:ext cx="3178696" cy="4565104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Помогли: ведь фирма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по изготовлению кошельков предлагает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подобрать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цвет новым кошелькам. Кошельки разные по форме. </a:t>
            </a:r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   Нашли геометрическую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фигуру, на которую похожа форма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кошелька, Вставили заплатку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Содержимое 4" descr="F:\к 2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 t="9690" b="5039"/>
          <a:stretch>
            <a:fillRect/>
          </a:stretch>
        </p:blipFill>
        <p:spPr bwMode="auto">
          <a:xfrm>
            <a:off x="827584" y="980728"/>
            <a:ext cx="4824536" cy="4392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970784" cy="1282154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Обозначили правила 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поведения в 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торговом центре </a:t>
            </a:r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Содержимое 4" descr="F:\к3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44824"/>
            <a:ext cx="3744416" cy="36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4644008" y="3789040"/>
            <a:ext cx="41764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Узнали, что в торговом центре распродажа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– всё продаётся по одному рублю! </a:t>
            </a:r>
            <a:endParaRPr lang="ru-RU" sz="2400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sz="24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Расшифровали понятие «товар»</a:t>
            </a:r>
          </a:p>
        </p:txBody>
      </p:sp>
      <p:pic>
        <p:nvPicPr>
          <p:cNvPr id="7" name="Содержимое 6" descr="F:\к4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124744"/>
            <a:ext cx="4182616" cy="2376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Просьба директора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торгового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центра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3466728" cy="3556992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    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Выступали в роли сортировщика.</a:t>
            </a:r>
          </a:p>
          <a:p>
            <a:pPr>
              <a:buNone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  Работали в отделах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«Спорттовары» и «Товары для девочек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», где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поступил новый товар </a:t>
            </a:r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    Раскладывали его по определённому условию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Содержимое 4" descr="F:\к5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 b="5551"/>
          <a:stretch>
            <a:fillRect/>
          </a:stretch>
        </p:blipFill>
        <p:spPr bwMode="auto">
          <a:xfrm>
            <a:off x="6084168" y="1196752"/>
            <a:ext cx="2452198" cy="28369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F:\к 6.jpg"/>
          <p:cNvPicPr/>
          <p:nvPr/>
        </p:nvPicPr>
        <p:blipFill>
          <a:blip r:embed="rId3" cstate="print"/>
          <a:srcRect l="2219" t="5724" r="2540"/>
          <a:stretch>
            <a:fillRect/>
          </a:stretch>
        </p:blipFill>
        <p:spPr bwMode="auto">
          <a:xfrm>
            <a:off x="3851920" y="3068960"/>
            <a:ext cx="2673474" cy="32640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270</Words>
  <Application>Microsoft Office PowerPoint</Application>
  <PresentationFormat>Экран (4:3)</PresentationFormat>
  <Paragraphs>36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   ГУО «Дошкольный центр развития ребёнка №2 г.Дятлово»  Фоторепортаж организованных  интегрированных занятий по формированию основ экономической культуры с воспитанниками 4-6 лет</vt:lpstr>
      <vt:lpstr>Занятие  по образовательным областям «Ребенок и общество» и «Ребенок и природа» на тему: «Что такое ресурсы»  для воспитанников 5-6 лет (старшая группа)</vt:lpstr>
      <vt:lpstr>Слайд 3</vt:lpstr>
      <vt:lpstr>  </vt:lpstr>
      <vt:lpstr>Разделяли и группировали  денежные и природные ресурсы</vt:lpstr>
      <vt:lpstr>Занятие по образовательным областям «Ребенок и общество» и «Элементарные математические представления»  на тему: ««Все на распродажу!» для воспитанников 4-6 лет (средняя группа)    </vt:lpstr>
      <vt:lpstr>Слайд 7</vt:lpstr>
      <vt:lpstr>Обозначили правила поведения в торговом центре </vt:lpstr>
      <vt:lpstr>Просьба директора торгового центра</vt:lpstr>
      <vt:lpstr>Выполняли математическое задание</vt:lpstr>
      <vt:lpstr>Занятие по образовательным областям  «Ребёнок и общество» основы экономической культуры и «Изобразительное искусство» детский дизайн   на тему: «Будем деньги мы беречь!»   для воспитанников 4-5 лет (средняя группа)</vt:lpstr>
      <vt:lpstr>С помощью арт-кластера сравнили свойства металлических и бумажных денег</vt:lpstr>
      <vt:lpstr>Ответили на вопросы: можно ли играть с настоящими деньгами?  Подчеркнули, с какими можно? </vt:lpstr>
      <vt:lpstr>Самостоятельно украсили кошельки  для игры  с игрушечными денежными средствами в группе</vt:lpstr>
      <vt:lpstr>Проанализировали свои работы по  представленной блок-схеме</vt:lpstr>
      <vt:lpstr>Спасибо за внимание!</vt:lpstr>
    </vt:vector>
  </TitlesOfParts>
  <Company>[BiDR]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Фоторепортаж проведённых занятий</dc:title>
  <dc:creator>root</dc:creator>
  <cp:lastModifiedBy>root</cp:lastModifiedBy>
  <cp:revision>30</cp:revision>
  <dcterms:created xsi:type="dcterms:W3CDTF">2022-01-05T11:10:37Z</dcterms:created>
  <dcterms:modified xsi:type="dcterms:W3CDTF">2022-01-05T13:48:25Z</dcterms:modified>
</cp:coreProperties>
</file>