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6" r:id="rId10"/>
    <p:sldId id="265" r:id="rId11"/>
    <p:sldId id="267" r:id="rId12"/>
    <p:sldId id="271" r:id="rId13"/>
    <p:sldId id="268" r:id="rId14"/>
    <p:sldId id="269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0" r:id="rId24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21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1">
          <a:blip r:embed="rId2" cstate="print"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4365104"/>
            <a:ext cx="7772400" cy="1470025"/>
          </a:xfrm>
        </p:spPr>
        <p:txBody>
          <a:bodyPr/>
          <a:lstStyle/>
          <a:p>
            <a:r>
              <a:rPr lang="ru-RU" altLang="zh-CN" smtClean="0"/>
              <a:t>Образец заголовка</a:t>
            </a:r>
            <a:endParaRPr lang="zh-CN" alt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47664" y="5733256"/>
            <a:ext cx="5968752" cy="648072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>
                    <a:lumMod val="8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altLang="zh-CN" smtClean="0"/>
              <a:t>Образец подзаголовка</a:t>
            </a:r>
            <a:endParaRPr lang="zh-CN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70553-A3E5-4EAE-9A88-65F5F0FD0F36}" type="datetimeFigureOut">
              <a:rPr lang="zh-CN" altLang="en-US" smtClean="0"/>
              <a:pPr/>
              <a:t>2023-4-30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B6B0C-1D61-4FDF-8F15-B0C3609F7D4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9537588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zh-CN" smtClean="0"/>
              <a:t>Образец заголовка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altLang="zh-CN" smtClean="0"/>
              <a:t>Образец текста</a:t>
            </a:r>
          </a:p>
          <a:p>
            <a:pPr lvl="1"/>
            <a:r>
              <a:rPr lang="ru-RU" altLang="zh-CN" smtClean="0"/>
              <a:t>Второй уровень</a:t>
            </a:r>
          </a:p>
          <a:p>
            <a:pPr lvl="2"/>
            <a:r>
              <a:rPr lang="ru-RU" altLang="zh-CN" smtClean="0"/>
              <a:t>Третий уровень</a:t>
            </a:r>
          </a:p>
          <a:p>
            <a:pPr lvl="3"/>
            <a:r>
              <a:rPr lang="ru-RU" altLang="zh-CN" smtClean="0"/>
              <a:t>Четвертый уровень</a:t>
            </a:r>
          </a:p>
          <a:p>
            <a:pPr lvl="4"/>
            <a:r>
              <a:rPr lang="ru-RU" altLang="zh-CN" smtClean="0"/>
              <a:t>Пятый уровень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70553-A3E5-4EAE-9A88-65F5F0FD0F36}" type="datetimeFigureOut">
              <a:rPr lang="zh-CN" altLang="en-US" smtClean="0"/>
              <a:pPr/>
              <a:t>2023-4-30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B6B0C-1D61-4FDF-8F15-B0C3609F7D4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24546260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altLang="zh-CN" smtClean="0"/>
              <a:t>Образец заголовка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altLang="zh-CN" smtClean="0"/>
              <a:t>Образец текста</a:t>
            </a:r>
          </a:p>
          <a:p>
            <a:pPr lvl="1"/>
            <a:r>
              <a:rPr lang="ru-RU" altLang="zh-CN" smtClean="0"/>
              <a:t>Второй уровень</a:t>
            </a:r>
          </a:p>
          <a:p>
            <a:pPr lvl="2"/>
            <a:r>
              <a:rPr lang="ru-RU" altLang="zh-CN" smtClean="0"/>
              <a:t>Третий уровень</a:t>
            </a:r>
          </a:p>
          <a:p>
            <a:pPr lvl="3"/>
            <a:r>
              <a:rPr lang="ru-RU" altLang="zh-CN" smtClean="0"/>
              <a:t>Четвертый уровень</a:t>
            </a:r>
          </a:p>
          <a:p>
            <a:pPr lvl="4"/>
            <a:r>
              <a:rPr lang="ru-RU" altLang="zh-CN" smtClean="0"/>
              <a:t>Пятый уровень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70553-A3E5-4EAE-9A88-65F5F0FD0F36}" type="datetimeFigureOut">
              <a:rPr lang="zh-CN" altLang="en-US" smtClean="0"/>
              <a:pPr/>
              <a:t>2023-4-30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B6B0C-1D61-4FDF-8F15-B0C3609F7D4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19723467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zh-CN" smtClean="0"/>
              <a:t>Образец заголовка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altLang="zh-CN" smtClean="0"/>
              <a:t>Образец текста</a:t>
            </a:r>
          </a:p>
          <a:p>
            <a:pPr lvl="1"/>
            <a:r>
              <a:rPr lang="ru-RU" altLang="zh-CN" smtClean="0"/>
              <a:t>Второй уровень</a:t>
            </a:r>
          </a:p>
          <a:p>
            <a:pPr lvl="2"/>
            <a:r>
              <a:rPr lang="ru-RU" altLang="zh-CN" smtClean="0"/>
              <a:t>Третий уровень</a:t>
            </a:r>
          </a:p>
          <a:p>
            <a:pPr lvl="3"/>
            <a:r>
              <a:rPr lang="ru-RU" altLang="zh-CN" smtClean="0"/>
              <a:t>Четвертый уровень</a:t>
            </a:r>
          </a:p>
          <a:p>
            <a:pPr lvl="4"/>
            <a:r>
              <a:rPr lang="ru-RU" altLang="zh-CN" smtClean="0"/>
              <a:t>Пятый уровень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70553-A3E5-4EAE-9A88-65F5F0FD0F36}" type="datetimeFigureOut">
              <a:rPr lang="zh-CN" altLang="en-US" smtClean="0"/>
              <a:pPr/>
              <a:t>2023-4-30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B6B0C-1D61-4FDF-8F15-B0C3609F7D4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6524319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altLang="zh-CN" smtClean="0"/>
              <a:t>Образец заголовка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altLang="zh-CN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70553-A3E5-4EAE-9A88-65F5F0FD0F36}" type="datetimeFigureOut">
              <a:rPr lang="zh-CN" altLang="en-US" smtClean="0"/>
              <a:pPr/>
              <a:t>2023-4-30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B6B0C-1D61-4FDF-8F15-B0C3609F7D4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36460146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zh-CN" smtClean="0"/>
              <a:t>Образец заголовка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altLang="zh-CN" smtClean="0"/>
              <a:t>Образец текста</a:t>
            </a:r>
          </a:p>
          <a:p>
            <a:pPr lvl="1"/>
            <a:r>
              <a:rPr lang="ru-RU" altLang="zh-CN" smtClean="0"/>
              <a:t>Второй уровень</a:t>
            </a:r>
          </a:p>
          <a:p>
            <a:pPr lvl="2"/>
            <a:r>
              <a:rPr lang="ru-RU" altLang="zh-CN" smtClean="0"/>
              <a:t>Третий уровень</a:t>
            </a:r>
          </a:p>
          <a:p>
            <a:pPr lvl="3"/>
            <a:r>
              <a:rPr lang="ru-RU" altLang="zh-CN" smtClean="0"/>
              <a:t>Четвертый уровень</a:t>
            </a:r>
          </a:p>
          <a:p>
            <a:pPr lvl="4"/>
            <a:r>
              <a:rPr lang="ru-RU" altLang="zh-CN" smtClean="0"/>
              <a:t>Пятый уровень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altLang="zh-CN" smtClean="0"/>
              <a:t>Образец текста</a:t>
            </a:r>
          </a:p>
          <a:p>
            <a:pPr lvl="1"/>
            <a:r>
              <a:rPr lang="ru-RU" altLang="zh-CN" smtClean="0"/>
              <a:t>Второй уровень</a:t>
            </a:r>
          </a:p>
          <a:p>
            <a:pPr lvl="2"/>
            <a:r>
              <a:rPr lang="ru-RU" altLang="zh-CN" smtClean="0"/>
              <a:t>Третий уровень</a:t>
            </a:r>
          </a:p>
          <a:p>
            <a:pPr lvl="3"/>
            <a:r>
              <a:rPr lang="ru-RU" altLang="zh-CN" smtClean="0"/>
              <a:t>Четвертый уровень</a:t>
            </a:r>
          </a:p>
          <a:p>
            <a:pPr lvl="4"/>
            <a:r>
              <a:rPr lang="ru-RU" altLang="zh-CN" smtClean="0"/>
              <a:t>Пятый уровень</a:t>
            </a:r>
            <a:endParaRPr lang="zh-CN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70553-A3E5-4EAE-9A88-65F5F0FD0F36}" type="datetimeFigureOut">
              <a:rPr lang="zh-CN" altLang="en-US" smtClean="0"/>
              <a:pPr/>
              <a:t>2023-4-30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B6B0C-1D61-4FDF-8F15-B0C3609F7D4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19334123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altLang="zh-CN" smtClean="0"/>
              <a:t>Образец заголовка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altLang="zh-CN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altLang="zh-CN" smtClean="0"/>
              <a:t>Образец текста</a:t>
            </a:r>
          </a:p>
          <a:p>
            <a:pPr lvl="1"/>
            <a:r>
              <a:rPr lang="ru-RU" altLang="zh-CN" smtClean="0"/>
              <a:t>Второй уровень</a:t>
            </a:r>
          </a:p>
          <a:p>
            <a:pPr lvl="2"/>
            <a:r>
              <a:rPr lang="ru-RU" altLang="zh-CN" smtClean="0"/>
              <a:t>Третий уровень</a:t>
            </a:r>
          </a:p>
          <a:p>
            <a:pPr lvl="3"/>
            <a:r>
              <a:rPr lang="ru-RU" altLang="zh-CN" smtClean="0"/>
              <a:t>Четвертый уровень</a:t>
            </a:r>
          </a:p>
          <a:p>
            <a:pPr lvl="4"/>
            <a:r>
              <a:rPr lang="ru-RU" altLang="zh-CN" smtClean="0"/>
              <a:t>Пятый уровень</a:t>
            </a:r>
            <a:endParaRPr lang="zh-CN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altLang="zh-CN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altLang="zh-CN" smtClean="0"/>
              <a:t>Образец текста</a:t>
            </a:r>
          </a:p>
          <a:p>
            <a:pPr lvl="1"/>
            <a:r>
              <a:rPr lang="ru-RU" altLang="zh-CN" smtClean="0"/>
              <a:t>Второй уровень</a:t>
            </a:r>
          </a:p>
          <a:p>
            <a:pPr lvl="2"/>
            <a:r>
              <a:rPr lang="ru-RU" altLang="zh-CN" smtClean="0"/>
              <a:t>Третий уровень</a:t>
            </a:r>
          </a:p>
          <a:p>
            <a:pPr lvl="3"/>
            <a:r>
              <a:rPr lang="ru-RU" altLang="zh-CN" smtClean="0"/>
              <a:t>Четвертый уровень</a:t>
            </a:r>
          </a:p>
          <a:p>
            <a:pPr lvl="4"/>
            <a:r>
              <a:rPr lang="ru-RU" altLang="zh-CN" smtClean="0"/>
              <a:t>Пятый уровень</a:t>
            </a:r>
            <a:endParaRPr lang="zh-CN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70553-A3E5-4EAE-9A88-65F5F0FD0F36}" type="datetimeFigureOut">
              <a:rPr lang="zh-CN" altLang="en-US" smtClean="0"/>
              <a:pPr/>
              <a:t>2023-4-30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B6B0C-1D61-4FDF-8F15-B0C3609F7D4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33103101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zh-CN" smtClean="0"/>
              <a:t>Образец заголовка</a:t>
            </a:r>
            <a:endParaRPr lang="zh-CN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70553-A3E5-4EAE-9A88-65F5F0FD0F36}" type="datetimeFigureOut">
              <a:rPr lang="zh-CN" altLang="en-US" smtClean="0"/>
              <a:pPr/>
              <a:t>2023-4-30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B6B0C-1D61-4FDF-8F15-B0C3609F7D4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23412560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70553-A3E5-4EAE-9A88-65F5F0FD0F36}" type="datetimeFigureOut">
              <a:rPr lang="zh-CN" altLang="en-US" smtClean="0"/>
              <a:pPr/>
              <a:t>2023-4-30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B6B0C-1D61-4FDF-8F15-B0C3609F7D4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35437287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altLang="zh-CN" smtClean="0"/>
              <a:t>Образец заголовка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altLang="zh-CN" smtClean="0"/>
              <a:t>Образец текста</a:t>
            </a:r>
          </a:p>
          <a:p>
            <a:pPr lvl="1"/>
            <a:r>
              <a:rPr lang="ru-RU" altLang="zh-CN" smtClean="0"/>
              <a:t>Второй уровень</a:t>
            </a:r>
          </a:p>
          <a:p>
            <a:pPr lvl="2"/>
            <a:r>
              <a:rPr lang="ru-RU" altLang="zh-CN" smtClean="0"/>
              <a:t>Третий уровень</a:t>
            </a:r>
          </a:p>
          <a:p>
            <a:pPr lvl="3"/>
            <a:r>
              <a:rPr lang="ru-RU" altLang="zh-CN" smtClean="0"/>
              <a:t>Четвертый уровень</a:t>
            </a:r>
          </a:p>
          <a:p>
            <a:pPr lvl="4"/>
            <a:r>
              <a:rPr lang="ru-RU" altLang="zh-CN" smtClean="0"/>
              <a:t>Пятый уровень</a:t>
            </a:r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altLang="zh-CN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70553-A3E5-4EAE-9A88-65F5F0FD0F36}" type="datetimeFigureOut">
              <a:rPr lang="zh-CN" altLang="en-US" smtClean="0"/>
              <a:pPr/>
              <a:t>2023-4-30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B6B0C-1D61-4FDF-8F15-B0C3609F7D4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20361791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altLang="zh-CN" smtClean="0"/>
              <a:t>Образец заголовка</a:t>
            </a:r>
            <a:endParaRPr lang="zh-CN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altLang="zh-CN" smtClean="0"/>
              <a:t>Вставка рисунка</a:t>
            </a:r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altLang="zh-CN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70553-A3E5-4EAE-9A88-65F5F0FD0F36}" type="datetimeFigureOut">
              <a:rPr lang="zh-CN" altLang="en-US" smtClean="0"/>
              <a:pPr/>
              <a:t>2023-4-30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B6B0C-1D61-4FDF-8F15-B0C3609F7D4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1150289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altLang="zh-CN" smtClean="0"/>
              <a:t>Образец заголовка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altLang="zh-CN" smtClean="0"/>
              <a:t>Образец текста</a:t>
            </a:r>
          </a:p>
          <a:p>
            <a:pPr lvl="1"/>
            <a:r>
              <a:rPr lang="ru-RU" altLang="zh-CN" smtClean="0"/>
              <a:t>Второй уровень</a:t>
            </a:r>
          </a:p>
          <a:p>
            <a:pPr lvl="2"/>
            <a:r>
              <a:rPr lang="ru-RU" altLang="zh-CN" smtClean="0"/>
              <a:t>Третий уровень</a:t>
            </a:r>
          </a:p>
          <a:p>
            <a:pPr lvl="3"/>
            <a:r>
              <a:rPr lang="ru-RU" altLang="zh-CN" smtClean="0"/>
              <a:t>Четвертый уровень</a:t>
            </a:r>
          </a:p>
          <a:p>
            <a:pPr lvl="4"/>
            <a:r>
              <a:rPr lang="ru-RU" altLang="zh-CN" smtClean="0"/>
              <a:t>Пятый уровень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D70553-A3E5-4EAE-9A88-65F5F0FD0F36}" type="datetimeFigureOut">
              <a:rPr lang="zh-CN" altLang="en-US" smtClean="0"/>
              <a:pPr/>
              <a:t>2023-4-30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B6B0C-1D61-4FDF-8F15-B0C3609F7D4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23724570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5719"/>
          </a:xfrm>
        </p:spPr>
        <p:txBody>
          <a:bodyPr>
            <a:normAutofit fontScale="90000"/>
          </a:bodyPr>
          <a:lstStyle/>
          <a:p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483245"/>
          </a:xfrm>
        </p:spPr>
        <p:txBody>
          <a:bodyPr/>
          <a:lstStyle/>
          <a:p>
            <a:pPr algn="ctr">
              <a:buNone/>
            </a:pPr>
            <a:endParaRPr lang="be-BY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be-BY" dirty="0" smtClean="0">
                <a:solidFill>
                  <a:schemeClr val="bg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Арганізацыя </a:t>
            </a:r>
            <a:r>
              <a:rPr lang="be-BY" dirty="0" smtClean="0">
                <a:solidFill>
                  <a:schemeClr val="bg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дзейнасці вучняў у інавацыйным адукацыйным асяроддзі на ўроках беларускай літаратуры ў рамках праекта  </a:t>
            </a:r>
            <a:endParaRPr lang="be-BY" dirty="0" smtClean="0">
              <a:solidFill>
                <a:schemeClr val="bg1">
                  <a:lumMod val="9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be-BY" dirty="0" smtClean="0">
                <a:solidFill>
                  <a:schemeClr val="bg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“ </a:t>
            </a:r>
            <a:r>
              <a:rPr lang="be-BY" dirty="0" smtClean="0">
                <a:solidFill>
                  <a:schemeClr val="bg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Укараненне мадэлі фарміравання чытацкай пісьменнасці ў вучняў</a:t>
            </a:r>
            <a:r>
              <a:rPr lang="en-US" dirty="0" smtClean="0">
                <a:solidFill>
                  <a:schemeClr val="bg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 II </a:t>
            </a:r>
            <a:r>
              <a:rPr lang="be-BY" dirty="0" smtClean="0">
                <a:solidFill>
                  <a:schemeClr val="bg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ступені агульнай сярэдняй адукацыі</a:t>
            </a:r>
            <a:r>
              <a:rPr lang="be-BY" dirty="0" smtClean="0">
                <a:solidFill>
                  <a:schemeClr val="bg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”</a:t>
            </a:r>
          </a:p>
          <a:p>
            <a:pPr algn="r">
              <a:buNone/>
            </a:pPr>
            <a:endParaRPr lang="be-BY" dirty="0" smtClean="0">
              <a:latin typeface="Times New Roman" pitchFamily="18" charset="0"/>
              <a:cs typeface="Times New Roman" pitchFamily="18" charset="0"/>
            </a:endParaRPr>
          </a:p>
          <a:p>
            <a:pPr algn="r">
              <a:buNone/>
            </a:pPr>
            <a:r>
              <a:rPr lang="be-BY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Настаўнік беларускай мовы і літаратуры</a:t>
            </a:r>
          </a:p>
          <a:p>
            <a:pPr algn="r">
              <a:buNone/>
            </a:pPr>
            <a:r>
              <a:rPr lang="be-BY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Кадушкіна Аксана Пятроўна</a:t>
            </a:r>
            <a:endParaRPr lang="ru-RU" dirty="0" smtClean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xmlns="" val="3773671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01080" cy="1011222"/>
          </a:xfrm>
        </p:spPr>
        <p:txBody>
          <a:bodyPr>
            <a:noAutofit/>
          </a:bodyPr>
          <a:lstStyle/>
          <a:p>
            <a:r>
              <a:rPr lang="be-BY" altLang="zh-CN" sz="40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Тэставае заданне адкрытай формы:</a:t>
            </a:r>
            <a:endParaRPr lang="zh-CN" altLang="en-US" sz="4000" b="1" dirty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4840303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be-BY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Падагульняльны ўрок па тэме “Казкі”</a:t>
            </a:r>
            <a:endParaRPr lang="ru-RU" sz="24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be-BY" sz="2400" b="1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З якога твора ўзяты радкі?</a:t>
            </a:r>
            <a:endParaRPr lang="ru-RU" sz="2400" b="1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be-BY" sz="2400" dirty="0" smtClean="0">
                <a:solidFill>
                  <a:schemeClr val="bg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1. “ Пачуў гэта пан, усхапіўся на ногі і так драпануў, што толькі яго і бачылі. Нават ад коней з карэтаю  адрокся</a:t>
            </a:r>
            <a:r>
              <a:rPr lang="be-BY" sz="2400" dirty="0" smtClean="0">
                <a:solidFill>
                  <a:schemeClr val="bg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”.____________________________________</a:t>
            </a:r>
            <a:endParaRPr lang="ru-RU" sz="2400" dirty="0" smtClean="0">
              <a:solidFill>
                <a:schemeClr val="bg1">
                  <a:lumMod val="9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be-BY" sz="2400" dirty="0" smtClean="0">
                <a:solidFill>
                  <a:schemeClr val="bg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2. “ І тут памёр Закон стары. І так стаў новы Закон</a:t>
            </a:r>
            <a:r>
              <a:rPr lang="be-BY" sz="2400" dirty="0" smtClean="0">
                <a:solidFill>
                  <a:schemeClr val="bg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”._______________________________________</a:t>
            </a:r>
            <a:endParaRPr lang="ru-RU" sz="2400" dirty="0" smtClean="0">
              <a:solidFill>
                <a:schemeClr val="bg1">
                  <a:lumMod val="9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be-BY" sz="2400" dirty="0" smtClean="0">
                <a:solidFill>
                  <a:schemeClr val="bg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3. “ У яго ж рукі ад зямлі чыстыя, душа ад неба светлая – а такім чужое шчасце вачэй не мазоліць”.____________________________________</a:t>
            </a:r>
            <a:endParaRPr lang="ru-RU" sz="2400" dirty="0" smtClean="0">
              <a:solidFill>
                <a:schemeClr val="bg1">
                  <a:lumMod val="9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be-BY" sz="2400" dirty="0" smtClean="0">
                <a:solidFill>
                  <a:schemeClr val="bg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4. “ Тут і казка канчаецца. Я на вяселлі быў, гуляў, піва піў. Пеўніка мне падарылі, які ўзлятае на дрэва і салоўкай спявае</a:t>
            </a:r>
            <a:r>
              <a:rPr lang="be-BY" sz="2400" dirty="0" smtClean="0">
                <a:solidFill>
                  <a:schemeClr val="bg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”.___________________________________</a:t>
            </a:r>
            <a:endParaRPr lang="ru-RU" sz="2400" dirty="0" smtClean="0">
              <a:solidFill>
                <a:schemeClr val="bg1">
                  <a:lumMod val="9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400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73671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58204" cy="1011222"/>
          </a:xfrm>
        </p:spPr>
        <p:txBody>
          <a:bodyPr>
            <a:noAutofit/>
          </a:bodyPr>
          <a:lstStyle/>
          <a:p>
            <a:r>
              <a:rPr lang="be-BY" altLang="zh-CN" sz="32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Тэставае заданне на ўстанаўленне паслядоўнасці:</a:t>
            </a:r>
            <a:endParaRPr lang="zh-CN" altLang="en-US" sz="3200" b="1" dirty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4840303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be-BY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А. Кудравец “Цітаўкі»</a:t>
            </a:r>
            <a:endParaRPr lang="ru-RU" sz="28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be-BY" sz="1800" b="1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Памяняйце пункты кампазіцыі (сюжэту) так, каб яны </a:t>
            </a:r>
            <a:r>
              <a:rPr lang="be-BY" sz="1800" b="1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адпавядалі</a:t>
            </a:r>
          </a:p>
          <a:p>
            <a:pPr>
              <a:buNone/>
            </a:pPr>
            <a:r>
              <a:rPr lang="be-BY" sz="1800" b="1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паслядоўнасці </a:t>
            </a:r>
            <a:r>
              <a:rPr lang="be-BY" sz="1800" b="1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падзей, апісаных у апавяданні:</a:t>
            </a:r>
            <a:endParaRPr lang="ru-RU" sz="1800" b="1" i="1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be-BY" sz="1600" dirty="0" smtClean="0">
                <a:solidFill>
                  <a:schemeClr val="bg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(   ) 1.Валік адвёў Кастуся пад ліпы, дзе нікога не было, і, шморгнуўшы аблупленым носам, ціха прагаварыў: “Сёння зробім налёт на Агея. Цітоў налатошым. Я знарок прайшоў два разы лугам праз канаву. Іх на вуглавой – аж голле трашчыць”.</a:t>
            </a:r>
            <a:endParaRPr lang="ru-RU" sz="1600" dirty="0" smtClean="0">
              <a:solidFill>
                <a:schemeClr val="bg1">
                  <a:lumMod val="9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be-BY" sz="1600" dirty="0" smtClean="0">
                <a:solidFill>
                  <a:schemeClr val="bg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(   )  2. Калі Кастусь падыходзіў да сяла, з-за кузні вынырнулі дзве постаці. Першым быў Валік. “Ну, што?” – насцярожана прашаптаў ён. “А пайшлі вы!” – у роспачы закрычаў Кастусь. “Ціха, чаго ты крычыш? Пачуе хто-небудзь. Нікога не пазнаў?”</a:t>
            </a:r>
            <a:endParaRPr lang="ru-RU" sz="1600" dirty="0" smtClean="0">
              <a:solidFill>
                <a:schemeClr val="bg1">
                  <a:lumMod val="9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be-BY" sz="1600" dirty="0" smtClean="0">
                <a:solidFill>
                  <a:schemeClr val="bg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(   )  3. Перарваў расказ Бобік: забрахаў залівіста і працяжна – туды, за рабіну. “На, еш”, – Кастусь кінуў сабаку скарынку. Бобік праглынуў яе, пастаяў, навастрыўшы вушы, і раптам кінуўся ў цемру. “Чаго б гэта ён? – павярнуў галаву дзед. – Паглядзі, можа, ідзе хто?”</a:t>
            </a:r>
            <a:endParaRPr lang="ru-RU" sz="1600" dirty="0" smtClean="0">
              <a:solidFill>
                <a:schemeClr val="bg1">
                  <a:lumMod val="9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be-BY" sz="1600" dirty="0" smtClean="0">
                <a:solidFill>
                  <a:schemeClr val="bg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(   )  4. Рабілі заўсёды так: пад вечар, калі сонца садзілася за лес, а з лагчыны пачыналі напаўзаць халодныя цені, хто-небудзь адзін ішоў у будку да старога Агея.</a:t>
            </a:r>
            <a:endParaRPr lang="ru-RU" sz="1600" dirty="0" smtClean="0">
              <a:solidFill>
                <a:schemeClr val="bg1">
                  <a:lumMod val="9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be-BY" sz="1600" dirty="0" smtClean="0">
                <a:solidFill>
                  <a:schemeClr val="bg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(   )  5. Кастусь нерашуча спыніўся перад цяплом. “Давай, бярыся за працу. Неча гультая корчыць”, – весела кіўнуў дзед на лапнік. Кастусю адразу стала лягчэй – і таму, што дзед даў работу і, значыць, мала ўвагі будзе ўдзяляць яму, і што ён сказаў сваё звычайнае і мяккае “неча”.   </a:t>
            </a:r>
            <a:endParaRPr lang="ru-RU" sz="1600" dirty="0" smtClean="0">
              <a:solidFill>
                <a:schemeClr val="bg1">
                  <a:lumMod val="9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ru-RU" sz="2000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400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73671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58204" cy="1011222"/>
          </a:xfrm>
        </p:spPr>
        <p:txBody>
          <a:bodyPr>
            <a:noAutofit/>
          </a:bodyPr>
          <a:lstStyle/>
          <a:p>
            <a:r>
              <a:rPr lang="be-BY" altLang="zh-CN" sz="32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Тэставае заданне на ўстанаўленне адпаведнасці:</a:t>
            </a:r>
            <a:endParaRPr lang="zh-CN" altLang="en-US" sz="3200" b="1" dirty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4840303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be-BY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Праверачная работа па </a:t>
            </a:r>
            <a:r>
              <a:rPr lang="be-BY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раздзеле</a:t>
            </a:r>
          </a:p>
          <a:p>
            <a:pPr algn="ctr">
              <a:buNone/>
            </a:pPr>
            <a:r>
              <a:rPr lang="be-BY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be-BY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“Казка – у жыцці падказка” 5 клас</a:t>
            </a:r>
            <a:endParaRPr lang="ru-RU" sz="28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be-BY" sz="2400" b="1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1.      Супастаўце аўтара і твор:</a:t>
            </a:r>
            <a:endParaRPr lang="ru-RU" sz="2400" b="1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be-BY" sz="2000" dirty="0" smtClean="0">
                <a:solidFill>
                  <a:schemeClr val="bg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be-BY" sz="2000" dirty="0" smtClean="0">
                <a:solidFill>
                  <a:schemeClr val="bg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. Якуб </a:t>
            </a:r>
            <a:r>
              <a:rPr lang="be-BY" sz="2000" dirty="0" smtClean="0">
                <a:solidFill>
                  <a:schemeClr val="bg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Колас                               </a:t>
            </a:r>
            <a:r>
              <a:rPr lang="be-BY" sz="2000" dirty="0" smtClean="0">
                <a:solidFill>
                  <a:schemeClr val="bg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а</a:t>
            </a:r>
            <a:r>
              <a:rPr lang="be-BY" sz="2000" dirty="0" smtClean="0">
                <a:solidFill>
                  <a:schemeClr val="bg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)  «Нямоглы бацька»</a:t>
            </a:r>
            <a:endParaRPr lang="ru-RU" sz="2000" dirty="0" smtClean="0">
              <a:solidFill>
                <a:schemeClr val="bg1">
                  <a:lumMod val="9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be-BY" sz="2000" dirty="0" smtClean="0">
                <a:solidFill>
                  <a:schemeClr val="bg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2. Максім Танк                            </a:t>
            </a:r>
            <a:r>
              <a:rPr lang="be-BY" sz="2000" dirty="0" smtClean="0">
                <a:solidFill>
                  <a:schemeClr val="bg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lang="be-BY" sz="2000" dirty="0" smtClean="0">
                <a:solidFill>
                  <a:schemeClr val="bg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б)  «Нарач»</a:t>
            </a:r>
            <a:endParaRPr lang="ru-RU" sz="2000" dirty="0" smtClean="0">
              <a:solidFill>
                <a:schemeClr val="bg1">
                  <a:lumMod val="9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be-BY" sz="2000" dirty="0" smtClean="0">
                <a:solidFill>
                  <a:schemeClr val="bg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3. Уладзімір Караткевіч             </a:t>
            </a:r>
            <a:r>
              <a:rPr lang="be-BY" sz="2000" dirty="0" smtClean="0">
                <a:solidFill>
                  <a:schemeClr val="bg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lang="be-BY" sz="2000" dirty="0" smtClean="0">
                <a:solidFill>
                  <a:schemeClr val="bg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в)   «Крыніца»</a:t>
            </a:r>
            <a:endParaRPr lang="ru-RU" sz="2000" dirty="0" smtClean="0">
              <a:solidFill>
                <a:schemeClr val="bg1">
                  <a:lumMod val="9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be-BY" sz="2000" dirty="0" smtClean="0">
                <a:solidFill>
                  <a:schemeClr val="bg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4. Андрэй Федарэнка                 </a:t>
            </a:r>
            <a:r>
              <a:rPr lang="be-BY" sz="2000" dirty="0" smtClean="0">
                <a:solidFill>
                  <a:schemeClr val="bg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г</a:t>
            </a:r>
            <a:r>
              <a:rPr lang="be-BY" sz="2000" dirty="0" smtClean="0">
                <a:solidFill>
                  <a:schemeClr val="bg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)  “Зачараваная гаспадарка”</a:t>
            </a:r>
            <a:endParaRPr lang="ru-RU" sz="2000" dirty="0" smtClean="0">
              <a:solidFill>
                <a:schemeClr val="bg1">
                  <a:lumMod val="9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be-BY" sz="2000" dirty="0" smtClean="0">
                <a:solidFill>
                  <a:schemeClr val="bg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5. Пятро Сіняўскі                         </a:t>
            </a:r>
            <a:r>
              <a:rPr lang="be-BY" sz="2000" dirty="0" smtClean="0">
                <a:solidFill>
                  <a:schemeClr val="bg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be-BY" sz="2000" dirty="0" smtClean="0">
                <a:solidFill>
                  <a:schemeClr val="bg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д) “ Падслуханая казка”</a:t>
            </a:r>
            <a:endParaRPr lang="ru-RU" sz="2000" dirty="0" smtClean="0">
              <a:solidFill>
                <a:schemeClr val="bg1">
                  <a:lumMod val="9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be-BY" sz="2400" b="1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be-BY" sz="2400" b="1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.     Супастаўце твор і яго жанр:</a:t>
            </a:r>
            <a:endParaRPr lang="ru-RU" sz="2400" b="1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be-BY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1. «Нямоглы бацька»                </a:t>
            </a:r>
            <a:r>
              <a:rPr lang="be-BY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be-BY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а) Чарадзейная казка</a:t>
            </a:r>
            <a:endParaRPr lang="ru-RU" sz="20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be-BY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2. «Нарач»                                 </a:t>
            </a:r>
            <a:r>
              <a:rPr lang="be-BY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be-BY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 б) Паэма</a:t>
            </a:r>
            <a:endParaRPr lang="ru-RU" sz="20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be-BY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3. «Крыніца»                               в) Бытавая казка</a:t>
            </a:r>
            <a:endParaRPr lang="ru-RU" sz="20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400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73671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58204" cy="1011222"/>
          </a:xfrm>
        </p:spPr>
        <p:txBody>
          <a:bodyPr>
            <a:noAutofit/>
          </a:bodyPr>
          <a:lstStyle/>
          <a:p>
            <a:r>
              <a:rPr lang="be-BY" altLang="zh-CN" sz="32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Тэставае заданне на ўстанаўленне адпаведнасці:</a:t>
            </a:r>
            <a:endParaRPr lang="zh-CN" altLang="en-US" sz="3200" b="1" dirty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4840303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be-BY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Праверачная работа па раздзеле </a:t>
            </a:r>
            <a:endParaRPr lang="be-BY" sz="28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be-BY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be-BY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“Казка – у жыцці падказка” 5 клас</a:t>
            </a:r>
            <a:endParaRPr lang="ru-RU" sz="28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be-BY" sz="2000" b="1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   </a:t>
            </a:r>
            <a:r>
              <a:rPr lang="be-BY" sz="24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be-BY" sz="24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be-BY" sz="2400" b="1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Чые гэта словы? Суаднясіце лічбу і літару:</a:t>
            </a:r>
            <a:endParaRPr lang="ru-RU" sz="2400" b="1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400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571472" y="2857496"/>
          <a:ext cx="8215370" cy="3286149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6643734"/>
                <a:gridCol w="1571636"/>
              </a:tblGrid>
              <a:tr h="1378062">
                <a:tc>
                  <a:txBody>
                    <a:bodyPr/>
                    <a:lstStyle/>
                    <a:p>
                      <a:r>
                        <a:rPr lang="be-BY" sz="1800" kern="1200" dirty="0" smtClean="0"/>
                        <a:t>1</a:t>
                      </a:r>
                      <a:r>
                        <a:rPr lang="be-BY" sz="1800" kern="1200" dirty="0" smtClean="0">
                          <a:latin typeface="Times New Roman" pitchFamily="18" charset="0"/>
                          <a:cs typeface="Times New Roman" pitchFamily="18" charset="0"/>
                        </a:rPr>
                        <a:t>. Дзе ты, маё шчасце, па нетрах якіх,</a:t>
                      </a:r>
                      <a:endParaRPr lang="ru-RU" sz="1800" kern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be-BY" sz="1800" kern="1200" dirty="0" smtClean="0">
                          <a:latin typeface="Times New Roman" pitchFamily="18" charset="0"/>
                          <a:cs typeface="Times New Roman" pitchFamily="18" charset="0"/>
                        </a:rPr>
                        <a:t>Па сцежках далёкіх блукаеш?</a:t>
                      </a:r>
                      <a:endParaRPr lang="ru-RU" sz="1800" kern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be-BY" sz="1800" kern="1200" dirty="0" smtClean="0">
                          <a:latin typeface="Times New Roman" pitchFamily="18" charset="0"/>
                          <a:cs typeface="Times New Roman" pitchFamily="18" charset="0"/>
                        </a:rPr>
                        <a:t>Няўжо аб слязах ты не знаеш маіх, </a:t>
                      </a:r>
                      <a:endParaRPr lang="ru-RU" sz="1800" kern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be-BY" sz="1800" kern="1200" dirty="0" smtClean="0">
                          <a:latin typeface="Times New Roman" pitchFamily="18" charset="0"/>
                          <a:cs typeface="Times New Roman" pitchFamily="18" charset="0"/>
                        </a:rPr>
                        <a:t>Аб горы сірочым не знаеш?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e-BY" sz="1800" kern="1200" dirty="0" smtClean="0">
                          <a:latin typeface="Times New Roman" pitchFamily="18" charset="0"/>
                          <a:cs typeface="Times New Roman" pitchFamily="18" charset="0"/>
                        </a:rPr>
                        <a:t>А) Маці Гара 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742034">
                <a:tc>
                  <a:txBody>
                    <a:bodyPr/>
                    <a:lstStyle/>
                    <a:p>
                      <a:r>
                        <a:rPr lang="be-BY" sz="1800" kern="1200" dirty="0" smtClean="0">
                          <a:latin typeface="Times New Roman" pitchFamily="18" charset="0"/>
                          <a:cs typeface="Times New Roman" pitchFamily="18" charset="0"/>
                        </a:rPr>
                        <a:t>2. -Чуе маё сэрца, што нейкая сіла рыхтуецца павесці цябе па другой дарозе.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e-BY" sz="1800" kern="1200" dirty="0" smtClean="0">
                          <a:latin typeface="Times New Roman" pitchFamily="18" charset="0"/>
                          <a:cs typeface="Times New Roman" pitchFamily="18" charset="0"/>
                        </a:rPr>
                        <a:t>Б) Гнат 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742034">
                <a:tc>
                  <a:txBody>
                    <a:bodyPr/>
                    <a:lstStyle/>
                    <a:p>
                      <a:r>
                        <a:rPr lang="be-BY" sz="1800" kern="1200" dirty="0" smtClean="0">
                          <a:latin typeface="Times New Roman" pitchFamily="18" charset="0"/>
                          <a:cs typeface="Times New Roman" pitchFamily="18" charset="0"/>
                        </a:rPr>
                        <a:t>3. –Згінуў твой стары грыб. А калі згінуў, трэба яго рваць з коранем.  А то ад яго і на здаровыя зараза пойдзе.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e-BY" sz="1800" kern="1200" dirty="0" smtClean="0">
                          <a:latin typeface="Times New Roman" pitchFamily="18" charset="0"/>
                          <a:cs typeface="Times New Roman" pitchFamily="18" charset="0"/>
                        </a:rPr>
                        <a:t>В) Гаўрыла 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24019">
                <a:tc>
                  <a:txBody>
                    <a:bodyPr/>
                    <a:lstStyle/>
                    <a:p>
                      <a:r>
                        <a:rPr lang="be-BY" sz="1800" kern="1200" dirty="0" smtClean="0">
                          <a:latin typeface="Times New Roman" pitchFamily="18" charset="0"/>
                          <a:cs typeface="Times New Roman" pitchFamily="18" charset="0"/>
                        </a:rPr>
                        <a:t>“ Не ешце дармавога хлеба – бокам выйдзе”.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e-BY" sz="1800" kern="1200" dirty="0" smtClean="0">
                          <a:latin typeface="Times New Roman" pitchFamily="18" charset="0"/>
                          <a:cs typeface="Times New Roman" pitchFamily="18" charset="0"/>
                        </a:rPr>
                        <a:t>Г) Галіна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773671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58204" cy="1011222"/>
          </a:xfrm>
        </p:spPr>
        <p:txBody>
          <a:bodyPr>
            <a:noAutofit/>
          </a:bodyPr>
          <a:lstStyle/>
          <a:p>
            <a:r>
              <a:rPr lang="be-BY" altLang="zh-CN" sz="32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Тэставае заданне на ўстанаўленне адпаведнасці:</a:t>
            </a:r>
            <a:endParaRPr lang="zh-CN" altLang="en-US" sz="3200" b="1" dirty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4840303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be-BY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Праверачная работа па раздзеле </a:t>
            </a:r>
            <a:endParaRPr lang="be-BY" sz="28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be-BY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be-BY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“Казка – у жыцці падказка” 5 клас</a:t>
            </a:r>
            <a:endParaRPr lang="ru-RU" sz="28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be-BY" sz="2000" b="1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  </a:t>
            </a:r>
            <a:r>
              <a:rPr lang="be-BY" sz="24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4</a:t>
            </a:r>
            <a:r>
              <a:rPr lang="be-BY" sz="24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be-BY" sz="2400" b="1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Супастаўце твор і цытату:</a:t>
            </a:r>
            <a:r>
              <a:rPr lang="be-BY" sz="24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be-BY" sz="2400" dirty="0" smtClean="0"/>
              <a:t> </a:t>
            </a:r>
            <a:endParaRPr lang="be-BY" sz="2400" dirty="0" smtClean="0"/>
          </a:p>
          <a:p>
            <a:pPr>
              <a:buNone/>
            </a:pPr>
            <a:endParaRPr lang="be-BY" sz="2400" dirty="0" smtClean="0"/>
          </a:p>
          <a:p>
            <a:pPr>
              <a:buNone/>
            </a:pPr>
            <a:endParaRPr lang="ru-RU" sz="2400" dirty="0" smtClean="0"/>
          </a:p>
          <a:p>
            <a:pPr>
              <a:buNone/>
            </a:pPr>
            <a:endParaRPr lang="ru-RU" sz="2400" b="1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400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500034" y="2928934"/>
          <a:ext cx="8215370" cy="292896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5857916"/>
                <a:gridCol w="2357454"/>
              </a:tblGrid>
              <a:tr h="976320">
                <a:tc>
                  <a:txBody>
                    <a:bodyPr/>
                    <a:lstStyle/>
                    <a:p>
                      <a:r>
                        <a:rPr lang="be-BY" sz="28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1. “Жыла ў той хаціне дачка лесніка…”</a:t>
                      </a:r>
                      <a:endParaRPr lang="ru-RU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e-BY" sz="28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А) “Нямоглы бацька”</a:t>
                      </a:r>
                      <a:endParaRPr lang="ru-RU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976320">
                <a:tc>
                  <a:txBody>
                    <a:bodyPr/>
                    <a:lstStyle/>
                    <a:p>
                      <a:r>
                        <a:rPr lang="be-BY" sz="2800" kern="1200" dirty="0" smtClean="0">
                          <a:latin typeface="Times New Roman" pitchFamily="18" charset="0"/>
                          <a:cs typeface="Times New Roman" pitchFamily="18" charset="0"/>
                        </a:rPr>
                        <a:t>2. </a:t>
                      </a:r>
                      <a:r>
                        <a:rPr lang="be-BY" sz="2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“Шануйце дабрыню, хай і слабую”.</a:t>
                      </a:r>
                      <a:endParaRPr lang="ru-RU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e-BY" sz="2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Б) “Крыніца”</a:t>
                      </a:r>
                      <a:endParaRPr lang="ru-RU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976320">
                <a:tc>
                  <a:txBody>
                    <a:bodyPr/>
                    <a:lstStyle/>
                    <a:p>
                      <a:r>
                        <a:rPr lang="be-BY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3.</a:t>
                      </a:r>
                      <a:r>
                        <a:rPr lang="be-BY" sz="2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“Можа, вы і не паверыце, што гэта ўсё праўда”.</a:t>
                      </a:r>
                      <a:endParaRPr lang="ru-RU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e-BY" sz="2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В) “Нарач”</a:t>
                      </a:r>
                      <a:endParaRPr lang="ru-RU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773671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642910" y="3929066"/>
            <a:ext cx="1343028" cy="21431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e-BY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be-BY" altLang="zh-CN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Тэставае заданне на ўстанаўленне адпаведнасці: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be-BY" sz="23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Праверачная работа па раздзеле “Прыроды вечная краса”</a:t>
            </a:r>
            <a:endParaRPr lang="ru-RU" sz="23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be-BY" sz="24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Хто аўтары гэтых твораў?  Злучыце стрэлкамі імя аўтара і назву верша, які ён напісаў.</a:t>
            </a:r>
            <a:endParaRPr lang="ru-RU" sz="2400" b="1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857224" y="3143248"/>
            <a:ext cx="1214446" cy="5000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e-BY" b="1" dirty="0" smtClean="0">
                <a:latin typeface="Times New Roman" pitchFamily="18" charset="0"/>
                <a:cs typeface="Times New Roman" pitchFamily="18" charset="0"/>
              </a:rPr>
              <a:t>“ЛІСЦЕ”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500298" y="3143248"/>
            <a:ext cx="1714512" cy="5000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e-BY" b="1" dirty="0" smtClean="0">
                <a:latin typeface="Times New Roman" pitchFamily="18" charset="0"/>
                <a:cs typeface="Times New Roman" pitchFamily="18" charset="0"/>
              </a:rPr>
              <a:t>“ВЕРАСЕНЬ”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643438" y="3143248"/>
            <a:ext cx="1428760" cy="5000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e-BY" b="1" dirty="0" smtClean="0">
                <a:latin typeface="Times New Roman" pitchFamily="18" charset="0"/>
                <a:cs typeface="Times New Roman" pitchFamily="18" charset="0"/>
              </a:rPr>
              <a:t>“КРОПЛЯ”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572264" y="3143248"/>
            <a:ext cx="1214446" cy="5000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e-BY" b="1" dirty="0" smtClean="0">
                <a:latin typeface="Times New Roman" pitchFamily="18" charset="0"/>
                <a:cs typeface="Times New Roman" pitchFamily="18" charset="0"/>
              </a:rPr>
              <a:t>“ЗІМОЙ”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571736" y="3929066"/>
            <a:ext cx="1643074" cy="21431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4572000" y="3929066"/>
            <a:ext cx="1500198" cy="21431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6572264" y="3929066"/>
            <a:ext cx="1357322" cy="21431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12" name="Рисунок 11" descr="http://gymn25.minsk.edu.by/be/sm.aspx?guid=2983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2910" y="4429132"/>
            <a:ext cx="1357322" cy="16430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Прямоугольник 12"/>
          <p:cNvSpPr/>
          <p:nvPr/>
        </p:nvSpPr>
        <p:spPr>
          <a:xfrm>
            <a:off x="642910" y="3929066"/>
            <a:ext cx="1357322" cy="5000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e-BY" sz="1600" dirty="0" smtClean="0">
                <a:latin typeface="Times New Roman" pitchFamily="18" charset="0"/>
                <a:cs typeface="Times New Roman" pitchFamily="18" charset="0"/>
              </a:rPr>
              <a:t>М.Багдановіч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4" name="Рисунок 13" descr="http://vytoki.by/wp-content/uploads/2021/05/1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71736" y="4429132"/>
            <a:ext cx="1643074" cy="16430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Прямоугольник 14"/>
          <p:cNvSpPr/>
          <p:nvPr/>
        </p:nvSpPr>
        <p:spPr>
          <a:xfrm>
            <a:off x="2571736" y="3929066"/>
            <a:ext cx="1643074" cy="5000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e-BY" dirty="0" smtClean="0">
                <a:latin typeface="Times New Roman" pitchFamily="18" charset="0"/>
                <a:cs typeface="Times New Roman" pitchFamily="18" charset="0"/>
              </a:rPr>
              <a:t>Ул.Караткевіч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6" name="Рисунок 15" descr="Васьмірадоўкі. 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72000" y="4429132"/>
            <a:ext cx="1500198" cy="16430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Прямоугольник 16"/>
          <p:cNvSpPr/>
          <p:nvPr/>
        </p:nvSpPr>
        <p:spPr>
          <a:xfrm>
            <a:off x="4572000" y="3929066"/>
            <a:ext cx="1500198" cy="5000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e-BY" sz="1600" dirty="0" smtClean="0">
                <a:latin typeface="Times New Roman" pitchFamily="18" charset="0"/>
                <a:cs typeface="Times New Roman" pitchFamily="18" charset="0"/>
              </a:rPr>
              <a:t>А. Грачанікаў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8" name="Рисунок 17" descr="55 гадоў зборніку Петруся Броўкі &amp;quot;А дні ідуць.&amp;quot;. 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572264" y="4429132"/>
            <a:ext cx="1357322" cy="16430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" name="Прямоугольник 18"/>
          <p:cNvSpPr/>
          <p:nvPr/>
        </p:nvSpPr>
        <p:spPr>
          <a:xfrm>
            <a:off x="6572264" y="3929066"/>
            <a:ext cx="1357322" cy="5000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e-BY" dirty="0" smtClean="0">
                <a:latin typeface="Times New Roman" pitchFamily="18" charset="0"/>
                <a:cs typeface="Times New Roman" pitchFamily="18" charset="0"/>
              </a:rPr>
              <a:t>П.Броўка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be-BY" altLang="zh-CN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Тэставае заданне на ўстанаўленне адпаведнасці: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4697427"/>
          </a:xfrm>
        </p:spPr>
        <p:txBody>
          <a:bodyPr/>
          <a:lstStyle/>
          <a:p>
            <a:pPr algn="ctr">
              <a:buNone/>
            </a:pPr>
            <a:r>
              <a:rPr lang="be-BY" sz="2300" b="1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be-BY" sz="23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Праверачная работа па раздзеле “Прыроды вечная краса”</a:t>
            </a:r>
            <a:endParaRPr lang="ru-RU" sz="23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be-BY" sz="2400" b="1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Злучыце </a:t>
            </a:r>
            <a:r>
              <a:rPr lang="be-BY" sz="2400" b="1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стрэлкамі назвы твораў і ілюстрацыі, якія </a:t>
            </a:r>
            <a:r>
              <a:rPr lang="be-BY" sz="2400" b="1" i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ім </a:t>
            </a:r>
            <a:r>
              <a:rPr lang="be-BY" sz="2400" b="1" i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адпавядаюць: </a:t>
            </a:r>
            <a:endParaRPr lang="ru-RU" sz="2400" b="1" i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 descr="Осенний сон 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28662" y="2786058"/>
            <a:ext cx="2286016" cy="1343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 descr="С картины семиклассницы Нины Мышаковской, написанной по мотивам поэмы Якуба...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14876" y="2714620"/>
            <a:ext cx="2571769" cy="1400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 descr="Ночь, зима, дорога гладка.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00100" y="5214950"/>
            <a:ext cx="2357454" cy="14163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Рисунок 6" descr="Приметы марта таковы - всё тает в солнечной любви. 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643438" y="5214950"/>
            <a:ext cx="2731770" cy="14639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Овал 7"/>
          <p:cNvSpPr/>
          <p:nvPr/>
        </p:nvSpPr>
        <p:spPr>
          <a:xfrm>
            <a:off x="214282" y="4214818"/>
            <a:ext cx="2000264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e-BY" dirty="0" smtClean="0">
                <a:latin typeface="Times New Roman" pitchFamily="18" charset="0"/>
                <a:cs typeface="Times New Roman" pitchFamily="18" charset="0"/>
              </a:rPr>
              <a:t>“На рэчцы”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Овал 8"/>
          <p:cNvSpPr/>
          <p:nvPr/>
        </p:nvSpPr>
        <p:spPr>
          <a:xfrm>
            <a:off x="2500298" y="4214818"/>
            <a:ext cx="1714512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e-BY" dirty="0" smtClean="0">
                <a:latin typeface="Times New Roman" pitchFamily="18" charset="0"/>
                <a:cs typeface="Times New Roman" pitchFamily="18" charset="0"/>
              </a:rPr>
              <a:t>“Зімой”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Овал 9"/>
          <p:cNvSpPr/>
          <p:nvPr/>
        </p:nvSpPr>
        <p:spPr>
          <a:xfrm>
            <a:off x="4643438" y="4214818"/>
            <a:ext cx="1857388" cy="9286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e-BY" dirty="0" smtClean="0">
                <a:latin typeface="Times New Roman" pitchFamily="18" charset="0"/>
                <a:cs typeface="Times New Roman" pitchFamily="18" charset="0"/>
              </a:rPr>
              <a:t>“Верасень”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Овал 10"/>
          <p:cNvSpPr/>
          <p:nvPr/>
        </p:nvSpPr>
        <p:spPr>
          <a:xfrm>
            <a:off x="6715140" y="4214818"/>
            <a:ext cx="2286016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e-BY" dirty="0" smtClean="0">
                <a:latin typeface="Times New Roman" pitchFamily="18" charset="0"/>
                <a:cs typeface="Times New Roman" pitchFamily="18" charset="0"/>
              </a:rPr>
              <a:t>“Песня ляснога жаваранка”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e-BY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Клоўз – тэсты:</a:t>
            </a:r>
            <a:endParaRPr lang="ru-RU" b="1" dirty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be-BY" sz="4400" b="1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Ад</a:t>
            </a:r>
            <a:r>
              <a:rPr lang="ru-RU" sz="4400" b="1" i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be-BY" sz="4400" b="1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авіце прапушчаныя словы ў вершаваных урыўках:</a:t>
            </a:r>
            <a:endParaRPr lang="ru-RU" sz="4400" b="1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be-BY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endParaRPr lang="ru-RU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be-BY" dirty="0" smtClean="0">
                <a:solidFill>
                  <a:schemeClr val="bg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1. Узрывайце ж  іх________________, коні!</a:t>
            </a:r>
            <a:endParaRPr lang="ru-RU" dirty="0" smtClean="0">
              <a:solidFill>
                <a:schemeClr val="bg1">
                  <a:lumMod val="9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be-BY" dirty="0" smtClean="0">
                <a:solidFill>
                  <a:schemeClr val="bg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Звіні, _________  ________________  медзь!</a:t>
            </a:r>
            <a:endParaRPr lang="ru-RU" dirty="0" smtClean="0">
              <a:solidFill>
                <a:schemeClr val="bg1">
                  <a:lumMod val="9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be-BY" dirty="0" smtClean="0">
                <a:solidFill>
                  <a:schemeClr val="bg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Вакол лятуць бары і гоні,</a:t>
            </a:r>
            <a:endParaRPr lang="ru-RU" dirty="0" smtClean="0">
              <a:solidFill>
                <a:schemeClr val="bg1">
                  <a:lumMod val="9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be-BY" dirty="0" smtClean="0">
                <a:solidFill>
                  <a:schemeClr val="bg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____________ пачала  кроў ________________.</a:t>
            </a:r>
            <a:endParaRPr lang="ru-RU" dirty="0" smtClean="0">
              <a:solidFill>
                <a:schemeClr val="bg1">
                  <a:lumMod val="9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be-BY" dirty="0" smtClean="0">
                <a:solidFill>
                  <a:schemeClr val="bg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endParaRPr lang="ru-RU" dirty="0" smtClean="0">
              <a:solidFill>
                <a:schemeClr val="bg1">
                  <a:lumMod val="9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be-BY" dirty="0" smtClean="0">
                <a:solidFill>
                  <a:schemeClr val="bg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2. Ніхто з ___________ не  згадае, </a:t>
            </a:r>
            <a:endParaRPr lang="ru-RU" dirty="0" smtClean="0">
              <a:solidFill>
                <a:schemeClr val="bg1">
                  <a:lumMod val="9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be-BY" dirty="0" smtClean="0">
                <a:solidFill>
                  <a:schemeClr val="bg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Чым __________ Костуся займае, </a:t>
            </a:r>
            <a:endParaRPr lang="ru-RU" dirty="0" smtClean="0">
              <a:solidFill>
                <a:schemeClr val="bg1">
                  <a:lumMod val="9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be-BY" dirty="0" smtClean="0">
                <a:solidFill>
                  <a:schemeClr val="bg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Якая іх звязала _________________</a:t>
            </a:r>
            <a:endParaRPr lang="ru-RU" dirty="0" smtClean="0">
              <a:solidFill>
                <a:schemeClr val="bg1">
                  <a:lumMod val="9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be-BY" dirty="0" smtClean="0">
                <a:solidFill>
                  <a:schemeClr val="bg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І чым  яна так ________ міла.</a:t>
            </a:r>
            <a:endParaRPr lang="ru-RU" dirty="0" smtClean="0">
              <a:solidFill>
                <a:schemeClr val="bg1">
                  <a:lumMod val="9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be-BY" dirty="0" smtClean="0">
                <a:solidFill>
                  <a:schemeClr val="bg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endParaRPr lang="ru-RU" dirty="0" smtClean="0">
              <a:solidFill>
                <a:schemeClr val="bg1">
                  <a:lumMod val="9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be-BY" dirty="0" smtClean="0">
                <a:solidFill>
                  <a:schemeClr val="bg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3. Восень  _____________пералескамі</a:t>
            </a:r>
            <a:endParaRPr lang="ru-RU" dirty="0" smtClean="0">
              <a:solidFill>
                <a:schemeClr val="bg1">
                  <a:lumMod val="9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be-BY" dirty="0" smtClean="0">
                <a:solidFill>
                  <a:schemeClr val="bg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Па няголеным ржышчы ніў,</a:t>
            </a:r>
            <a:endParaRPr lang="ru-RU" dirty="0" smtClean="0">
              <a:solidFill>
                <a:schemeClr val="bg1">
                  <a:lumMod val="9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be-BY" dirty="0" smtClean="0">
                <a:solidFill>
                  <a:schemeClr val="bg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____________арабескамі</a:t>
            </a:r>
            <a:endParaRPr lang="ru-RU" dirty="0" smtClean="0">
              <a:solidFill>
                <a:schemeClr val="bg1">
                  <a:lumMod val="9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be-BY" dirty="0" smtClean="0">
                <a:solidFill>
                  <a:schemeClr val="bg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Лісце_____ ураніў.</a:t>
            </a:r>
            <a:endParaRPr lang="ru-RU" dirty="0" smtClean="0">
              <a:solidFill>
                <a:schemeClr val="bg1">
                  <a:lumMod val="9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11222"/>
          </a:xfrm>
        </p:spPr>
        <p:txBody>
          <a:bodyPr/>
          <a:lstStyle/>
          <a:p>
            <a:r>
              <a:rPr lang="be-BY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Клоўз – тэсты:</a:t>
            </a:r>
            <a:endParaRPr lang="ru-RU" b="1" dirty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72072"/>
          </a:xfrm>
        </p:spPr>
        <p:txBody>
          <a:bodyPr>
            <a:normAutofit fontScale="32500" lnSpcReduction="20000"/>
          </a:bodyPr>
          <a:lstStyle/>
          <a:p>
            <a:pPr algn="ctr">
              <a:buNone/>
            </a:pPr>
            <a:r>
              <a:rPr lang="be-BY" sz="7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Максім Лужанін “Добры хлопец Дзік”</a:t>
            </a:r>
            <a:endParaRPr lang="ru-RU" sz="74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be-BY" i="1" dirty="0" smtClean="0">
                <a:latin typeface="Times New Roman" pitchFamily="18" charset="0"/>
                <a:cs typeface="Times New Roman" pitchFamily="18" charset="0"/>
              </a:rPr>
              <a:t> 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be-BY" sz="7400" b="1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Узнавіце сказы, уставіўшы патрэбныя словы (выразы</a:t>
            </a:r>
            <a:r>
              <a:rPr lang="be-BY" sz="7400" b="1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):</a:t>
            </a:r>
          </a:p>
          <a:p>
            <a:pPr>
              <a:buNone/>
            </a:pPr>
            <a:endParaRPr lang="ru-RU" sz="5500" b="1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be-BY" sz="5500" dirty="0" smtClean="0">
                <a:solidFill>
                  <a:schemeClr val="bg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1.” Дома мы яго лічылі за_______________________, сціплага_____________,</a:t>
            </a:r>
            <a:endParaRPr lang="ru-RU" sz="5500" dirty="0" smtClean="0">
              <a:solidFill>
                <a:schemeClr val="bg1">
                  <a:lumMod val="9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be-BY" sz="5500" dirty="0" smtClean="0">
                <a:solidFill>
                  <a:schemeClr val="bg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што ўсё чыста разумее, усім____________________, толькі_______________ </a:t>
            </a:r>
            <a:endParaRPr lang="be-BY" sz="5500" dirty="0" smtClean="0">
              <a:solidFill>
                <a:schemeClr val="bg1">
                  <a:lumMod val="9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be-BY" sz="5500" dirty="0" smtClean="0">
                <a:solidFill>
                  <a:schemeClr val="bg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не </a:t>
            </a:r>
            <a:r>
              <a:rPr lang="be-BY" sz="5500" dirty="0" smtClean="0">
                <a:solidFill>
                  <a:schemeClr val="bg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можа, не _______________________________________________________.</a:t>
            </a:r>
            <a:endParaRPr lang="ru-RU" sz="5500" dirty="0" smtClean="0">
              <a:solidFill>
                <a:schemeClr val="bg1">
                  <a:lumMod val="9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be-BY" sz="5500" dirty="0" smtClean="0">
                <a:solidFill>
                  <a:schemeClr val="bg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endParaRPr lang="ru-RU" sz="5500" dirty="0" smtClean="0">
              <a:solidFill>
                <a:schemeClr val="bg1">
                  <a:lumMod val="9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be-BY" sz="5500" dirty="0" smtClean="0">
                <a:solidFill>
                  <a:schemeClr val="bg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2. “ Цераз год з ____________- __________ камячка поўсці на _____________ лапах вылюдзеў _______________, ____________з ____________, пёс са звычайнай для гэтай пароды ______________ і _______________ грудзінай”.</a:t>
            </a:r>
            <a:endParaRPr lang="ru-RU" sz="5500" dirty="0" smtClean="0">
              <a:solidFill>
                <a:schemeClr val="bg1">
                  <a:lumMod val="9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be-BY" sz="5500" dirty="0" smtClean="0">
                <a:solidFill>
                  <a:schemeClr val="bg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endParaRPr lang="ru-RU" sz="5500" dirty="0" smtClean="0">
              <a:solidFill>
                <a:schemeClr val="bg1">
                  <a:lumMod val="9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be-BY" sz="5500" dirty="0" smtClean="0">
                <a:solidFill>
                  <a:schemeClr val="bg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3. “ Ад таго часу, уласна кажучы, за катом замацавалася пэўнае імя. Дасюль яго клікалі:_________________, ________________________, _____________, пасля выпадку са шчупаком прыляпілася мянушка _____________, а з часам, калі правінка  забылася, - сталі зваць _________________”.</a:t>
            </a:r>
            <a:endParaRPr lang="ru-RU" sz="5500" dirty="0" smtClean="0">
              <a:solidFill>
                <a:schemeClr val="bg1">
                  <a:lumMod val="9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be-BY" sz="5500" b="1" dirty="0" smtClean="0">
                <a:solidFill>
                  <a:schemeClr val="bg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endParaRPr lang="ru-RU" sz="5500" dirty="0" smtClean="0">
              <a:solidFill>
                <a:schemeClr val="bg1">
                  <a:lumMod val="9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be-BY" b="1" dirty="0" smtClean="0">
                <a:solidFill>
                  <a:schemeClr val="bg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endParaRPr lang="ru-RU" dirty="0" smtClean="0">
              <a:solidFill>
                <a:schemeClr val="bg1">
                  <a:lumMod val="9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>
              <a:solidFill>
                <a:schemeClr val="bg1">
                  <a:lumMod val="9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68412"/>
          </a:xfrm>
        </p:spPr>
        <p:txBody>
          <a:bodyPr>
            <a:normAutofit fontScale="90000"/>
          </a:bodyPr>
          <a:lstStyle/>
          <a:p>
            <a:r>
              <a:rPr lang="be-BY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e-BY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e-BY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Чэнч – тэсты:</a:t>
            </a:r>
            <a:r>
              <a:rPr lang="be-BY" b="1" i="1" dirty="0" smtClean="0"/>
              <a:t> </a:t>
            </a:r>
            <a:r>
              <a:rPr lang="be-BY" i="1" dirty="0" smtClean="0"/>
              <a:t/>
            </a:r>
            <a:br>
              <a:rPr lang="be-BY" i="1" dirty="0" smtClean="0"/>
            </a:br>
            <a:r>
              <a:rPr lang="be-BY" sz="2700" b="1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Знайдзіце </a:t>
            </a:r>
            <a:r>
              <a:rPr lang="be-BY" sz="2700" b="1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ў вершах  словы, якімі заменены аўтарскія. Прапануйце правільны варыянт тэксту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000240"/>
            <a:ext cx="4038600" cy="4125923"/>
          </a:xfrm>
        </p:spPr>
        <p:txBody>
          <a:bodyPr>
            <a:normAutofit fontScale="25000" lnSpcReduction="20000"/>
          </a:bodyPr>
          <a:lstStyle/>
          <a:p>
            <a:pPr algn="ctr">
              <a:buNone/>
            </a:pPr>
            <a:r>
              <a:rPr lang="be-BY" sz="9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М. Багдановіч “Зімой”</a:t>
            </a:r>
            <a:endParaRPr lang="ru-RU" sz="96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be-BY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be-BY" sz="6400" dirty="0" smtClean="0">
                <a:solidFill>
                  <a:schemeClr val="bg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Здароў</a:t>
            </a:r>
            <a:r>
              <a:rPr lang="be-BY" sz="6400" dirty="0" smtClean="0">
                <a:solidFill>
                  <a:schemeClr val="bg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, марозны, зімні вечар!</a:t>
            </a:r>
            <a:endParaRPr lang="ru-RU" sz="6400" dirty="0" smtClean="0">
              <a:solidFill>
                <a:schemeClr val="bg1">
                  <a:lumMod val="9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be-BY" sz="6400" dirty="0" smtClean="0">
                <a:solidFill>
                  <a:schemeClr val="bg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Здароў , скрыпучы, белы снег!</a:t>
            </a:r>
            <a:endParaRPr lang="ru-RU" sz="6400" dirty="0" smtClean="0">
              <a:solidFill>
                <a:schemeClr val="bg1">
                  <a:lumMod val="9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be-BY" sz="6400" dirty="0" smtClean="0">
                <a:solidFill>
                  <a:schemeClr val="bg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Мяцель не вые, сціхнуў вецер, </a:t>
            </a:r>
            <a:endParaRPr lang="ru-RU" sz="6400" dirty="0" smtClean="0">
              <a:solidFill>
                <a:schemeClr val="bg1">
                  <a:lumMod val="9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be-BY" sz="6400" dirty="0" smtClean="0">
                <a:solidFill>
                  <a:schemeClr val="bg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І волен лёгкіх санак бег.</a:t>
            </a:r>
            <a:endParaRPr lang="ru-RU" sz="6400" dirty="0" smtClean="0">
              <a:solidFill>
                <a:schemeClr val="bg1">
                  <a:lumMod val="9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be-BY" sz="6400" dirty="0" smtClean="0">
                <a:solidFill>
                  <a:schemeClr val="bg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endParaRPr lang="ru-RU" sz="6400" dirty="0" smtClean="0">
              <a:solidFill>
                <a:schemeClr val="bg1">
                  <a:lumMod val="9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be-BY" sz="6400" dirty="0" smtClean="0">
                <a:solidFill>
                  <a:schemeClr val="bg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Як здані, белыя бярозы</a:t>
            </a:r>
            <a:endParaRPr lang="ru-RU" sz="6400" dirty="0" smtClean="0">
              <a:solidFill>
                <a:schemeClr val="bg1">
                  <a:lumMod val="9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be-BY" sz="6400" dirty="0" smtClean="0">
                <a:solidFill>
                  <a:schemeClr val="bg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Пад сінявой начной стаяць,</a:t>
            </a:r>
            <a:endParaRPr lang="ru-RU" sz="6400" dirty="0" smtClean="0">
              <a:solidFill>
                <a:schemeClr val="bg1">
                  <a:lumMod val="9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be-BY" sz="6400" dirty="0" smtClean="0">
                <a:solidFill>
                  <a:schemeClr val="bg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  небе зоркі ад марозу</a:t>
            </a:r>
            <a:endParaRPr lang="ru-RU" sz="6400" dirty="0" smtClean="0">
              <a:solidFill>
                <a:schemeClr val="bg1">
                  <a:lumMod val="9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be-BY" sz="6400" dirty="0" smtClean="0">
                <a:solidFill>
                  <a:schemeClr val="bg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Пахаладзеўшыя  мігцяць…</a:t>
            </a:r>
            <a:endParaRPr lang="ru-RU" sz="6400" dirty="0" smtClean="0">
              <a:solidFill>
                <a:schemeClr val="bg1">
                  <a:lumMod val="9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be-BY" sz="6400" dirty="0" smtClean="0">
                <a:solidFill>
                  <a:schemeClr val="bg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endParaRPr lang="ru-RU" sz="6400" dirty="0" smtClean="0">
              <a:solidFill>
                <a:schemeClr val="bg1">
                  <a:lumMod val="9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be-BY" sz="6400" dirty="0" smtClean="0">
                <a:solidFill>
                  <a:schemeClr val="bg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Вільготны месяц стуль на поле</a:t>
            </a:r>
            <a:endParaRPr lang="ru-RU" sz="6400" dirty="0" smtClean="0">
              <a:solidFill>
                <a:schemeClr val="bg1">
                  <a:lumMod val="9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be-BY" sz="6400" dirty="0" smtClean="0">
                <a:solidFill>
                  <a:schemeClr val="bg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Іскрысты, светлы стоўп спусціў</a:t>
            </a:r>
            <a:endParaRPr lang="ru-RU" sz="6400" dirty="0" smtClean="0">
              <a:solidFill>
                <a:schemeClr val="bg1">
                  <a:lumMod val="9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be-BY" sz="6400" dirty="0" smtClean="0">
                <a:solidFill>
                  <a:schemeClr val="bg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І рызай белаю раздолле </a:t>
            </a:r>
            <a:endParaRPr lang="ru-RU" sz="6400" dirty="0" smtClean="0">
              <a:solidFill>
                <a:schemeClr val="bg1">
                  <a:lumMod val="9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be-BY" sz="6400" dirty="0" smtClean="0">
                <a:solidFill>
                  <a:schemeClr val="bg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Снягоў сінеючых  накрыў.</a:t>
            </a:r>
            <a:endParaRPr lang="ru-RU" sz="6400" dirty="0" smtClean="0">
              <a:solidFill>
                <a:schemeClr val="bg1">
                  <a:lumMod val="9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be-BY" sz="4500" dirty="0" smtClean="0">
                <a:latin typeface="Times New Roman" pitchFamily="18" charset="0"/>
                <a:cs typeface="Times New Roman" pitchFamily="18" charset="0"/>
              </a:rPr>
              <a:t> </a:t>
            </a:r>
            <a:endParaRPr lang="ru-RU" sz="45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4500" dirty="0"/>
          </a:p>
        </p:txBody>
      </p:sp>
      <p:sp>
        <p:nvSpPr>
          <p:cNvPr id="5" name="Содержимое 4"/>
          <p:cNvSpPr>
            <a:spLocks noGrp="1"/>
          </p:cNvSpPr>
          <p:nvPr>
            <p:ph sz="half" idx="1"/>
          </p:nvPr>
        </p:nvSpPr>
        <p:spPr>
          <a:xfrm>
            <a:off x="457200" y="2071678"/>
            <a:ext cx="3257544" cy="4054485"/>
          </a:xfrm>
        </p:spPr>
        <p:txBody>
          <a:bodyPr>
            <a:normAutofit fontScale="25000" lnSpcReduction="20000"/>
          </a:bodyPr>
          <a:lstStyle/>
          <a:p>
            <a:pPr algn="ctr">
              <a:buNone/>
            </a:pPr>
            <a:r>
              <a:rPr lang="be-BY" sz="9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Я. Колас “На рэчцы” </a:t>
            </a:r>
            <a:endParaRPr lang="ru-RU" sz="96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be-BY" sz="7200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be-BY" sz="7200" dirty="0" smtClean="0">
                <a:solidFill>
                  <a:schemeClr val="bg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Ніхто з дамашніх не згадае, </a:t>
            </a:r>
            <a:endParaRPr lang="ru-RU" sz="7200" dirty="0" smtClean="0">
              <a:solidFill>
                <a:schemeClr val="bg1">
                  <a:lumMod val="9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be-BY" sz="7200" dirty="0" smtClean="0">
                <a:solidFill>
                  <a:schemeClr val="bg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Чым рэчка Даніка займае, </a:t>
            </a:r>
            <a:endParaRPr lang="ru-RU" sz="7200" dirty="0" smtClean="0">
              <a:solidFill>
                <a:schemeClr val="bg1">
                  <a:lumMod val="9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be-BY" sz="7200" dirty="0" smtClean="0">
                <a:solidFill>
                  <a:schemeClr val="bg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Якая іх звязала сіла</a:t>
            </a:r>
            <a:endParaRPr lang="ru-RU" sz="7200" dirty="0" smtClean="0">
              <a:solidFill>
                <a:schemeClr val="bg1">
                  <a:lumMod val="9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be-BY" sz="7200" dirty="0" smtClean="0">
                <a:solidFill>
                  <a:schemeClr val="bg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І чым яна так хлопцу міла.</a:t>
            </a:r>
            <a:endParaRPr lang="ru-RU" sz="7200" dirty="0" smtClean="0">
              <a:solidFill>
                <a:schemeClr val="bg1">
                  <a:lumMod val="9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be-BY" sz="7200" dirty="0" smtClean="0">
                <a:solidFill>
                  <a:schemeClr val="bg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Бывала, толькі чуць разднее, </a:t>
            </a:r>
            <a:endParaRPr lang="ru-RU" sz="7200" dirty="0" smtClean="0">
              <a:solidFill>
                <a:schemeClr val="bg1">
                  <a:lumMod val="9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be-BY" sz="7200" dirty="0" smtClean="0">
                <a:solidFill>
                  <a:schemeClr val="bg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Чуць крыху ў лесе пасвятлее,</a:t>
            </a:r>
            <a:endParaRPr lang="ru-RU" sz="7200" dirty="0" smtClean="0">
              <a:solidFill>
                <a:schemeClr val="bg1">
                  <a:lumMod val="9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be-BY" sz="7200" dirty="0" smtClean="0">
                <a:solidFill>
                  <a:schemeClr val="bg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Глядзіш – на  рэчку ён ідзе</a:t>
            </a:r>
            <a:endParaRPr lang="ru-RU" sz="7200" dirty="0" smtClean="0">
              <a:solidFill>
                <a:schemeClr val="bg1">
                  <a:lumMod val="9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be-BY" sz="7200" dirty="0" smtClean="0">
                <a:solidFill>
                  <a:schemeClr val="bg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І лёд сякеркаю дзяўбе…</a:t>
            </a:r>
            <a:endParaRPr lang="ru-RU" sz="7200" dirty="0" smtClean="0">
              <a:solidFill>
                <a:schemeClr val="bg1">
                  <a:lumMod val="9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be-BY" sz="7200" dirty="0" smtClean="0">
                <a:solidFill>
                  <a:schemeClr val="bg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endParaRPr lang="ru-RU" sz="7200" dirty="0" smtClean="0">
              <a:solidFill>
                <a:schemeClr val="bg1">
                  <a:lumMod val="9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e-BY" altLang="zh-CN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Тэма інавацыйнай дзейнасці:</a:t>
            </a:r>
            <a:endParaRPr lang="zh-CN" altLang="en-US" b="1" dirty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be-BY" sz="4400" dirty="0" smtClean="0">
                <a:solidFill>
                  <a:schemeClr val="bg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т</a:t>
            </a:r>
            <a:r>
              <a:rPr lang="be-BY" sz="4400" dirty="0" smtClean="0">
                <a:solidFill>
                  <a:schemeClr val="bg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эставыя заданні як сродак фарміравання чытацкай пісьменнасці   на ўроках беларускай літаратуры ў вучняў 5 класа</a:t>
            </a:r>
            <a:endParaRPr lang="zh-CN" altLang="en-US" sz="4400" dirty="0">
              <a:solidFill>
                <a:schemeClr val="bg1">
                  <a:lumMod val="9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73671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be-BY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Тэставыя заданні творчага тыпу:</a:t>
            </a:r>
            <a:endParaRPr lang="ru-RU" b="1" dirty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ctr">
              <a:buNone/>
            </a:pPr>
            <a:r>
              <a:rPr lang="be-BY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Яўгенія Янішчыц “Мова”</a:t>
            </a:r>
            <a:endParaRPr lang="ru-RU" sz="28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be-BY" sz="2200" i="1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be-BY" sz="2900" b="1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Дапоўніце </a:t>
            </a:r>
            <a:r>
              <a:rPr lang="be-BY" sz="2900" b="1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выказванні:</a:t>
            </a:r>
            <a:endParaRPr lang="ru-RU" sz="2900" b="1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be-BY" sz="2900" b="1" dirty="0" smtClean="0">
                <a:solidFill>
                  <a:schemeClr val="bg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be-BY" sz="2900" dirty="0" smtClean="0">
                <a:solidFill>
                  <a:schemeClr val="bg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be-BY" sz="2900" dirty="0" smtClean="0">
                <a:solidFill>
                  <a:schemeClr val="bg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. Я з’яўляюся грамадзянінам _____________________________</a:t>
            </a:r>
            <a:endParaRPr lang="ru-RU" sz="2900" dirty="0" smtClean="0">
              <a:solidFill>
                <a:schemeClr val="bg1">
                  <a:lumMod val="9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be-BY" sz="2900" dirty="0" smtClean="0">
                <a:solidFill>
                  <a:schemeClr val="bg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2. Сталіца маёй дзяржавы - _____________________</a:t>
            </a:r>
            <a:endParaRPr lang="ru-RU" sz="2900" dirty="0" smtClean="0">
              <a:solidFill>
                <a:schemeClr val="bg1">
                  <a:lumMod val="9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be-BY" sz="2900" dirty="0" smtClean="0">
                <a:solidFill>
                  <a:schemeClr val="bg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3. Мая родная мова  - _____________________, бо</a:t>
            </a:r>
            <a:r>
              <a:rPr lang="be-BY" sz="2900" dirty="0" smtClean="0">
                <a:solidFill>
                  <a:schemeClr val="bg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______________</a:t>
            </a:r>
            <a:endParaRPr lang="ru-RU" sz="2900" dirty="0" smtClean="0">
              <a:solidFill>
                <a:schemeClr val="bg1">
                  <a:lumMod val="9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be-BY" sz="2900" b="1" dirty="0" smtClean="0">
                <a:solidFill>
                  <a:schemeClr val="bg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endParaRPr lang="be-BY" sz="2900" b="1" dirty="0" smtClean="0">
              <a:solidFill>
                <a:schemeClr val="bg1">
                  <a:lumMod val="9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be-BY" sz="2400" b="1" dirty="0" smtClean="0">
                <a:solidFill>
                  <a:srgbClr val="C00000"/>
                </a:solidFill>
              </a:rPr>
              <a:t> </a:t>
            </a:r>
            <a:r>
              <a:rPr lang="be-BY" sz="3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Уладзімір Караткевіч “Бацькаўшчына”</a:t>
            </a:r>
            <a:endParaRPr lang="ru-RU" sz="34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be-BY" sz="2400" i="1" dirty="0" smtClean="0"/>
              <a:t> </a:t>
            </a:r>
            <a:endParaRPr lang="ru-RU" sz="2400" dirty="0" smtClean="0"/>
          </a:p>
          <a:p>
            <a:pPr>
              <a:buNone/>
            </a:pPr>
            <a:r>
              <a:rPr lang="be-BY" sz="2800" b="1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Прадоўжы выразы:</a:t>
            </a:r>
            <a:endParaRPr lang="ru-RU" sz="2800" b="1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be-BY" sz="28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  </a:t>
            </a:r>
            <a:endParaRPr lang="ru-RU" sz="2800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be-BY" sz="2800" dirty="0" smtClean="0">
                <a:solidFill>
                  <a:schemeClr val="bg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1. Памятай: лёс Бацькаўшчыны залежыць_________________________</a:t>
            </a:r>
            <a:endParaRPr lang="ru-RU" sz="2800" dirty="0" smtClean="0">
              <a:solidFill>
                <a:schemeClr val="bg1">
                  <a:lumMod val="9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be-BY" sz="2800" dirty="0" smtClean="0">
                <a:solidFill>
                  <a:schemeClr val="bg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2. Чалавек, які не памятае мінулага, </a:t>
            </a:r>
            <a:r>
              <a:rPr lang="be-BY" sz="2800" dirty="0" smtClean="0">
                <a:solidFill>
                  <a:schemeClr val="bg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________________________________</a:t>
            </a:r>
            <a:endParaRPr lang="ru-RU" sz="2800" dirty="0" smtClean="0">
              <a:solidFill>
                <a:schemeClr val="bg1">
                  <a:lumMod val="9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be-BY" sz="2800" b="1" dirty="0" smtClean="0">
                <a:solidFill>
                  <a:schemeClr val="bg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endParaRPr lang="ru-RU" sz="2800" dirty="0" smtClean="0">
              <a:solidFill>
                <a:schemeClr val="bg1">
                  <a:lumMod val="9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200" dirty="0" smtClean="0">
              <a:solidFill>
                <a:schemeClr val="bg1">
                  <a:lumMod val="9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be-BY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Тэставыя заданні творчага тыпу:</a:t>
            </a:r>
            <a:endParaRPr lang="ru-RU" b="1" dirty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543956" cy="4525963"/>
          </a:xfrm>
        </p:spPr>
        <p:txBody>
          <a:bodyPr>
            <a:normAutofit fontScale="70000" lnSpcReduction="20000"/>
          </a:bodyPr>
          <a:lstStyle/>
          <a:p>
            <a:pPr algn="ctr">
              <a:buNone/>
            </a:pPr>
            <a:r>
              <a:rPr lang="be-BY" sz="3400" b="1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Па апорных словах складзіце і запішыце вершаваныя радкі </a:t>
            </a:r>
            <a:endParaRPr lang="be-BY" sz="3400" b="1" i="1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be-BY" sz="3400" b="1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на тэму  </a:t>
            </a:r>
            <a:r>
              <a:rPr lang="be-BY" sz="3400" b="1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“Мая Радзіма – Беларусь” </a:t>
            </a:r>
            <a:endParaRPr lang="be-BY" sz="3400" b="1" i="1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be-BY" sz="2400" b="1" i="1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ru-RU" sz="2400" b="1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200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be-BY" b="1" dirty="0" smtClean="0">
                <a:solidFill>
                  <a:schemeClr val="bg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Беларусь - _______________________________________Радзіма</a:t>
            </a:r>
            <a:endParaRPr lang="ru-RU" dirty="0" smtClean="0">
              <a:solidFill>
                <a:schemeClr val="bg1">
                  <a:lumMod val="9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be-BY" b="1" dirty="0" smtClean="0">
                <a:solidFill>
                  <a:schemeClr val="bg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_________________________________________________краіна</a:t>
            </a:r>
            <a:endParaRPr lang="ru-RU" dirty="0" smtClean="0">
              <a:solidFill>
                <a:schemeClr val="bg1">
                  <a:lumMod val="9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be-BY" b="1" dirty="0" smtClean="0">
                <a:solidFill>
                  <a:schemeClr val="bg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_________________________________________________чароўная</a:t>
            </a:r>
            <a:endParaRPr lang="ru-RU" dirty="0" smtClean="0">
              <a:solidFill>
                <a:schemeClr val="bg1">
                  <a:lumMod val="9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be-BY" b="1" dirty="0" smtClean="0">
                <a:solidFill>
                  <a:schemeClr val="bg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_________________________________________________свабодная</a:t>
            </a:r>
            <a:endParaRPr lang="ru-RU" dirty="0" smtClean="0">
              <a:solidFill>
                <a:schemeClr val="bg1">
                  <a:lumMod val="9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be-BY" b="1" dirty="0" smtClean="0">
                <a:solidFill>
                  <a:schemeClr val="bg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_________________________________________________ імкнуся</a:t>
            </a:r>
            <a:endParaRPr lang="ru-RU" dirty="0" smtClean="0">
              <a:solidFill>
                <a:schemeClr val="bg1">
                  <a:lumMod val="9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be-BY" b="1" dirty="0" smtClean="0">
                <a:solidFill>
                  <a:schemeClr val="bg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_________________________________________________ганаруся</a:t>
            </a:r>
            <a:endParaRPr lang="ru-RU" dirty="0" smtClean="0">
              <a:solidFill>
                <a:schemeClr val="bg1">
                  <a:lumMod val="9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be-BY" b="1" dirty="0" smtClean="0">
                <a:solidFill>
                  <a:schemeClr val="bg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endParaRPr lang="ru-RU" dirty="0" smtClean="0">
              <a:solidFill>
                <a:schemeClr val="bg1">
                  <a:lumMod val="9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be-BY" sz="36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Тэставыя заданні і заданні ў тэставай форме на ўроках літаратуры ў 5 класе выкарыстоўваю:</a:t>
            </a:r>
            <a:endParaRPr lang="ru-RU" sz="3600" b="1" dirty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57364"/>
            <a:ext cx="8543956" cy="4268799"/>
          </a:xfrm>
        </p:spPr>
        <p:txBody>
          <a:bodyPr>
            <a:normAutofit fontScale="92500" lnSpcReduction="20000"/>
          </a:bodyPr>
          <a:lstStyle/>
          <a:p>
            <a:r>
              <a:rPr lang="be-BY" sz="3000" dirty="0" smtClean="0">
                <a:solidFill>
                  <a:schemeClr val="bg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для </a:t>
            </a:r>
            <a:r>
              <a:rPr lang="be-BY" sz="3000" dirty="0" smtClean="0">
                <a:solidFill>
                  <a:schemeClr val="bg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высвятлення ступені засваення матэрыялу і глыбіні асэнсавання прачытанага;</a:t>
            </a:r>
            <a:endParaRPr lang="ru-RU" sz="3000" dirty="0" smtClean="0">
              <a:solidFill>
                <a:schemeClr val="bg1">
                  <a:lumMod val="9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be-BY" sz="3000" dirty="0" smtClean="0">
                <a:solidFill>
                  <a:schemeClr val="bg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пры </a:t>
            </a:r>
            <a:r>
              <a:rPr lang="be-BY" sz="3000" dirty="0" smtClean="0">
                <a:solidFill>
                  <a:schemeClr val="bg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арганізацыі самастойнай працы вучняў у рэжыме самакантролю, для паўтарэння і абагульнення ўжо засвоенага матэрыялу;</a:t>
            </a:r>
            <a:endParaRPr lang="ru-RU" sz="3000" dirty="0" smtClean="0">
              <a:solidFill>
                <a:schemeClr val="bg1">
                  <a:lumMod val="9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be-BY" sz="3000" dirty="0" smtClean="0">
                <a:solidFill>
                  <a:schemeClr val="bg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be-BY" sz="3000" dirty="0" smtClean="0">
                <a:solidFill>
                  <a:schemeClr val="bg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як формы кантролю пры вывучэнні пытанняў тэорыі літаратуры, дадатковага чытання;</a:t>
            </a:r>
            <a:endParaRPr lang="ru-RU" sz="3000" dirty="0" smtClean="0">
              <a:solidFill>
                <a:schemeClr val="bg1">
                  <a:lumMod val="9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be-BY" sz="3000" dirty="0" smtClean="0">
                <a:solidFill>
                  <a:schemeClr val="bg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be-BY" sz="3000" dirty="0" smtClean="0">
                <a:solidFill>
                  <a:schemeClr val="bg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як формы рэфлексіі напрыканцы ўрока пры вывучэнні невялікіх па памеры твораў;</a:t>
            </a:r>
            <a:endParaRPr lang="ru-RU" sz="3000" dirty="0" smtClean="0">
              <a:solidFill>
                <a:schemeClr val="bg1">
                  <a:lumMod val="9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be-BY" sz="3000" dirty="0" smtClean="0">
                <a:solidFill>
                  <a:schemeClr val="bg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be-BY" sz="3000" dirty="0" smtClean="0">
                <a:solidFill>
                  <a:schemeClr val="bg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у спалучэнні з іншымі формамі заданняў: адказы на пытанні, творчыя заданні. </a:t>
            </a:r>
            <a:endParaRPr lang="ru-RU" sz="3000" dirty="0" smtClean="0">
              <a:solidFill>
                <a:schemeClr val="bg1">
                  <a:lumMod val="9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>
              <a:solidFill>
                <a:schemeClr val="bg1">
                  <a:lumMod val="9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endParaRPr lang="ru-RU" sz="3600" b="1" dirty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57364"/>
            <a:ext cx="8543956" cy="4268799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be-BY" sz="8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ДЗЯКУЙ </a:t>
            </a:r>
          </a:p>
          <a:p>
            <a:pPr algn="ctr">
              <a:buNone/>
            </a:pPr>
            <a:r>
              <a:rPr lang="be-BY" sz="8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ЗА ЎВАГУ!</a:t>
            </a:r>
            <a:endParaRPr lang="ru-RU" sz="80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be-BY" sz="36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Чытацкая пісьменнасць патрабуе сфарміраванасці ў вучняў наступных уменняў:</a:t>
            </a:r>
            <a:endParaRPr lang="zh-CN" altLang="en-US" sz="3600" b="1" dirty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be-BY" dirty="0" smtClean="0"/>
              <a:t> </a:t>
            </a:r>
            <a:endParaRPr lang="ru-RU" dirty="0" smtClean="0"/>
          </a:p>
          <a:p>
            <a:r>
              <a:rPr lang="be-BY" dirty="0" smtClean="0">
                <a:solidFill>
                  <a:schemeClr val="bg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 знайсці і выбраць інфармацыю (арыентацыя ў змесце тэксту);</a:t>
            </a:r>
            <a:endParaRPr lang="ru-RU" dirty="0" smtClean="0">
              <a:solidFill>
                <a:schemeClr val="bg1">
                  <a:lumMod val="9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be-BY" dirty="0" smtClean="0">
                <a:solidFill>
                  <a:schemeClr val="bg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інтэграваць і інтэрпрэтаваць тэкст;</a:t>
            </a:r>
            <a:endParaRPr lang="ru-RU" dirty="0" smtClean="0">
              <a:solidFill>
                <a:schemeClr val="bg1">
                  <a:lumMod val="9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be-BY" dirty="0" smtClean="0">
                <a:solidFill>
                  <a:schemeClr val="bg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асэнсаваць і ацаніць (рэфлексія на змест тэксту і яго ацэнка)</a:t>
            </a:r>
            <a:endParaRPr lang="zh-CN" altLang="en-US" dirty="0">
              <a:solidFill>
                <a:schemeClr val="bg1">
                  <a:lumMod val="9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73671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be-BY" altLang="zh-CN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Мэта інавацыйнай дзейнасці:</a:t>
            </a:r>
            <a:endParaRPr lang="zh-CN" altLang="en-US" b="1" dirty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be-BY" dirty="0" smtClean="0"/>
              <a:t> </a:t>
            </a:r>
            <a:r>
              <a:rPr lang="be-BY" dirty="0" smtClean="0"/>
              <a:t>  </a:t>
            </a:r>
            <a:r>
              <a:rPr lang="be-BY" sz="4000" dirty="0" smtClean="0">
                <a:solidFill>
                  <a:schemeClr val="bg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стварэнне сістэмы работы з тэставымі заданнямі на ўроках беларускай  літаратуры для фарміравання чытацкай пісьменнасці вучняў</a:t>
            </a:r>
            <a:endParaRPr lang="ru-RU" sz="4000" dirty="0" smtClean="0">
              <a:solidFill>
                <a:schemeClr val="bg1">
                  <a:lumMod val="9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73671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be-BY" altLang="zh-CN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Функцыі тэсціравання:</a:t>
            </a:r>
            <a:endParaRPr lang="zh-CN" altLang="en-US" b="1" dirty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be-BY" sz="4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be-BY" sz="4000" dirty="0" smtClean="0">
                <a:solidFill>
                  <a:schemeClr val="bg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дыягнастычная функцыя заключаецца ў выяўленні ўзроўню ведаў, уменняў і навыкаў вучняў;</a:t>
            </a:r>
            <a:endParaRPr lang="ru-RU" sz="4000" dirty="0" smtClean="0">
              <a:solidFill>
                <a:schemeClr val="bg1">
                  <a:lumMod val="9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be-BY" sz="4000" dirty="0" smtClean="0">
                <a:solidFill>
                  <a:schemeClr val="bg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навучальная </a:t>
            </a:r>
            <a:r>
              <a:rPr lang="be-BY" sz="4000" dirty="0" smtClean="0">
                <a:solidFill>
                  <a:schemeClr val="bg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функцыя выяўляецца ў матываванні да актывізацыі работы па засваенні вучэбнага матэрыялу;</a:t>
            </a:r>
            <a:endParaRPr lang="ru-RU" sz="4000" dirty="0" smtClean="0">
              <a:solidFill>
                <a:schemeClr val="bg1">
                  <a:lumMod val="9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be-BY" sz="4000" dirty="0" smtClean="0">
                <a:solidFill>
                  <a:schemeClr val="bg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выхаваўчая </a:t>
            </a:r>
            <a:r>
              <a:rPr lang="be-BY" sz="4000" dirty="0" smtClean="0">
                <a:solidFill>
                  <a:schemeClr val="bg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функцыя рэалізоўваецца пры ўмове, што работа з тэстамі на ўроках праводзіцца сістэматычна, а гэта дысцыплінуе, арганізоўвае  вучняў, фарміруе імкненне развіваць свае здольнасці.</a:t>
            </a:r>
            <a:endParaRPr lang="ru-RU" sz="4000" dirty="0" smtClean="0">
              <a:solidFill>
                <a:schemeClr val="bg1">
                  <a:lumMod val="9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4000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73671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Autofit/>
          </a:bodyPr>
          <a:lstStyle/>
          <a:p>
            <a:r>
              <a:rPr lang="be-BY" altLang="zh-CN" sz="40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Тэставае заданне закрытага тыпу:</a:t>
            </a:r>
            <a:endParaRPr lang="zh-CN" altLang="en-US" sz="4000" b="1" dirty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4840303"/>
          </a:xfrm>
        </p:spPr>
        <p:txBody>
          <a:bodyPr>
            <a:normAutofit fontScale="25000" lnSpcReduction="20000"/>
          </a:bodyPr>
          <a:lstStyle/>
          <a:p>
            <a:pPr algn="ctr">
              <a:lnSpc>
                <a:spcPct val="120000"/>
              </a:lnSpc>
              <a:buNone/>
            </a:pPr>
            <a:r>
              <a:rPr lang="be-BY" sz="11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Я. Колас. “У старых дубах” </a:t>
            </a:r>
            <a:endParaRPr lang="ru-RU" sz="112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be-BY" sz="4000" dirty="0" smtClean="0">
                <a:solidFill>
                  <a:schemeClr val="bg1">
                    <a:lumMod val="95000"/>
                  </a:schemeClr>
                </a:solidFill>
              </a:rPr>
              <a:t> </a:t>
            </a:r>
            <a:r>
              <a:rPr lang="be-BY" sz="5600" dirty="0" smtClean="0">
                <a:solidFill>
                  <a:schemeClr val="bg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be-BY" sz="5600" dirty="0" smtClean="0">
                <a:solidFill>
                  <a:schemeClr val="bg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. Я.Колас – гэта псеўданім. Сапраўднае імя пісьменніка: </a:t>
            </a:r>
            <a:endParaRPr lang="ru-RU" sz="5600" dirty="0" smtClean="0">
              <a:solidFill>
                <a:schemeClr val="bg1">
                  <a:lumMod val="9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be-BY" sz="5600" dirty="0" smtClean="0">
                <a:solidFill>
                  <a:schemeClr val="bg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1) Іван Дамінікавіч Луцэвіч; </a:t>
            </a:r>
            <a:r>
              <a:rPr lang="be-BY" sz="5600" dirty="0" smtClean="0">
                <a:solidFill>
                  <a:schemeClr val="bg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2</a:t>
            </a:r>
            <a:r>
              <a:rPr lang="be-BY" sz="5600" dirty="0" smtClean="0">
                <a:solidFill>
                  <a:schemeClr val="bg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) Міхась Ціханавіч Лынькоў; </a:t>
            </a:r>
            <a:r>
              <a:rPr lang="be-BY" sz="5600" dirty="0" smtClean="0">
                <a:solidFill>
                  <a:schemeClr val="bg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 3</a:t>
            </a:r>
            <a:r>
              <a:rPr lang="be-BY" sz="5600" dirty="0" smtClean="0">
                <a:solidFill>
                  <a:schemeClr val="bg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) Канстанцін Міхайлавіч Міцкевіч; </a:t>
            </a:r>
            <a:endParaRPr lang="ru-RU" sz="5600" dirty="0" smtClean="0">
              <a:solidFill>
                <a:schemeClr val="bg1">
                  <a:lumMod val="9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be-BY" sz="5600" dirty="0" smtClean="0">
                <a:solidFill>
                  <a:schemeClr val="bg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4) Яўген Іванавіч Скурко; </a:t>
            </a:r>
            <a:r>
              <a:rPr lang="be-BY" sz="5600" dirty="0" smtClean="0">
                <a:solidFill>
                  <a:schemeClr val="bg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5</a:t>
            </a:r>
            <a:r>
              <a:rPr lang="be-BY" sz="5600" dirty="0" smtClean="0">
                <a:solidFill>
                  <a:schemeClr val="bg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) Іван Антонавіч Брыль.</a:t>
            </a:r>
            <a:endParaRPr lang="ru-RU" sz="5600" dirty="0" smtClean="0">
              <a:solidFill>
                <a:schemeClr val="bg1">
                  <a:lumMod val="9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be-BY" sz="5600" dirty="0" smtClean="0">
                <a:solidFill>
                  <a:schemeClr val="bg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2. Падзеі, адлюстраваныя ў творы, адбываюцца на беразе ракі: </a:t>
            </a:r>
            <a:endParaRPr lang="ru-RU" sz="5600" dirty="0" smtClean="0">
              <a:solidFill>
                <a:schemeClr val="bg1">
                  <a:lumMod val="9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be-BY" sz="5600" dirty="0" smtClean="0">
                <a:solidFill>
                  <a:schemeClr val="bg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1) Прыпяць; </a:t>
            </a:r>
            <a:r>
              <a:rPr lang="be-BY" sz="5600" dirty="0" smtClean="0">
                <a:solidFill>
                  <a:schemeClr val="bg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2</a:t>
            </a:r>
            <a:r>
              <a:rPr lang="be-BY" sz="5600" dirty="0" smtClean="0">
                <a:solidFill>
                  <a:schemeClr val="bg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) Нёман; </a:t>
            </a:r>
            <a:r>
              <a:rPr lang="be-BY" sz="5600" dirty="0" smtClean="0">
                <a:solidFill>
                  <a:schemeClr val="bg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3</a:t>
            </a:r>
            <a:r>
              <a:rPr lang="be-BY" sz="5600" dirty="0" smtClean="0">
                <a:solidFill>
                  <a:schemeClr val="bg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) Сож; </a:t>
            </a:r>
            <a:r>
              <a:rPr lang="be-BY" sz="5600" dirty="0" smtClean="0">
                <a:solidFill>
                  <a:schemeClr val="bg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 4</a:t>
            </a:r>
            <a:r>
              <a:rPr lang="be-BY" sz="5600" dirty="0" smtClean="0">
                <a:solidFill>
                  <a:schemeClr val="bg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) Дняпро; </a:t>
            </a:r>
            <a:r>
              <a:rPr lang="be-BY" sz="5600" dirty="0" smtClean="0">
                <a:solidFill>
                  <a:schemeClr val="bg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 5</a:t>
            </a:r>
            <a:r>
              <a:rPr lang="be-BY" sz="5600" dirty="0" smtClean="0">
                <a:solidFill>
                  <a:schemeClr val="bg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) Заходні Буг.</a:t>
            </a:r>
            <a:endParaRPr lang="ru-RU" sz="5600" dirty="0" smtClean="0">
              <a:solidFill>
                <a:schemeClr val="bg1">
                  <a:lumMod val="9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be-BY" sz="5600" dirty="0" smtClean="0">
                <a:solidFill>
                  <a:schemeClr val="bg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3. Апавяданне пачынаецца і заканчваецца: </a:t>
            </a:r>
            <a:endParaRPr lang="ru-RU" sz="5600" dirty="0" smtClean="0">
              <a:solidFill>
                <a:schemeClr val="bg1">
                  <a:lumMod val="9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be-BY" sz="5600" dirty="0" smtClean="0">
                <a:solidFill>
                  <a:schemeClr val="bg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1) разважаннямі аўтара пра сапраўднае сяброўства; </a:t>
            </a:r>
            <a:endParaRPr lang="ru-RU" sz="5600" dirty="0" smtClean="0">
              <a:solidFill>
                <a:schemeClr val="bg1">
                  <a:lumMod val="9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be-BY" sz="5600" dirty="0" smtClean="0">
                <a:solidFill>
                  <a:schemeClr val="bg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2) думкамі Базыля аб тым, для чаго на свеце жыве чалавек; </a:t>
            </a:r>
            <a:endParaRPr lang="ru-RU" sz="5600" dirty="0" smtClean="0">
              <a:solidFill>
                <a:schemeClr val="bg1">
                  <a:lumMod val="9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be-BY" sz="5600" dirty="0" smtClean="0">
                <a:solidFill>
                  <a:schemeClr val="bg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3) партрэтам Базыля; </a:t>
            </a:r>
            <a:endParaRPr lang="ru-RU" sz="5600" dirty="0" smtClean="0">
              <a:solidFill>
                <a:schemeClr val="bg1">
                  <a:lumMod val="9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be-BY" sz="5600" dirty="0" smtClean="0">
                <a:solidFill>
                  <a:schemeClr val="bg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4) партрэтам Грышкі; </a:t>
            </a:r>
            <a:endParaRPr lang="ru-RU" sz="5600" dirty="0" smtClean="0">
              <a:solidFill>
                <a:schemeClr val="bg1">
                  <a:lumMod val="9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be-BY" sz="5600" dirty="0" smtClean="0">
                <a:solidFill>
                  <a:schemeClr val="bg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5) апісаннем спакою і сцішанасці ў прыродзе.</a:t>
            </a:r>
            <a:endParaRPr lang="ru-RU" sz="5600" dirty="0" smtClean="0">
              <a:solidFill>
                <a:schemeClr val="bg1">
                  <a:lumMod val="9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be-BY" sz="5600" dirty="0" smtClean="0">
                <a:solidFill>
                  <a:schemeClr val="bg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4. Базыль і Грышка: </a:t>
            </a:r>
            <a:endParaRPr lang="ru-RU" sz="5600" dirty="0" smtClean="0">
              <a:solidFill>
                <a:schemeClr val="bg1">
                  <a:lumMod val="9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be-BY" sz="5600" dirty="0" smtClean="0">
                <a:solidFill>
                  <a:schemeClr val="bg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1) жылі па суседству, разам збягалі з урокаў, абтрасалі яблыні ў садзе дзеда Агея; </a:t>
            </a:r>
            <a:endParaRPr lang="ru-RU" sz="5600" dirty="0" smtClean="0">
              <a:solidFill>
                <a:schemeClr val="bg1">
                  <a:lumMod val="9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be-BY" sz="5600" dirty="0" smtClean="0">
                <a:solidFill>
                  <a:schemeClr val="bg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2) найлепшыя дружбакі, у іх роднасныя душы; </a:t>
            </a:r>
            <a:endParaRPr lang="ru-RU" sz="5600" dirty="0" smtClean="0">
              <a:solidFill>
                <a:schemeClr val="bg1">
                  <a:lumMod val="9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be-BY" sz="5600" dirty="0" smtClean="0">
                <a:solidFill>
                  <a:schemeClr val="bg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3) “дзве зімы ў школе сядзелі на адной лаўцы”; </a:t>
            </a:r>
            <a:endParaRPr lang="ru-RU" sz="5600" dirty="0" smtClean="0">
              <a:solidFill>
                <a:schemeClr val="bg1">
                  <a:lumMod val="9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be-BY" sz="5600" dirty="0" smtClean="0">
                <a:solidFill>
                  <a:schemeClr val="bg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4) “трэцяе лета пасуць разам кароўкі”; </a:t>
            </a:r>
            <a:endParaRPr lang="ru-RU" sz="5600" dirty="0" smtClean="0">
              <a:solidFill>
                <a:schemeClr val="bg1">
                  <a:lumMod val="9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be-BY" sz="5600" dirty="0" smtClean="0">
                <a:solidFill>
                  <a:schemeClr val="bg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5) “ні з кім яны не злучаліся і, апроч свае кампаніі, другой не хацелі”.</a:t>
            </a:r>
            <a:endParaRPr lang="ru-RU" sz="5600" dirty="0" smtClean="0">
              <a:solidFill>
                <a:schemeClr val="bg1">
                  <a:lumMod val="9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be-BY" sz="5600" dirty="0" smtClean="0">
                <a:solidFill>
                  <a:schemeClr val="bg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5. Для Грышкі характэрныя такія рысы характару, як</a:t>
            </a:r>
            <a:r>
              <a:rPr lang="be-BY" sz="5600" dirty="0" smtClean="0">
                <a:solidFill>
                  <a:schemeClr val="bg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buNone/>
            </a:pPr>
            <a:r>
              <a:rPr lang="be-BY" sz="5600" dirty="0" smtClean="0">
                <a:solidFill>
                  <a:schemeClr val="bg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be-BY" sz="5600" dirty="0" smtClean="0">
                <a:solidFill>
                  <a:schemeClr val="bg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1) рухавасць і спрыт</a:t>
            </a:r>
            <a:r>
              <a:rPr lang="be-BY" sz="5600" dirty="0" smtClean="0">
                <a:solidFill>
                  <a:schemeClr val="bg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;                   2</a:t>
            </a:r>
            <a:r>
              <a:rPr lang="be-BY" sz="5600" dirty="0" smtClean="0">
                <a:solidFill>
                  <a:schemeClr val="bg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) вернасць у сяброўстве; </a:t>
            </a:r>
            <a:r>
              <a:rPr lang="be-BY" sz="5600" dirty="0" smtClean="0">
                <a:solidFill>
                  <a:schemeClr val="bg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</a:t>
            </a:r>
          </a:p>
          <a:p>
            <a:pPr>
              <a:buNone/>
            </a:pPr>
            <a:r>
              <a:rPr lang="be-BY" sz="5600" dirty="0" smtClean="0">
                <a:solidFill>
                  <a:schemeClr val="bg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be-BY" sz="5600" dirty="0" smtClean="0">
                <a:solidFill>
                  <a:schemeClr val="bg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) неабачлівасць у паводзінах; </a:t>
            </a:r>
            <a:r>
              <a:rPr lang="be-BY" sz="5600" dirty="0" smtClean="0">
                <a:solidFill>
                  <a:schemeClr val="bg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4</a:t>
            </a:r>
            <a:r>
              <a:rPr lang="be-BY" sz="5600" dirty="0" smtClean="0">
                <a:solidFill>
                  <a:schemeClr val="bg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) любоў да прыроды, дапытлівасць; </a:t>
            </a:r>
            <a:r>
              <a:rPr lang="be-BY" sz="5600" dirty="0" smtClean="0">
                <a:solidFill>
                  <a:schemeClr val="bg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5</a:t>
            </a:r>
            <a:r>
              <a:rPr lang="be-BY" sz="5600" dirty="0" smtClean="0">
                <a:solidFill>
                  <a:schemeClr val="bg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) самаўпэўненасць, </a:t>
            </a:r>
            <a:r>
              <a:rPr lang="be-BY" sz="5600" dirty="0" smtClean="0">
                <a:solidFill>
                  <a:schemeClr val="bg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ганарлівасць</a:t>
            </a:r>
            <a:endParaRPr lang="ru-RU" sz="5600" dirty="0" smtClean="0">
              <a:solidFill>
                <a:schemeClr val="bg1">
                  <a:lumMod val="9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be-BY" sz="5600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endParaRPr lang="ru-RU" sz="5600" dirty="0" smtClean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be-BY" sz="56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endParaRPr lang="ru-RU" sz="5600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5600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73671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72518" cy="1011222"/>
          </a:xfrm>
        </p:spPr>
        <p:txBody>
          <a:bodyPr>
            <a:noAutofit/>
          </a:bodyPr>
          <a:lstStyle/>
          <a:p>
            <a:r>
              <a:rPr lang="be-BY" altLang="zh-CN" sz="40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Тэставае заданне адкрытай формы:</a:t>
            </a:r>
            <a:endParaRPr lang="zh-CN" altLang="en-US" sz="4000" b="1" dirty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4840303"/>
          </a:xfrm>
        </p:spPr>
        <p:txBody>
          <a:bodyPr>
            <a:normAutofit fontScale="25000" lnSpcReduction="20000"/>
          </a:bodyPr>
          <a:lstStyle/>
          <a:p>
            <a:pPr algn="ctr">
              <a:buNone/>
            </a:pPr>
            <a:r>
              <a:rPr lang="be-BY" sz="9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be-BY" sz="11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be-BY" sz="11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М. Лынькоў “Васількі” </a:t>
            </a:r>
            <a:endParaRPr lang="ru-RU" sz="112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be-BY" sz="9600" b="1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Закончыце сказы</a:t>
            </a:r>
            <a:r>
              <a:rPr lang="be-BY" sz="9600" b="1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buNone/>
            </a:pPr>
            <a:endParaRPr lang="ru-RU" sz="7200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be-BY" sz="7200" dirty="0" smtClean="0">
                <a:solidFill>
                  <a:schemeClr val="bg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1. Галоўным героем апавядання з’яўляецца _________________________</a:t>
            </a:r>
            <a:endParaRPr lang="ru-RU" sz="7200" dirty="0" smtClean="0">
              <a:solidFill>
                <a:schemeClr val="bg1">
                  <a:lumMod val="9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be-BY" sz="7200" dirty="0" smtClean="0">
                <a:solidFill>
                  <a:schemeClr val="bg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2. Васількі ён збіраў для _________________________</a:t>
            </a:r>
            <a:endParaRPr lang="ru-RU" sz="7200" dirty="0" smtClean="0">
              <a:solidFill>
                <a:schemeClr val="bg1">
                  <a:lumMod val="9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be-BY" sz="7200" dirty="0" smtClean="0">
                <a:solidFill>
                  <a:schemeClr val="bg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3. Маці не пусціла яе ў лес, таму што _______________________________</a:t>
            </a:r>
            <a:endParaRPr lang="ru-RU" sz="7200" dirty="0" smtClean="0">
              <a:solidFill>
                <a:schemeClr val="bg1">
                  <a:lumMod val="9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be-BY" sz="7200" dirty="0" smtClean="0">
                <a:solidFill>
                  <a:schemeClr val="bg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4. Ідучы з лесу дадому, хлопцы мараць пра ___________________________</a:t>
            </a:r>
            <a:endParaRPr lang="ru-RU" sz="7200" dirty="0" smtClean="0">
              <a:solidFill>
                <a:schemeClr val="bg1">
                  <a:lumMod val="9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be-BY" sz="7200" dirty="0" smtClean="0">
                <a:solidFill>
                  <a:schemeClr val="bg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5. Ніхто з хлопчыкаў яшчэ не бачыў __________________________</a:t>
            </a:r>
            <a:endParaRPr lang="ru-RU" sz="7200" dirty="0" smtClean="0">
              <a:solidFill>
                <a:schemeClr val="bg1">
                  <a:lumMod val="9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be-BY" sz="7200" dirty="0" smtClean="0">
                <a:solidFill>
                  <a:schemeClr val="bg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6. Міколка ля ганка ўбачыў ______________________________</a:t>
            </a:r>
            <a:endParaRPr lang="ru-RU" sz="7200" dirty="0" smtClean="0">
              <a:solidFill>
                <a:schemeClr val="bg1">
                  <a:lumMod val="9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be-BY" sz="7200" dirty="0" smtClean="0">
                <a:solidFill>
                  <a:schemeClr val="bg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7. Хлопчык не плача, таму што ____________________________________</a:t>
            </a:r>
            <a:endParaRPr lang="ru-RU" sz="7200" dirty="0" smtClean="0">
              <a:solidFill>
                <a:schemeClr val="bg1">
                  <a:lumMod val="9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be-BY" sz="7200" dirty="0" smtClean="0">
                <a:solidFill>
                  <a:schemeClr val="bg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8. Міколка пасля ўбачанага думае, што _____________________________</a:t>
            </a:r>
            <a:endParaRPr lang="ru-RU" sz="7200" dirty="0" smtClean="0">
              <a:solidFill>
                <a:schemeClr val="bg1">
                  <a:lumMod val="9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be-BY" sz="7200" dirty="0" smtClean="0">
                <a:solidFill>
                  <a:schemeClr val="bg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9. Ён пайшоў да __________________________</a:t>
            </a:r>
            <a:endParaRPr lang="ru-RU" sz="7200" dirty="0" smtClean="0">
              <a:solidFill>
                <a:schemeClr val="bg1">
                  <a:lumMod val="9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be-BY" sz="7200" dirty="0" smtClean="0">
                <a:solidFill>
                  <a:schemeClr val="bg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10. Міколка ідзе ў мястэчка, каб ___________________________________</a:t>
            </a:r>
            <a:endParaRPr lang="ru-RU" sz="7200" dirty="0" smtClean="0">
              <a:solidFill>
                <a:schemeClr val="bg1">
                  <a:lumMod val="9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be-BY" sz="7200" dirty="0" smtClean="0">
                <a:solidFill>
                  <a:schemeClr val="bg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11. Апавяданне заканчваецца ____________________________________</a:t>
            </a:r>
            <a:endParaRPr lang="ru-RU" sz="7200" dirty="0" smtClean="0">
              <a:solidFill>
                <a:schemeClr val="bg1">
                  <a:lumMod val="9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be-BY" sz="7200" dirty="0" smtClean="0">
                <a:solidFill>
                  <a:schemeClr val="bg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12. Вочы хлопчыка аўтар параўноўвае з ____________________________</a:t>
            </a:r>
            <a:endParaRPr lang="ru-RU" sz="7200" dirty="0" smtClean="0">
              <a:solidFill>
                <a:schemeClr val="bg1">
                  <a:lumMod val="9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be-BY" sz="7200" dirty="0" smtClean="0">
                <a:solidFill>
                  <a:schemeClr val="bg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13. Душэўны стан Міколкі дапамагаюць перадаць ____________________</a:t>
            </a:r>
            <a:endParaRPr lang="ru-RU" sz="7200" dirty="0" smtClean="0">
              <a:solidFill>
                <a:schemeClr val="bg1">
                  <a:lumMod val="9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be-BY" sz="7200" dirty="0" smtClean="0">
                <a:solidFill>
                  <a:schemeClr val="bg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endParaRPr lang="ru-RU" sz="7200" dirty="0" smtClean="0">
              <a:solidFill>
                <a:schemeClr val="bg1">
                  <a:lumMod val="9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5600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73671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01080" cy="1011222"/>
          </a:xfrm>
        </p:spPr>
        <p:txBody>
          <a:bodyPr>
            <a:noAutofit/>
          </a:bodyPr>
          <a:lstStyle/>
          <a:p>
            <a:r>
              <a:rPr lang="be-BY" altLang="zh-CN" sz="40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Тэставае заданне адкрытай формы:</a:t>
            </a:r>
            <a:endParaRPr lang="zh-CN" altLang="en-US" sz="4000" b="1" dirty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4840303"/>
          </a:xfrm>
        </p:spPr>
        <p:txBody>
          <a:bodyPr>
            <a:normAutofit fontScale="32500" lnSpcReduction="20000"/>
          </a:bodyPr>
          <a:lstStyle/>
          <a:p>
            <a:pPr algn="ctr">
              <a:buNone/>
            </a:pPr>
            <a:r>
              <a:rPr lang="be-BY" sz="9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be-BY" sz="7200" b="1" dirty="0" smtClean="0">
                <a:solidFill>
                  <a:srgbClr val="C00000"/>
                </a:solidFill>
              </a:rPr>
              <a:t> </a:t>
            </a:r>
            <a:r>
              <a:rPr lang="be-BY" sz="8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Якуб Колас “Крынца”</a:t>
            </a:r>
            <a:endParaRPr lang="ru-RU" sz="86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be-BY" sz="7400" b="1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Чые гэта словы</a:t>
            </a:r>
            <a:r>
              <a:rPr lang="be-BY" sz="7400" b="1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>
              <a:buNone/>
            </a:pPr>
            <a:endParaRPr lang="ru-RU" sz="7200" b="1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be-BY" sz="7200" dirty="0" smtClean="0">
                <a:solidFill>
                  <a:schemeClr val="bg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1. “…Чуе маё сэрца, што нейкая сіла рыхтуецца павесці  цябе па другой </a:t>
            </a:r>
            <a:r>
              <a:rPr lang="be-BY" sz="7200" dirty="0" smtClean="0">
                <a:solidFill>
                  <a:schemeClr val="bg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дарозе.”______________________________________</a:t>
            </a:r>
            <a:endParaRPr lang="ru-RU" sz="7200" dirty="0" smtClean="0">
              <a:solidFill>
                <a:schemeClr val="bg1">
                  <a:lumMod val="9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be-BY" sz="7200" dirty="0" smtClean="0">
                <a:solidFill>
                  <a:schemeClr val="bg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2. “Зямля такая спакойная, нерухомая, як быццам зусім акамянела і застыла</a:t>
            </a:r>
            <a:r>
              <a:rPr lang="be-BY" sz="7200" dirty="0" smtClean="0">
                <a:solidFill>
                  <a:schemeClr val="bg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”.__________________________________</a:t>
            </a:r>
            <a:endParaRPr lang="ru-RU" sz="7200" dirty="0" smtClean="0">
              <a:solidFill>
                <a:schemeClr val="bg1">
                  <a:lumMod val="9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be-BY" sz="7200" dirty="0" smtClean="0">
                <a:solidFill>
                  <a:schemeClr val="bg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3. “</a:t>
            </a:r>
            <a:r>
              <a:rPr lang="be-BY" sz="7200" dirty="0" smtClean="0">
                <a:solidFill>
                  <a:schemeClr val="bg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Паслухай</a:t>
            </a:r>
            <a:r>
              <a:rPr lang="be-BY" sz="7200" dirty="0" smtClean="0">
                <a:solidFill>
                  <a:schemeClr val="bg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, маці, а да цябе прыйшлі дарагія госці, толькі яны баяцца зірнуць табе ў вочы</a:t>
            </a:r>
            <a:r>
              <a:rPr lang="be-BY" sz="7200" dirty="0" smtClean="0">
                <a:solidFill>
                  <a:schemeClr val="bg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”.____________________________</a:t>
            </a:r>
            <a:endParaRPr lang="ru-RU" sz="7200" dirty="0" smtClean="0">
              <a:solidFill>
                <a:schemeClr val="bg1">
                  <a:lumMod val="9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be-BY" sz="7200" dirty="0" smtClean="0">
                <a:solidFill>
                  <a:schemeClr val="bg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4. “…Мы прыйшлі, бо вельмі ж смуціліся па табе ў далёкіх невядомых краях. Мы – часткі твае роднае крынічкі, што цякла з твайго сэрца</a:t>
            </a:r>
            <a:r>
              <a:rPr lang="be-BY" sz="7200" dirty="0" smtClean="0">
                <a:solidFill>
                  <a:schemeClr val="bg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”._________________________________</a:t>
            </a:r>
            <a:endParaRPr lang="ru-RU" sz="7200" dirty="0" smtClean="0">
              <a:solidFill>
                <a:schemeClr val="bg1">
                  <a:lumMod val="9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7200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5600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73671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72518" cy="1011222"/>
          </a:xfrm>
        </p:spPr>
        <p:txBody>
          <a:bodyPr>
            <a:noAutofit/>
          </a:bodyPr>
          <a:lstStyle/>
          <a:p>
            <a:r>
              <a:rPr lang="be-BY" altLang="zh-CN" sz="40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Тэставае заданне адкрытай формы:</a:t>
            </a:r>
            <a:endParaRPr lang="zh-CN" altLang="en-US" sz="4000" b="1" dirty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4840303"/>
          </a:xfrm>
        </p:spPr>
        <p:txBody>
          <a:bodyPr>
            <a:normAutofit fontScale="32500" lnSpcReduction="20000"/>
          </a:bodyPr>
          <a:lstStyle/>
          <a:p>
            <a:pPr algn="ctr">
              <a:buNone/>
            </a:pPr>
            <a:r>
              <a:rPr lang="be-BY" sz="8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Казка  “Залаты птах”</a:t>
            </a:r>
            <a:endParaRPr lang="ru-RU" sz="86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be-BY" sz="7400" b="1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Пазнайце героя</a:t>
            </a:r>
            <a:r>
              <a:rPr lang="be-BY" sz="7400" b="1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buNone/>
            </a:pPr>
            <a:endParaRPr lang="ru-RU" sz="7000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be-BY" sz="7000" dirty="0" smtClean="0">
                <a:solidFill>
                  <a:schemeClr val="bg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1. “… </a:t>
            </a:r>
            <a:r>
              <a:rPr lang="be-BY" sz="7000" dirty="0" smtClean="0">
                <a:solidFill>
                  <a:schemeClr val="bg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Умеў на скрыпцы іграць</a:t>
            </a:r>
            <a:r>
              <a:rPr lang="be-BY" sz="7000" dirty="0" smtClean="0">
                <a:solidFill>
                  <a:schemeClr val="bg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”.__________________________</a:t>
            </a:r>
          </a:p>
          <a:p>
            <a:pPr>
              <a:buNone/>
            </a:pPr>
            <a:endParaRPr lang="ru-RU" sz="7000" dirty="0" smtClean="0">
              <a:solidFill>
                <a:schemeClr val="bg1">
                  <a:lumMod val="9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be-BY" sz="7000" dirty="0" smtClean="0">
                <a:solidFill>
                  <a:schemeClr val="bg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2. “… Ні да чаго спрыту не меў: сядзеў у запечку ды лучынкі стругаў</a:t>
            </a:r>
            <a:r>
              <a:rPr lang="be-BY" sz="7000" dirty="0" smtClean="0">
                <a:solidFill>
                  <a:schemeClr val="bg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”.__________________________________________</a:t>
            </a:r>
          </a:p>
          <a:p>
            <a:pPr>
              <a:buNone/>
            </a:pPr>
            <a:endParaRPr lang="ru-RU" sz="7000" dirty="0" smtClean="0">
              <a:solidFill>
                <a:schemeClr val="bg1">
                  <a:lumMod val="9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be-BY" sz="7000" dirty="0" smtClean="0">
                <a:solidFill>
                  <a:schemeClr val="bg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3. “… Прымасціўся на драбінах ды выцінае сабе на дудцы розныя полечкі</a:t>
            </a:r>
            <a:r>
              <a:rPr lang="be-BY" sz="7000" dirty="0" smtClean="0">
                <a:solidFill>
                  <a:schemeClr val="bg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”__________________________________</a:t>
            </a:r>
            <a:endParaRPr lang="ru-RU" sz="7000" dirty="0" smtClean="0">
              <a:solidFill>
                <a:schemeClr val="bg1">
                  <a:lumMod val="9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7000" dirty="0" smtClean="0">
              <a:solidFill>
                <a:schemeClr val="bg1">
                  <a:lumMod val="9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73671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16_Presentation9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116_Presentation9</Template>
  <TotalTime>155</TotalTime>
  <Words>1198</Words>
  <Application>Microsoft Office PowerPoint</Application>
  <PresentationFormat>Экран (4:3)</PresentationFormat>
  <Paragraphs>249</Paragraphs>
  <Slides>23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4" baseType="lpstr">
      <vt:lpstr>116_Presentation9</vt:lpstr>
      <vt:lpstr>Слайд 1</vt:lpstr>
      <vt:lpstr>Тэма інавацыйнай дзейнасці:</vt:lpstr>
      <vt:lpstr>Чытацкая пісьменнасць патрабуе сфарміраванасці ў вучняў наступных уменняў:</vt:lpstr>
      <vt:lpstr>Мэта інавацыйнай дзейнасці:</vt:lpstr>
      <vt:lpstr>Функцыі тэсціравання:</vt:lpstr>
      <vt:lpstr>Тэставае заданне закрытага тыпу:</vt:lpstr>
      <vt:lpstr>Тэставае заданне адкрытай формы:</vt:lpstr>
      <vt:lpstr>Тэставае заданне адкрытай формы:</vt:lpstr>
      <vt:lpstr>Тэставае заданне адкрытай формы:</vt:lpstr>
      <vt:lpstr>Тэставае заданне адкрытай формы:</vt:lpstr>
      <vt:lpstr>Тэставае заданне на ўстанаўленне паслядоўнасці:</vt:lpstr>
      <vt:lpstr>Тэставае заданне на ўстанаўленне адпаведнасці:</vt:lpstr>
      <vt:lpstr>Тэставае заданне на ўстанаўленне адпаведнасці:</vt:lpstr>
      <vt:lpstr>Тэставае заданне на ўстанаўленне адпаведнасці:</vt:lpstr>
      <vt:lpstr>Тэставае заданне на ўстанаўленне адпаведнасці:</vt:lpstr>
      <vt:lpstr>Тэставае заданне на ўстанаўленне адпаведнасці:</vt:lpstr>
      <vt:lpstr>Клоўз – тэсты:</vt:lpstr>
      <vt:lpstr>Клоўз – тэсты:</vt:lpstr>
      <vt:lpstr> Чэнч – тэсты:  Знайдзіце ў вершах  словы, якімі заменены аўтарскія. Прапануйце правільны варыянт тэксту </vt:lpstr>
      <vt:lpstr>Тэставыя заданні творчага тыпу:</vt:lpstr>
      <vt:lpstr>Тэставыя заданні творчага тыпу:</vt:lpstr>
      <vt:lpstr>Тэставыя заданні і заданні ў тэставай форме на ўроках літаратуры ў 5 класе выкарыстоўваю:</vt:lpstr>
      <vt:lpstr>Слайд 23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subject>IT</dc:subject>
  <dc:creator>Deep Town</dc:creator>
  <cp:keywords>free, PowerPoint template, download, PPT template, PowerPoint templates, slideshow template, POT, POTX, Power Point template, slide show template, festival, IT, IT PowerPoint template</cp:keywords>
  <dc:description>Made by Moyea Software. To find more free PowerPoint templates, please visit http://www.dvd-ppt-slideshow.com/powerpoint-knowledge/powerpoint-templates.html</dc:description>
  <cp:lastModifiedBy>Deep Town</cp:lastModifiedBy>
  <cp:revision>16</cp:revision>
  <dcterms:created xsi:type="dcterms:W3CDTF">2023-04-30T08:54:12Z</dcterms:created>
  <dcterms:modified xsi:type="dcterms:W3CDTF">2023-04-30T11:29:22Z</dcterms:modified>
  <cp:category>PowerPoint template, IT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64440492-4C8B-11D1-8B70-080036B11A03}" pid="4">
    <vt:lpwstr>http://www.dvd-ppt-slideshow.com</vt:lpwstr>
  </property>
</Properties>
</file>