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71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365104"/>
            <a:ext cx="7772400" cy="1470025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733256"/>
            <a:ext cx="5968752" cy="6480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zh-CN" smtClean="0"/>
              <a:t>Образец подзаголовка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5375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5462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7234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5243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4601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3341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1031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4125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4372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3617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502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70553-A3E5-4EAE-9A88-65F5F0FD0F36}" type="datetimeFigureOut">
              <a:rPr lang="zh-CN" altLang="en-US" smtClean="0"/>
              <a:pPr/>
              <a:t>2023-4-30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6B0C-1D61-4FDF-8F15-B0C3609F7D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7245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Арганізацыя </a:t>
            </a: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дзейнасці вучняў у інавацыйным адукацыйным асяроддзі на ўроках беларускай літаратуры ў рамках праекта  </a:t>
            </a:r>
            <a:endParaRPr lang="be-BY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Укараненне мадэлі фарміравання чытацкай пісьменнасці ў вучняў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ступені агульнай сярэдняй адукацыі</a:t>
            </a: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r">
              <a:buNone/>
            </a:pP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be-BY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Настаўнік беларускай мовы і літаратуры</a:t>
            </a:r>
          </a:p>
          <a:p>
            <a:pPr algn="r">
              <a:buNone/>
            </a:pPr>
            <a:r>
              <a:rPr lang="be-BY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Кадушкіна Аксана Пятроўна</a:t>
            </a: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11222"/>
          </a:xfrm>
        </p:spPr>
        <p:txBody>
          <a:bodyPr>
            <a:noAutofit/>
          </a:bodyPr>
          <a:lstStyle/>
          <a:p>
            <a:r>
              <a:rPr lang="be-BY" altLang="zh-CN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Тэставае заданне адкрытай формы:</a:t>
            </a:r>
            <a:endParaRPr lang="zh-CN" altLang="en-US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be-B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Падагульняльны ўрок па тэме “Казкі”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 якога твора ўзяты радкі?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“ Пачуў гэта пан, усхапіўся на ногі і так драпануў, што толькі яго і бачылі. Нават ад коней з карэтаю  адрокся</a:t>
            </a:r>
            <a:r>
              <a:rPr lang="be-BY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”.____________________________________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“ І тут памёр Закон стары. І так стаў новы Закон</a:t>
            </a:r>
            <a:r>
              <a:rPr lang="be-BY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”._______________________________________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“ У яго ж рукі ад зямлі чыстыя, душа ад неба светлая – а такім чужое шчасце вачэй не мазоліць”.____________________________________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“ Тут і казка канчаецца. Я на вяселлі быў, гуляў, піва піў. Пеўніка мне падарылі, які ўзлятае на дрэва і салоўкай спявае</a:t>
            </a:r>
            <a:r>
              <a:rPr lang="be-BY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”.___________________________________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011222"/>
          </a:xfrm>
        </p:spPr>
        <p:txBody>
          <a:bodyPr>
            <a:noAutofit/>
          </a:bodyPr>
          <a:lstStyle/>
          <a:p>
            <a:r>
              <a:rPr lang="be-BY" altLang="zh-CN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Тэставае заданне на ўстанаўленне паслядоўнасці:</a:t>
            </a:r>
            <a:endParaRPr lang="zh-CN" alt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Кудравец “Цітаўкі»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1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Памяняйце пункты кампазіцыі (сюжэту) так, каб яны </a:t>
            </a:r>
            <a:r>
              <a:rPr lang="be-BY" sz="1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адпавядалі</a:t>
            </a:r>
          </a:p>
          <a:p>
            <a:pPr>
              <a:buNone/>
            </a:pPr>
            <a:r>
              <a:rPr lang="be-BY" sz="1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паслядоўнасці </a:t>
            </a:r>
            <a:r>
              <a:rPr lang="be-BY" sz="1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падзей, апісаных у апавяданні:</a:t>
            </a:r>
            <a:endParaRPr lang="ru-RU" sz="18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1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   ) 1.Валік адвёў Кастуся пад ліпы, дзе нікога не было, і, шморгнуўшы аблупленым носам, ціха прагаварыў: “Сёння зробім налёт на Агея. Цітоў налатошым. Я знарок прайшоў два разы лугам праз канаву. Іх на вуглавой – аж голле трашчыць”.</a:t>
            </a:r>
            <a:endParaRPr lang="ru-RU" sz="1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1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   )  2. Калі Кастусь падыходзіў да сяла, з-за кузні вынырнулі дзве постаці. Першым быў Валік. “Ну, што?” – насцярожана прашаптаў ён. “А пайшлі вы!” – у роспачы закрычаў Кастусь. “Ціха, чаго ты крычыш? Пачуе хто-небудзь. Нікога не пазнаў?”</a:t>
            </a:r>
            <a:endParaRPr lang="ru-RU" sz="1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1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   )  3. Перарваў расказ Бобік: забрахаў залівіста і працяжна – туды, за рабіну. “На, еш”, – Кастусь кінуў сабаку скарынку. Бобік праглынуў яе, пастаяў, навастрыўшы вушы, і раптам кінуўся ў цемру. “Чаго б гэта ён? – павярнуў галаву дзед. – Паглядзі, можа, ідзе хто?”</a:t>
            </a:r>
            <a:endParaRPr lang="ru-RU" sz="1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1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   )  4. Рабілі заўсёды так: пад вечар, калі сонца садзілася за лес, а з лагчыны пачыналі напаўзаць халодныя цені, хто-небудзь адзін ішоў у будку да старога Агея.</a:t>
            </a:r>
            <a:endParaRPr lang="ru-RU" sz="1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1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   )  5. Кастусь нерашуча спыніўся перад цяплом. “Давай, бярыся за працу. Неча гультая корчыць”, – весела кіўнуў дзед на лапнік. Кастусю адразу стала лягчэй – і таму, што дзед даў работу і, значыць, мала ўвагі будзе ўдзяляць яму, і што ён сказаў сваё звычайнае і мяккае “неча”.   </a:t>
            </a:r>
            <a:endParaRPr lang="ru-RU" sz="1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011222"/>
          </a:xfrm>
        </p:spPr>
        <p:txBody>
          <a:bodyPr>
            <a:noAutofit/>
          </a:bodyPr>
          <a:lstStyle/>
          <a:p>
            <a:r>
              <a:rPr lang="be-BY" altLang="zh-CN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Тэставае заданне на ўстанаўленне адпаведнасці:</a:t>
            </a:r>
            <a:endParaRPr lang="zh-CN" alt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Праверачная работа па </a:t>
            </a: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раздзеле</a:t>
            </a:r>
          </a:p>
          <a:p>
            <a:pPr algn="ctr">
              <a:buNone/>
            </a:pP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“Казка – у жыцці падказка” 5 клас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     Супастаўце аўтара і твор: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Якуб 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Колас                               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а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 «Нямоглы бацька»</a:t>
            </a:r>
            <a:endParaRPr lang="ru-RU" sz="2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Максім Танк                            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 «Нарач»</a:t>
            </a:r>
            <a:endParaRPr lang="ru-RU" sz="2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Уладзімір Караткевіч             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  «Крыніца»</a:t>
            </a:r>
            <a:endParaRPr lang="ru-RU" sz="2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Андрэй Федарэнка                 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г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 “Зачараваная гаспадарка”</a:t>
            </a:r>
            <a:endParaRPr lang="ru-RU" sz="2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Пятро Сіняўскі                         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e-BY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“ Падслуханая казка”</a:t>
            </a:r>
            <a:endParaRPr lang="ru-RU" sz="2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e-BY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    Супастаўце твор і яго жанр: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«Нямоглы бацька»                </a:t>
            </a:r>
            <a:r>
              <a:rPr lang="be-BY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e-BY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Чарадзейная казка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«Нарач»                                 </a:t>
            </a:r>
            <a:r>
              <a:rPr lang="be-BY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б) Паэма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«Крыніца»                               в) Бытавая казка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011222"/>
          </a:xfrm>
        </p:spPr>
        <p:txBody>
          <a:bodyPr>
            <a:noAutofit/>
          </a:bodyPr>
          <a:lstStyle/>
          <a:p>
            <a:r>
              <a:rPr lang="be-BY" altLang="zh-CN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Тэставае заданне на ўстанаўленне адпаведнасці:</a:t>
            </a:r>
            <a:endParaRPr lang="zh-CN" alt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Праверачная работа па раздзеле </a:t>
            </a:r>
            <a:endParaRPr lang="be-BY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“Казка – у жыцці падказка” 5 клас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be-BY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e-BY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e-BY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Чые гэта словы? Суаднясіце лічбу і літару: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857496"/>
          <a:ext cx="8215370" cy="32861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643734"/>
                <a:gridCol w="1571636"/>
              </a:tblGrid>
              <a:tr h="1378062">
                <a:tc>
                  <a:txBody>
                    <a:bodyPr/>
                    <a:lstStyle/>
                    <a:p>
                      <a:r>
                        <a:rPr lang="be-BY" sz="1800" kern="1200" dirty="0" smtClean="0"/>
                        <a:t>1</a:t>
                      </a:r>
                      <a:r>
                        <a:rPr lang="be-BY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Дзе ты, маё шчасце, па нетрах якіх,</a:t>
                      </a:r>
                      <a:endParaRPr lang="ru-RU" sz="18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e-BY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 сцежках далёкіх блукаеш?</a:t>
                      </a:r>
                      <a:endParaRPr lang="ru-RU" sz="18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e-BY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Няўжо аб слязах ты не знаеш маіх, </a:t>
                      </a:r>
                      <a:endParaRPr lang="ru-RU" sz="18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e-BY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Аб горы сірочым не знаеш?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А) Маці Гара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2034">
                <a:tc>
                  <a:txBody>
                    <a:bodyPr/>
                    <a:lstStyle/>
                    <a:p>
                      <a:r>
                        <a:rPr lang="be-BY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-Чуе маё сэрца, што нейкая сіла рыхтуецца павесці цябе па другой дарозе.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Б) Гнат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2034">
                <a:tc>
                  <a:txBody>
                    <a:bodyPr/>
                    <a:lstStyle/>
                    <a:p>
                      <a:r>
                        <a:rPr lang="be-BY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–Згінуў твой стары грыб. А калі згінуў, трэба яго рваць з коранем.  А то ад яго і на здаровыя зараза пойдзе.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В) Гаўрыла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4019">
                <a:tc>
                  <a:txBody>
                    <a:bodyPr/>
                    <a:lstStyle/>
                    <a:p>
                      <a:r>
                        <a:rPr lang="be-BY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“ Не ешце дармавога хлеба – бокам выйдзе”.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Г) Галіна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011222"/>
          </a:xfrm>
        </p:spPr>
        <p:txBody>
          <a:bodyPr>
            <a:noAutofit/>
          </a:bodyPr>
          <a:lstStyle/>
          <a:p>
            <a:r>
              <a:rPr lang="be-BY" altLang="zh-CN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Тэставае заданне на ўстанаўленне адпаведнасці:</a:t>
            </a:r>
            <a:endParaRPr lang="zh-CN" alt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Праверачная работа па раздзеле </a:t>
            </a:r>
            <a:endParaRPr lang="be-BY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“Казка – у жыцці падказка” 5 клас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be-BY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be-BY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e-BY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Супастаўце твор і цытату:</a:t>
            </a:r>
            <a:r>
              <a:rPr lang="be-BY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be-BY" sz="2400" dirty="0" smtClean="0"/>
              <a:t> </a:t>
            </a:r>
            <a:endParaRPr lang="be-BY" sz="2400" dirty="0" smtClean="0"/>
          </a:p>
          <a:p>
            <a:pPr>
              <a:buNone/>
            </a:pPr>
            <a:endParaRPr lang="be-BY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928934"/>
          <a:ext cx="8215370" cy="2928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57916"/>
                <a:gridCol w="2357454"/>
              </a:tblGrid>
              <a:tr h="976320">
                <a:tc>
                  <a:txBody>
                    <a:bodyPr/>
                    <a:lstStyle/>
                    <a:p>
                      <a:r>
                        <a:rPr lang="be-BY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“Жыла ў той хаціне дачка лесніка…”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А) “Нямоглы бацька”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6320">
                <a:tc>
                  <a:txBody>
                    <a:bodyPr/>
                    <a:lstStyle/>
                    <a:p>
                      <a:r>
                        <a:rPr lang="be-BY" sz="2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be-BY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“Шануйце дабрыню, хай і слабую”.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Б) “Крыніца”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6320">
                <a:tc>
                  <a:txBody>
                    <a:bodyPr/>
                    <a:lstStyle/>
                    <a:p>
                      <a:r>
                        <a:rPr lang="be-BY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be-BY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“Можа, вы і не паверыце, што гэта ўсё праўда”.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В) “Нарач”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10" y="3929066"/>
            <a:ext cx="134302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altLang="zh-CN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Тэставае заданне на ўстанаўленне адпаведнасці: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e-BY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Праверачная работа па раздзеле “Прыроды вечная краса”</a:t>
            </a: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Хто аўтары гэтых твораў?  Злучыце стрэлкамі імя аўтара і назву верша, які ён напісаў.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143248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“ЛІСЦЕ”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3143248"/>
            <a:ext cx="171451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“ВЕРАСЕНЬ”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3143248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“КРОПЛЯ”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3143248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“ЗІМОЙ”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3929066"/>
            <a:ext cx="1643074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929066"/>
            <a:ext cx="150019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3929066"/>
            <a:ext cx="1357322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Рисунок 11" descr="http://gymn25.minsk.edu.by/be/sm.aspx?guid=298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429132"/>
            <a:ext cx="135732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42910" y="3929066"/>
            <a:ext cx="135732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М.Багдановіч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http://vytoki.by/wp-content/uploads/2021/05/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4429132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571736" y="3929066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Ул.Караткевіч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Васьмірадоўкі. 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429132"/>
            <a:ext cx="150019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4572000" y="3929066"/>
            <a:ext cx="15001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А. Грачанікаў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 descr="55 гадоў зборніку Петруся Броўкі &amp;quot;А дні ідуць.&amp;quot;. 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4429132"/>
            <a:ext cx="135732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6572264" y="3929066"/>
            <a:ext cx="135732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П.Броўка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altLang="zh-CN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Тэставае заданне на ўстанаўленне адпаведнасці: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ctr">
              <a:buNone/>
            </a:pPr>
            <a:r>
              <a:rPr lang="be-BY" sz="23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e-BY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Праверачная работа па раздзеле “Прыроды вечная краса”</a:t>
            </a: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Злучыце </a:t>
            </a:r>
            <a:r>
              <a:rPr lang="be-BY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стрэлкамі назвы твораў і ілюстрацыі, якія </a:t>
            </a:r>
            <a:r>
              <a:rPr lang="be-BY" sz="24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ім </a:t>
            </a:r>
            <a:r>
              <a:rPr lang="be-BY" sz="24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адпавядаюць: 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Осенний сон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786058"/>
            <a:ext cx="2286016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 картины семиклассницы Нины Мышаковской, написанной по мотивам поэмы Якуба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714620"/>
            <a:ext cx="2571769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Ночь, зима, дорога гладка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5214950"/>
            <a:ext cx="2357454" cy="141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риметы марта таковы - всё тает в солнечной любви. 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5214950"/>
            <a:ext cx="2731770" cy="146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214282" y="4214818"/>
            <a:ext cx="20002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“На рэчцы”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00298" y="4214818"/>
            <a:ext cx="1714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“Зімой”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643438" y="4214818"/>
            <a:ext cx="185738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“Верасень”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15140" y="4214818"/>
            <a:ext cx="22860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“Песня ляснога жаваранка”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Клоўз – тэсты: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be-BY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</a:t>
            </a:r>
            <a:r>
              <a:rPr lang="ru-RU" sz="4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be-BY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авіце прапушчаныя словы ў вершаваных урыўках:</a:t>
            </a:r>
            <a:endParaRPr lang="ru-RU" sz="4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Узрывайце ж  іх________________, коні!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Звіні, _________  ________________  медзь!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Вакол лятуць бары і гоні,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 пачала  кроў ________________.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Ніхто з ___________ не  згадае, 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Чым __________ Костуся займае, 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Якая іх звязала _________________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чым  яна так ________ міла.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Восень  _____________пералескамі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 няголеным ржышчы ніў,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____________арабескамі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Лісце_____ ураніў.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be-BY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Клоўз – тэсты: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be-BY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Максім Лужанін “Добры хлопец Дзік”</a:t>
            </a:r>
            <a:endParaRPr lang="ru-RU" sz="7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Узнавіце сказы, уставіўшы патрэбныя словы (выразы</a:t>
            </a:r>
            <a:r>
              <a:rPr lang="be-BY" sz="7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</a:pPr>
            <a:endParaRPr lang="ru-RU" sz="5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5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1.” Дома мы яго лічылі за_______________________, сціплага_____________,</a:t>
            </a:r>
            <a:endParaRPr lang="ru-RU" sz="55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5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што ўсё чыста разумее, усім____________________, толькі_______________ </a:t>
            </a:r>
            <a:endParaRPr lang="be-BY" sz="55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5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be-BY" sz="55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можа, не _______________________________________________________.</a:t>
            </a:r>
            <a:endParaRPr lang="ru-RU" sz="55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5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5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“ Цераз год з ____________- __________ камячка поўсці на _____________ лапах вылюдзеў _______________, ____________з ____________, пёс са звычайнай для гэтай пароды ______________ і _______________ грудзінай”.</a:t>
            </a:r>
            <a:endParaRPr lang="ru-RU" sz="55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5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5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“ Ад таго часу, уласна кажучы, за катом замацавалася пэўнае імя. Дасюль яго клікалі:_________________, ________________________, _____________, пасля выпадку са шчупаком прыляпілася мянушка _____________, а з часам, калі правінка  забылася, - сталі зваць _________________”.</a:t>
            </a:r>
            <a:endParaRPr lang="ru-RU" sz="55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5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be-BY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Чэнч – тэсты:</a:t>
            </a:r>
            <a:r>
              <a:rPr lang="be-BY" b="1" i="1" dirty="0" smtClean="0"/>
              <a:t> </a:t>
            </a:r>
            <a:r>
              <a:rPr lang="be-BY" i="1" dirty="0" smtClean="0"/>
              <a:t/>
            </a:r>
            <a:br>
              <a:rPr lang="be-BY" i="1" dirty="0" smtClean="0"/>
            </a:br>
            <a:r>
              <a:rPr lang="be-BY" sz="27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Знайдзіце </a:t>
            </a:r>
            <a:r>
              <a:rPr lang="be-BY" sz="27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ў вершах  словы, якімі заменены аўтарскія. Прапануйце правільны варыянт тэксту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12592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be-BY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 Багдановіч “Зімой”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Здароў</a:t>
            </a: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марозны, зімні вечар!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Здароў , скрыпучы, белы снег!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Мяцель не вые, сціхнуў вецер, 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волен лёгкіх санак бег.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здані, белыя бярозы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 сінявой начной стаяць,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небе зоркі ад марозу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Пахаладзеўшыя  мігцяць…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Вільготны месяц стуль на поле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Іскрысты, светлы стоўп спусціў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рызай белаю раздолле 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6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Снягоў сінеючых  накрыў.</a:t>
            </a:r>
            <a:endParaRPr lang="ru-RU" sz="6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e-BY" sz="45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071678"/>
            <a:ext cx="3257544" cy="4054485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be-BY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Я. Колас “На рэчцы” 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e-BY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Ніхто з дамашніх не згадае, 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Чым рэчка Даніка займае, 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Якая іх звязала сіла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чым яна так хлопцу міла.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Бывала, толькі чуць разднее, 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Чуць крыху ў лесе пасвятлее,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Глядзіш – на  рэчку ён ідзе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лёд сякеркаю дзяўбе…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altLang="zh-CN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Тэма інавацыйнай дзейнасці:</a:t>
            </a:r>
            <a:endParaRPr lang="zh-CN" altLang="en-US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e-BY" sz="4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be-BY" sz="4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эставыя заданні як сродак фарміравання чытацкай пісьменнасці   на ўроках беларускай літаратуры ў вучняў 5 класа</a:t>
            </a:r>
            <a:endParaRPr lang="zh-CN" altLang="en-US" sz="44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Тэставыя заданні творчага тыпу: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be-B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Яўгенія Янішчыц “Мова”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e-BY" sz="29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Дапоўніце </a:t>
            </a:r>
            <a:r>
              <a:rPr lang="be-BY" sz="29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выказванні:</a:t>
            </a:r>
            <a:endParaRPr lang="ru-RU" sz="2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9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e-BY" sz="2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e-BY" sz="2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Я з’яўляюся грамадзянінам _____________________________</a:t>
            </a:r>
            <a:endParaRPr lang="ru-RU" sz="29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Сталіца маёй дзяржавы - _____________________</a:t>
            </a:r>
            <a:endParaRPr lang="ru-RU" sz="29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Мая родная мова  - _____________________, бо</a:t>
            </a:r>
            <a:r>
              <a:rPr lang="be-BY" sz="2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</a:t>
            </a:r>
            <a:endParaRPr lang="ru-RU" sz="29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e-BY" sz="29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be-BY" sz="29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e-BY" sz="2400" b="1" dirty="0" smtClean="0">
                <a:solidFill>
                  <a:srgbClr val="C00000"/>
                </a:solidFill>
              </a:rPr>
              <a:t> </a:t>
            </a:r>
            <a:r>
              <a:rPr lang="be-BY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Уладзімір Караткевіч “Бацькаўшчына”</a:t>
            </a:r>
            <a:endParaRPr lang="ru-RU" sz="3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400" i="1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be-BY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Прадоўжы выразы:</a:t>
            </a: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Памятай: лёс Бацькаўшчыны залежыць_________________________</a:t>
            </a:r>
            <a:endParaRPr lang="ru-RU" sz="28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Чалавек, які не памятае мінулага, </a:t>
            </a:r>
            <a:r>
              <a:rPr lang="be-BY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________________________________</a:t>
            </a:r>
            <a:endParaRPr lang="ru-RU" sz="28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2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Тэставыя заданні творчага тыпу: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be-BY" sz="3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 апорных словах складзіце і запішыце вершаваныя радкі </a:t>
            </a:r>
            <a:endParaRPr lang="be-BY" sz="3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e-BY" sz="3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тэму  </a:t>
            </a:r>
            <a:r>
              <a:rPr lang="be-BY" sz="3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“Мая Радзіма – Беларусь” </a:t>
            </a:r>
            <a:endParaRPr lang="be-BY" sz="3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e-BY" sz="2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Беларусь - _______________________________________Радзіма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_________________________________________________краіна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_________________________________________________чароўная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_________________________________________________свабодная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 імкнуся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_________________________________________________ганаруся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e-BY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Тэставыя заданні і заданні ў тэставай форме на ўроках літаратуры ў 5 класе выкарыстоўваю: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543956" cy="4268799"/>
          </a:xfrm>
        </p:spPr>
        <p:txBody>
          <a:bodyPr>
            <a:normAutofit fontScale="92500" lnSpcReduction="20000"/>
          </a:bodyPr>
          <a:lstStyle/>
          <a:p>
            <a:r>
              <a:rPr lang="be-BY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be-BY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высвятлення ступені засваення матэрыялу і глыбіні асэнсавання прачытанага;</a:t>
            </a:r>
            <a:endParaRPr lang="ru-RU" sz="3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 </a:t>
            </a:r>
            <a:r>
              <a:rPr lang="be-BY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арганізацыі самастойнай працы вучняў у рэжыме самакантролю, для паўтарэння і абагульнення ўжо засвоенага матэрыялу;</a:t>
            </a:r>
            <a:endParaRPr lang="ru-RU" sz="3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формы кантролю пры вывучэнні пытанняў тэорыі літаратуры, дадатковага чытання;</a:t>
            </a:r>
            <a:endParaRPr lang="ru-RU" sz="3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формы рэфлексіі напрыканцы ўрока пры вывучэнні невялікіх па памеры твораў;</a:t>
            </a:r>
            <a:endParaRPr lang="ru-RU" sz="3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спалучэнні з іншымі формамі заданняў: адказы на пытанні, творчыя заданні. </a:t>
            </a:r>
            <a:endParaRPr lang="ru-RU" sz="3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543956" cy="4268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e-BY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ДЗЯКУЙ </a:t>
            </a:r>
          </a:p>
          <a:p>
            <a:pPr algn="ctr">
              <a:buNone/>
            </a:pPr>
            <a:r>
              <a:rPr lang="be-BY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ЎВАГУ!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e-BY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Чытацкая пісьменнасць патрабуе сфарміраванасці ў вучняў наступных уменняў:</a:t>
            </a:r>
            <a:endParaRPr lang="zh-CN" altLang="en-US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e-BY" dirty="0" smtClean="0"/>
              <a:t> </a:t>
            </a:r>
            <a:endParaRPr lang="ru-RU" dirty="0" smtClean="0"/>
          </a:p>
          <a:p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знайсці і выбраць інфармацыю (арыентацыя ў змесце тэксту);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інтэграваць і інтэрпрэтаваць тэкст;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асэнсаваць і ацаніць (рэфлексія на змест тэксту і яго ацэнка)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e-BY" altLang="zh-CN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Мэта інавацыйнай дзейнасці:</a:t>
            </a:r>
            <a:endParaRPr lang="zh-CN" altLang="en-US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e-BY" dirty="0" smtClean="0"/>
              <a:t> </a:t>
            </a:r>
            <a:r>
              <a:rPr lang="be-BY" dirty="0" smtClean="0"/>
              <a:t>  </a:t>
            </a:r>
            <a:r>
              <a:rPr lang="be-BY" sz="4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стварэнне сістэмы работы з тэставымі заданнямі на ўроках беларускай  літаратуры для фарміравання чытацкай пісьменнасці вучняў</a:t>
            </a:r>
            <a:endParaRPr lang="ru-RU" sz="4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e-BY" altLang="zh-CN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Функцыі тэсціравання:</a:t>
            </a:r>
            <a:endParaRPr lang="zh-CN" altLang="en-US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e-BY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4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дыягнастычная функцыя заключаецца ў выяўленні ўзроўню ведаў, уменняў і навыкаў вучняў;</a:t>
            </a:r>
            <a:endParaRPr lang="ru-RU" sz="4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sz="4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навучальная </a:t>
            </a:r>
            <a:r>
              <a:rPr lang="be-BY" sz="4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функцыя выяўляецца ў матываванні да актывізацыі работы па засваенні вучэбнага матэрыялу;</a:t>
            </a:r>
            <a:endParaRPr lang="ru-RU" sz="4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sz="4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выхаваўчая </a:t>
            </a:r>
            <a:r>
              <a:rPr lang="be-BY" sz="4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функцыя рэалізоўваецца пры ўмове, што работа з тэстамі на ўроках праводзіцца сістэматычна, а гэта дысцыплінуе, арганізоўвае  вучняў, фарміруе імкненне развіваць свае здольнасці.</a:t>
            </a:r>
            <a:endParaRPr lang="ru-RU" sz="4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be-BY" altLang="zh-CN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Тэставае заданне закрытага тыпу:</a:t>
            </a:r>
            <a:endParaRPr lang="zh-CN" altLang="en-US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be-BY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Я. Колас. “У старых дубах” </a:t>
            </a:r>
            <a:endParaRPr lang="ru-RU" sz="1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40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Я.Колас – гэта псеўданім. Сапраўднае імя пісьменніка: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Іван Дамінікавіч Луцэвіч;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Міхась Ціханавіч Лынькоў;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Канстанцін Міхайлавіч Міцкевіч;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Яўген Іванавіч Скурко;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5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Іван Антонавіч Брыль.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Падзеі, адлюстраваныя ў творы, адбываюцца на беразе ракі: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Прыпяць;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Нёман;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Сож;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Дняпро;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Заходні Буг.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Апавяданне пачынаецца і заканчваецца: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разважаннямі аўтара пра сапраўднае сяброўства;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думкамі Базыля аб тым, для чаго на свеце жыве чалавек;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партрэтам Базыля;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партрэтам Грышкі;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5) апісаннем спакою і сцішанасці ў прыродзе.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Базыль і Грышка: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жылі па суседству, разам збягалі з урокаў, абтрасалі яблыні ў садзе дзеда Агея;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найлепшыя дружбакі, у іх роднасныя душы;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“дзве зімы ў школе сядзелі на адной лаўцы”;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“трэцяе лета пасуць разам кароўкі”; 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5) “ні з кім яны не злучаліся і, апроч свае кампаніі, другой не хацелі”.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Для Грышкі характэрныя такія рысы характару, як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рухавасць і спрыт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;                   2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вернасць у сяброўстве;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неабачлівасць у паводзінах;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любоў да прыроды, дапытлівасць;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5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самаўпэўненасць, </a:t>
            </a:r>
            <a:r>
              <a:rPr lang="be-BY" sz="5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ганарлівасць</a:t>
            </a:r>
            <a:endParaRPr lang="ru-RU" sz="5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5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011222"/>
          </a:xfrm>
        </p:spPr>
        <p:txBody>
          <a:bodyPr>
            <a:noAutofit/>
          </a:bodyPr>
          <a:lstStyle/>
          <a:p>
            <a:r>
              <a:rPr lang="be-BY" altLang="zh-CN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Тэставае заданне адкрытай формы:</a:t>
            </a:r>
            <a:endParaRPr lang="zh-CN" altLang="en-US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be-BY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e-BY" sz="1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 Лынькоў “Васількі” </a:t>
            </a:r>
            <a:endParaRPr lang="ru-RU" sz="1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Закончыце сказы</a:t>
            </a:r>
            <a:r>
              <a:rPr lang="be-BY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Галоўным героем апавядання з’яўляецца 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Васількі ён збіраў для 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Маці не пусціла яе ў лес, таму што _______________________________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Ідучы з лесу дадому, хлопцы мараць пра 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Ніхто з хлопчыкаў яшчэ не бачыў 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Міколка ля ганка ўбачыў ______________________________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Хлопчык не плача, таму што ____________________________________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Міколка пасля ўбачанага думае, што _____________________________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Ён пайшоў да 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Міколка ідзе ў мястэчка, каб ___________________________________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Апавяданне заканчваецца ____________________________________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Вочы хлопчыка аўтар параўноўвае з ____________________________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13. Душэўны стан Міколкі дапамагаюць перадаць 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11222"/>
          </a:xfrm>
        </p:spPr>
        <p:txBody>
          <a:bodyPr>
            <a:noAutofit/>
          </a:bodyPr>
          <a:lstStyle/>
          <a:p>
            <a:r>
              <a:rPr lang="be-BY" altLang="zh-CN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Тэставае заданне адкрытай формы:</a:t>
            </a:r>
            <a:endParaRPr lang="zh-CN" altLang="en-US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be-BY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e-BY" sz="7200" b="1" dirty="0" smtClean="0">
                <a:solidFill>
                  <a:srgbClr val="C00000"/>
                </a:solidFill>
              </a:rPr>
              <a:t> </a:t>
            </a:r>
            <a:r>
              <a:rPr lang="be-BY" sz="8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Якуб Колас “Крынца”</a:t>
            </a:r>
            <a:endParaRPr lang="ru-RU" sz="8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Чые гэта словы</a:t>
            </a:r>
            <a:r>
              <a:rPr lang="be-BY" sz="7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sz="7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“…Чуе маё сэрца, што нейкая сіла рыхтуецца павесці  цябе па другой </a:t>
            </a: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дарозе.”______________________________________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“Зямля такая спакойная, нерухомая, як быццам зусім акамянела і застыла</a:t>
            </a: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”.__________________________________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“</a:t>
            </a: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Паслухай</a:t>
            </a: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маці, а да цябе прыйшлі дарагія госці, толькі яны баяцца зірнуць табе ў вочы</a:t>
            </a: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”.____________________________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“…Мы прыйшлі, бо вельмі ж смуціліся па табе ў далёкіх невядомых краях. Мы – часткі твае роднае крынічкі, што цякла з твайго сэрца</a:t>
            </a:r>
            <a:r>
              <a:rPr lang="be-BY" sz="7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”._________________________________</a:t>
            </a:r>
            <a:endParaRPr lang="ru-RU" sz="7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011222"/>
          </a:xfrm>
        </p:spPr>
        <p:txBody>
          <a:bodyPr>
            <a:noAutofit/>
          </a:bodyPr>
          <a:lstStyle/>
          <a:p>
            <a:r>
              <a:rPr lang="be-BY" altLang="zh-CN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Тэставае заданне адкрытай формы:</a:t>
            </a:r>
            <a:endParaRPr lang="zh-CN" altLang="en-US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be-BY" sz="8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Казка  “Залаты птах”</a:t>
            </a:r>
            <a:endParaRPr lang="ru-RU" sz="8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Пазнайце героя</a:t>
            </a:r>
            <a:r>
              <a:rPr lang="be-BY" sz="7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7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“… </a:t>
            </a:r>
            <a:r>
              <a:rPr lang="be-BY" sz="7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Умеў на скрыпцы іграць</a:t>
            </a:r>
            <a:r>
              <a:rPr lang="be-BY" sz="7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”.__________________________</a:t>
            </a:r>
          </a:p>
          <a:p>
            <a:pPr>
              <a:buNone/>
            </a:pPr>
            <a:endParaRPr lang="ru-RU" sz="7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“… Ні да чаго спрыту не меў: сядзеў у запечку ды лучынкі стругаў</a:t>
            </a:r>
            <a:r>
              <a:rPr lang="be-BY" sz="7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”.__________________________________________</a:t>
            </a:r>
          </a:p>
          <a:p>
            <a:pPr>
              <a:buNone/>
            </a:pPr>
            <a:endParaRPr lang="ru-RU" sz="7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e-BY" sz="7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“… Прымасціўся на драбінах ды выцінае сабе на дудцы розныя полечкі</a:t>
            </a:r>
            <a:r>
              <a:rPr lang="be-BY" sz="7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”__________________________________</a:t>
            </a:r>
            <a:endParaRPr lang="ru-RU" sz="7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6_Presentation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116_Presentation9</Template>
  <TotalTime>155</TotalTime>
  <Words>1198</Words>
  <Application>Microsoft Office PowerPoint</Application>
  <PresentationFormat>Экран (4:3)</PresentationFormat>
  <Paragraphs>249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116_Presentation9</vt:lpstr>
      <vt:lpstr>Слайд 1</vt:lpstr>
      <vt:lpstr>Тэма інавацыйнай дзейнасці:</vt:lpstr>
      <vt:lpstr>Чытацкая пісьменнасць патрабуе сфарміраванасці ў вучняў наступных уменняў:</vt:lpstr>
      <vt:lpstr>Мэта інавацыйнай дзейнасці:</vt:lpstr>
      <vt:lpstr>Функцыі тэсціравання:</vt:lpstr>
      <vt:lpstr>Тэставае заданне закрытага тыпу:</vt:lpstr>
      <vt:lpstr>Тэставае заданне адкрытай формы:</vt:lpstr>
      <vt:lpstr>Тэставае заданне адкрытай формы:</vt:lpstr>
      <vt:lpstr>Тэставае заданне адкрытай формы:</vt:lpstr>
      <vt:lpstr>Тэставае заданне адкрытай формы:</vt:lpstr>
      <vt:lpstr>Тэставае заданне на ўстанаўленне паслядоўнасці:</vt:lpstr>
      <vt:lpstr>Тэставае заданне на ўстанаўленне адпаведнасці:</vt:lpstr>
      <vt:lpstr>Тэставае заданне на ўстанаўленне адпаведнасці:</vt:lpstr>
      <vt:lpstr>Тэставае заданне на ўстанаўленне адпаведнасці:</vt:lpstr>
      <vt:lpstr>Тэставае заданне на ўстанаўленне адпаведнасці:</vt:lpstr>
      <vt:lpstr>Тэставае заданне на ўстанаўленне адпаведнасці:</vt:lpstr>
      <vt:lpstr>Клоўз – тэсты:</vt:lpstr>
      <vt:lpstr>Клоўз – тэсты:</vt:lpstr>
      <vt:lpstr> Чэнч – тэсты:  Знайдзіце ў вершах  словы, якімі заменены аўтарскія. Прапануйце правільны варыянт тэксту </vt:lpstr>
      <vt:lpstr>Тэставыя заданні творчага тыпу:</vt:lpstr>
      <vt:lpstr>Тэставыя заданні творчага тыпу:</vt:lpstr>
      <vt:lpstr>Тэставыя заданні і заданні ў тэставай форме на ўроках літаратуры ў 5 класе выкарыстоўваю: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IT</dc:subject>
  <dc:creator>Deep Town</dc:creator>
  <cp:keywords>free, PowerPoint template, download, PPT template, PowerPoint templates, slideshow template, POT, POTX, Power Point template, slide show template, festival, IT, IT PowerPoint template</cp:keywords>
  <dc:description>Made by Moyea Software. To find more free PowerPoint templates, please visit http://www.dvd-ppt-slideshow.com/powerpoint-knowledge/powerpoint-templates.html</dc:description>
  <cp:lastModifiedBy>Deep Town</cp:lastModifiedBy>
  <cp:revision>16</cp:revision>
  <dcterms:created xsi:type="dcterms:W3CDTF">2023-04-30T08:54:12Z</dcterms:created>
  <dcterms:modified xsi:type="dcterms:W3CDTF">2023-04-30T11:29:22Z</dcterms:modified>
  <cp:category>PowerPoint template, IT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http://www.dvd-ppt-slideshow.com</vt:lpwstr>
  </property>
</Properties>
</file>