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8" r:id="rId2"/>
    <p:sldId id="271" r:id="rId3"/>
    <p:sldId id="263" r:id="rId4"/>
    <p:sldId id="273" r:id="rId5"/>
    <p:sldId id="282" r:id="rId6"/>
    <p:sldId id="283" r:id="rId7"/>
    <p:sldId id="259" r:id="rId8"/>
    <p:sldId id="272" r:id="rId9"/>
    <p:sldId id="270" r:id="rId10"/>
    <p:sldId id="260" r:id="rId11"/>
    <p:sldId id="262" r:id="rId12"/>
    <p:sldId id="264" r:id="rId13"/>
    <p:sldId id="266" r:id="rId14"/>
    <p:sldId id="274" r:id="rId15"/>
    <p:sldId id="275" r:id="rId16"/>
    <p:sldId id="284" r:id="rId17"/>
    <p:sldId id="267" r:id="rId18"/>
    <p:sldId id="280" r:id="rId19"/>
    <p:sldId id="285" r:id="rId20"/>
    <p:sldId id="279" r:id="rId21"/>
    <p:sldId id="277" r:id="rId22"/>
    <p:sldId id="276" r:id="rId23"/>
    <p:sldId id="286" r:id="rId24"/>
    <p:sldId id="281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145A7-0476-4FEE-B1DB-859F7E95756F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0C949-A06A-4CEA-A639-7B21BED03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942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EF6C-CA47-4F54-9DC1-4FCFAA181C17}" type="datetimeFigureOut">
              <a:rPr lang="ru-RU" smtClean="0"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8579296" cy="2952327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7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Дорогу осилит – идущий, математику – мыслящий!</a:t>
            </a:r>
            <a:endParaRPr lang="ru-RU" sz="77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/>
              <a:t>  </a:t>
            </a:r>
            <a:endParaRPr lang="ru-RU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115616" y="2060848"/>
                <a:ext cx="7344816" cy="30605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/>
                  <a:t>2 способ</a:t>
                </a:r>
              </a:p>
              <a:p>
                <a:r>
                  <a:rPr lang="ru-RU" sz="2800" dirty="0" smtClean="0"/>
                  <a:t>          Р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8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800" b="1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dirty="0" smtClean="0">
                            <a:latin typeface="Cambria Math"/>
                          </a:rPr>
                          <m:t>𝟓</m:t>
                        </m:r>
                        <m:r>
                          <a:rPr lang="ru-RU" sz="2800" b="1" i="1" dirty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r>
                  <a:rPr lang="ru-RU" sz="28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dirty="0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8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800" b="1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800" dirty="0" smtClean="0"/>
                  <a:t> </a:t>
                </a:r>
                <a:r>
                  <a:rPr lang="ru-RU" sz="2400" dirty="0" smtClean="0"/>
                  <a:t>м</a:t>
                </a:r>
                <a:endParaRPr lang="ru-RU" sz="2400" dirty="0"/>
              </a:p>
              <a:p>
                <a:endParaRPr lang="ru-RU" sz="2800" dirty="0" smtClean="0"/>
              </a:p>
              <a:p>
                <a:endParaRPr lang="ru-RU" sz="2800" dirty="0"/>
              </a:p>
              <a:p>
                <a:r>
                  <a:rPr lang="ru-RU" sz="2800" dirty="0" smtClean="0"/>
                  <a:t>3 способ</a:t>
                </a:r>
              </a:p>
              <a:p>
                <a:r>
                  <a:rPr lang="ru-RU" sz="2800" dirty="0" smtClean="0"/>
                  <a:t>          Р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800" b="1" dirty="0"/>
                  <a:t> *</a:t>
                </a:r>
                <a:r>
                  <a:rPr lang="ru-RU" sz="2800" dirty="0"/>
                  <a:t> </a:t>
                </a:r>
                <a:r>
                  <a:rPr lang="ru-RU" sz="2400" dirty="0"/>
                  <a:t>4</a:t>
                </a:r>
                <a:r>
                  <a:rPr lang="ru-RU" sz="2800" dirty="0"/>
                  <a:t> </a:t>
                </a:r>
                <a:r>
                  <a:rPr lang="ru-RU" sz="24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400" b="1" dirty="0" smtClean="0"/>
                  <a:t> </a:t>
                </a:r>
                <a:r>
                  <a:rPr lang="ru-RU" sz="2400" dirty="0" smtClean="0"/>
                  <a:t>м</a:t>
                </a:r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060848"/>
                <a:ext cx="7344816" cy="3060581"/>
              </a:xfrm>
              <a:prstGeom prst="rect">
                <a:avLst/>
              </a:prstGeom>
              <a:blipFill rotWithShape="1">
                <a:blip r:embed="rId2"/>
                <a:stretch>
                  <a:fillRect l="-1660" t="-1793" b="-19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6814" y="2564904"/>
            <a:ext cx="6336703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6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Умножение</a:t>
            </a:r>
          </a:p>
          <a:p>
            <a:pPr algn="ctr">
              <a:defRPr/>
            </a:pPr>
            <a:r>
              <a:rPr lang="ru-RU" sz="66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дробных чисел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1680" y="908720"/>
            <a:ext cx="6048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23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692696"/>
            <a:ext cx="735516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Работа в группах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474870"/>
              </p:ext>
            </p:extLst>
          </p:nvPr>
        </p:nvGraphicFramePr>
        <p:xfrm>
          <a:off x="1187624" y="1628800"/>
          <a:ext cx="7416824" cy="3796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3115"/>
                <a:gridCol w="2526261"/>
                <a:gridCol w="2403048"/>
                <a:gridCol w="1854400"/>
              </a:tblGrid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 Умножение обыкновенных дробей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Умножение смешанных чисел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Умножение обыкновенной дроби на натуральное число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82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числитель новой дроби записать произведение числителей данных дробей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Записать каждый множитель в виде неправильной дроби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Представить целое число в виде неправильной дроби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2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знаменатель новой дроби записать произведение знаменателей данных дробей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Применить правило умножения обыкновенных дробей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Выполнить умножение по правилу умножения обыкновенных дробей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3.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Если можно, сократить полученную дробь до вычисления произведений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27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4.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Пример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Пример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Пример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702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03648" y="836712"/>
            <a:ext cx="7283152" cy="5289451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Физкультминутка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69759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15616" y="836712"/>
            <a:ext cx="8136904" cy="528945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187624" y="2204864"/>
                <a:ext cx="7560840" cy="2810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/>
                  <a:t>1.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400" dirty="0"/>
                  <a:t>   *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2400" dirty="0"/>
                  <a:t>                  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2.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r>
                  <a:rPr lang="ru-RU" sz="2400" dirty="0"/>
                  <a:t> * 7                          </a:t>
                </a:r>
                <a:r>
                  <a:rPr lang="ru-RU" sz="2400" dirty="0" smtClean="0"/>
                  <a:t>3</a:t>
                </a:r>
                <a:r>
                  <a:rPr lang="ru-RU" sz="2400" dirty="0"/>
                  <a:t>.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7 </m:t>
                        </m:r>
                      </m:den>
                    </m:f>
                  </m:oMath>
                </a14:m>
                <a:r>
                  <a:rPr lang="ru-RU" sz="2400" dirty="0"/>
                  <a:t> *8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ru-RU" sz="2400" dirty="0"/>
              </a:p>
              <a:p>
                <a:r>
                  <a:rPr lang="ru-RU" sz="2400" dirty="0"/>
                  <a:t> </a:t>
                </a:r>
              </a:p>
              <a:p>
                <a:r>
                  <a:rPr lang="ru-RU" sz="2400" dirty="0"/>
                  <a:t>4.    5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/>
                  <a:t>  *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2400" dirty="0"/>
                  <a:t>               </a:t>
                </a:r>
                <a:r>
                  <a:rPr lang="ru-RU" sz="2400" dirty="0" smtClean="0"/>
                  <a:t>   </a:t>
                </a:r>
                <a:r>
                  <a:rPr lang="ru-RU" sz="2400" dirty="0"/>
                  <a:t>5.   7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2400" dirty="0"/>
                  <a:t>  *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/>
                  <a:t>                 </a:t>
                </a:r>
                <a:r>
                  <a:rPr lang="ru-RU" sz="2400" dirty="0" smtClean="0"/>
                  <a:t>   6</a:t>
                </a:r>
                <a:r>
                  <a:rPr lang="ru-RU" sz="2400" dirty="0"/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2400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ru-RU" sz="2400" dirty="0"/>
              </a:p>
              <a:p>
                <a:r>
                  <a:rPr lang="ru-RU" sz="2400" dirty="0"/>
                  <a:t> </a:t>
                </a:r>
              </a:p>
              <a:p>
                <a:r>
                  <a:rPr lang="ru-RU" sz="2400" dirty="0"/>
                  <a:t>7. 12 * 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400" dirty="0"/>
                  <a:t>                   </a:t>
                </a:r>
                <a:r>
                  <a:rPr lang="ru-RU" sz="2400" dirty="0" smtClean="0"/>
                  <a:t>  </a:t>
                </a:r>
                <a:r>
                  <a:rPr lang="ru-RU" sz="2400" dirty="0"/>
                  <a:t>8.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2400" dirty="0"/>
                  <a:t> 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49</m:t>
                        </m:r>
                      </m:den>
                    </m:f>
                  </m:oMath>
                </a14:m>
                <a:r>
                  <a:rPr lang="ru-RU" sz="2400" dirty="0"/>
                  <a:t>                     </a:t>
                </a:r>
                <a:r>
                  <a:rPr lang="ru-RU" sz="2400" dirty="0" smtClean="0"/>
                  <a:t>   </a:t>
                </a:r>
                <a:r>
                  <a:rPr lang="ru-RU" sz="2400" dirty="0"/>
                  <a:t>9.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ru-RU" sz="2400" dirty="0"/>
                  <a:t>  *4</a:t>
                </a:r>
              </a:p>
              <a:p>
                <a:r>
                  <a:rPr lang="ru-RU" sz="2400" dirty="0"/>
                  <a:t> 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204864"/>
                <a:ext cx="7560840" cy="2810706"/>
              </a:xfrm>
              <a:prstGeom prst="rect">
                <a:avLst/>
              </a:prstGeom>
              <a:blipFill rotWithShape="1">
                <a:blip r:embed="rId2"/>
                <a:stretch>
                  <a:fillRect l="-12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187624" y="476672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Н</a:t>
            </a:r>
            <a:r>
              <a:rPr lang="ru-RU" sz="2800" dirty="0" smtClean="0"/>
              <a:t>айдите </a:t>
            </a:r>
            <a:r>
              <a:rPr lang="ru-RU" sz="2800" dirty="0"/>
              <a:t>значение выражения </a:t>
            </a:r>
            <a:r>
              <a:rPr lang="ru-RU" sz="2800" dirty="0" smtClean="0"/>
              <a:t>и заполните </a:t>
            </a:r>
            <a:r>
              <a:rPr lang="ru-RU" sz="2800" dirty="0"/>
              <a:t>таблицу 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56054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87624" y="476672"/>
            <a:ext cx="7283152" cy="528945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774427"/>
              </p:ext>
            </p:extLst>
          </p:nvPr>
        </p:nvGraphicFramePr>
        <p:xfrm>
          <a:off x="1187623" y="2780928"/>
          <a:ext cx="7344817" cy="17690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45883"/>
                <a:gridCol w="2411468"/>
                <a:gridCol w="2387466"/>
              </a:tblGrid>
              <a:tr h="902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Умножение обыкновенных дробей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Умножение смешанных чисел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Умножение обыкновенной дроби на целое  число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692696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Заполните таблицу и найдите значение выражения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11181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87624" y="476672"/>
            <a:ext cx="7283152" cy="528945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155320"/>
              </p:ext>
            </p:extLst>
          </p:nvPr>
        </p:nvGraphicFramePr>
        <p:xfrm>
          <a:off x="1187623" y="2780928"/>
          <a:ext cx="7344817" cy="17690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45883"/>
                <a:gridCol w="2411468"/>
                <a:gridCol w="2387466"/>
              </a:tblGrid>
              <a:tr h="902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Умножение обыкновенных дробей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Умножение смешанных чисел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Умножение обыкновенной дроби на целое  число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692696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Заполните таблицу и найдите значение выражения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87326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8618" y="908720"/>
            <a:ext cx="7355160" cy="521744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71600" y="692696"/>
                <a:ext cx="8172400" cy="55231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dirty="0"/>
                  <a:t>Найдите ошибку в примерах и заполните таблицу</a:t>
                </a:r>
              </a:p>
              <a:p>
                <a:r>
                  <a:rPr lang="ru-RU" dirty="0"/>
                  <a:t> </a:t>
                </a:r>
              </a:p>
              <a:p>
                <a:pPr marL="1428750" lvl="2" indent="-514350">
                  <a:buAutoNum type="arabicPeriod"/>
                </a:pPr>
                <a:r>
                  <a:rPr lang="ru-RU" sz="2000" dirty="0" smtClean="0"/>
                  <a:t> 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/>
                  <a:t>   * 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 7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/>
                  <a:t>  *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000" dirty="0"/>
                  <a:t>  =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sz="2000" dirty="0"/>
                  <a:t>             </a:t>
                </a:r>
                <a:endParaRPr lang="ru-RU" sz="2000" dirty="0" smtClean="0"/>
              </a:p>
              <a:p>
                <a:r>
                  <a:rPr lang="ru-RU" sz="2000" dirty="0" smtClean="0"/>
                  <a:t>                </a:t>
                </a:r>
              </a:p>
              <a:p>
                <a:r>
                  <a:rPr lang="ru-RU" sz="2000" dirty="0"/>
                  <a:t> </a:t>
                </a:r>
                <a:r>
                  <a:rPr lang="ru-RU" sz="2000" dirty="0" smtClean="0"/>
                  <a:t>                </a:t>
                </a:r>
                <a:r>
                  <a:rPr lang="ru-RU" sz="2000" dirty="0"/>
                  <a:t>2.     5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/>
                  <a:t> *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/>
                  <a:t> 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85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sz="2000" dirty="0"/>
                  <a:t> =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ru-RU" sz="2000" dirty="0" smtClean="0"/>
              </a:p>
              <a:p>
                <a:endParaRPr lang="ru-RU" sz="2000" dirty="0"/>
              </a:p>
              <a:p>
                <a:r>
                  <a:rPr lang="ru-RU" sz="2000" dirty="0" smtClean="0"/>
                  <a:t>                 3.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b="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2000" dirty="0"/>
                  <a:t>  *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/>
                  <a:t>  =</a:t>
                </a:r>
                <a14:m>
                  <m:oMath xmlns:m="http://schemas.openxmlformats.org/officeDocument/2006/math">
                    <m:r>
                      <a:rPr lang="ru-RU" sz="2000" b="0" i="1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b="0" i="1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ru-RU" sz="2000" b="0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2000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/>
                  <a:t> *7=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b="0" i="1">
                            <a:latin typeface="Cambria Math"/>
                          </a:rPr>
                          <m:t> 1</m:t>
                        </m:r>
                      </m:num>
                      <m:den>
                        <m:r>
                          <a:rPr lang="ru-RU" sz="2000" b="0" i="1">
                            <a:latin typeface="Cambria Math"/>
                          </a:rPr>
                          <m:t>30</m:t>
                        </m:r>
                      </m:den>
                    </m:f>
                  </m:oMath>
                </a14:m>
                <a:r>
                  <a:rPr lang="ru-RU" sz="2000" dirty="0"/>
                  <a:t>                         </a:t>
                </a:r>
                <a:endParaRPr lang="ru-RU" sz="2000" dirty="0" smtClean="0"/>
              </a:p>
              <a:p>
                <a:r>
                  <a:rPr lang="ru-RU" sz="2000" dirty="0" smtClean="0"/>
                  <a:t>                </a:t>
                </a:r>
              </a:p>
              <a:p>
                <a:r>
                  <a:rPr lang="ru-RU" sz="2000" dirty="0"/>
                  <a:t> </a:t>
                </a:r>
                <a:r>
                  <a:rPr lang="ru-RU" sz="2000" dirty="0" smtClean="0"/>
                  <a:t>                </a:t>
                </a:r>
                <a:r>
                  <a:rPr lang="ru-RU" sz="2000" dirty="0"/>
                  <a:t>4.   2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000" dirty="0"/>
                  <a:t> *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17</m:t>
                        </m:r>
                      </m:den>
                    </m:f>
                  </m:oMath>
                </a14:m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000" dirty="0"/>
                  <a:t> *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53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17</m:t>
                        </m:r>
                      </m:den>
                    </m:f>
                  </m:oMath>
                </a14:m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53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000" dirty="0"/>
                  <a:t> = 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ru-RU" sz="2000" dirty="0"/>
              </a:p>
              <a:p>
                <a:r>
                  <a:rPr lang="ru-RU" sz="2000" dirty="0"/>
                  <a:t> </a:t>
                </a:r>
              </a:p>
              <a:p>
                <a:pPr lvl="0"/>
                <a:r>
                  <a:rPr lang="ru-RU" sz="2000" dirty="0"/>
                  <a:t> </a:t>
                </a:r>
                <a:r>
                  <a:rPr lang="ru-RU" sz="2000" dirty="0" smtClean="0"/>
                  <a:t>                 5.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2000" dirty="0"/>
                  <a:t>  *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ru-RU" sz="2000" dirty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2000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45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ru-RU" sz="2000" dirty="0"/>
                  <a:t>   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/>
                  <a:t>                  </a:t>
                </a:r>
                <a:endParaRPr lang="ru-RU" sz="2000" dirty="0" smtClean="0"/>
              </a:p>
              <a:p>
                <a:pPr lvl="0"/>
                <a:r>
                  <a:rPr lang="ru-RU" sz="2000" dirty="0" smtClean="0"/>
                  <a:t>                 </a:t>
                </a:r>
              </a:p>
              <a:p>
                <a:pPr lvl="0"/>
                <a:r>
                  <a:rPr lang="ru-RU" sz="2000" dirty="0"/>
                  <a:t> </a:t>
                </a:r>
                <a:r>
                  <a:rPr lang="ru-RU" sz="2000" dirty="0" smtClean="0"/>
                  <a:t>                </a:t>
                </a:r>
                <a:r>
                  <a:rPr lang="ru-RU" sz="2000" dirty="0"/>
                  <a:t>6. 7 *2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/>
                  <a:t> = 7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2000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92696"/>
                <a:ext cx="8172400" cy="5523179"/>
              </a:xfrm>
              <a:prstGeom prst="rect">
                <a:avLst/>
              </a:prstGeom>
              <a:blipFill rotWithShape="1">
                <a:blip r:embed="rId2"/>
                <a:stretch>
                  <a:fillRect l="-1864" t="-1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9749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08720"/>
            <a:ext cx="7355160" cy="521744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403432"/>
              </p:ext>
            </p:extLst>
          </p:nvPr>
        </p:nvGraphicFramePr>
        <p:xfrm>
          <a:off x="1403648" y="836711"/>
          <a:ext cx="6912768" cy="35029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72486"/>
                <a:gridCol w="3440282"/>
              </a:tblGrid>
              <a:tr h="142702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Неправильный пример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Правильный пример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9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9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9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088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08720"/>
            <a:ext cx="7355160" cy="521744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133117"/>
              </p:ext>
            </p:extLst>
          </p:nvPr>
        </p:nvGraphicFramePr>
        <p:xfrm>
          <a:off x="1403648" y="836711"/>
          <a:ext cx="6912768" cy="35029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72486"/>
                <a:gridCol w="3440282"/>
              </a:tblGrid>
              <a:tr h="142702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Неправильный пример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Правильный пример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9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9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98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4, 6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10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87624" y="836712"/>
            <a:ext cx="7499176" cy="5289451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Проверка домашнего задания</a:t>
            </a:r>
          </a:p>
          <a:p>
            <a:pPr marL="0" indent="0">
              <a:buNone/>
            </a:pPr>
            <a:r>
              <a:rPr lang="ru-RU" sz="2400" dirty="0" smtClean="0"/>
              <a:t>№167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5270421"/>
                  </p:ext>
                </p:extLst>
              </p:nvPr>
            </p:nvGraphicFramePr>
            <p:xfrm>
              <a:off x="1115616" y="2420888"/>
              <a:ext cx="7560840" cy="208823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205500"/>
                    <a:gridCol w="2015224"/>
                    <a:gridCol w="4340116"/>
                  </a:tblGrid>
                  <a:tr h="34410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  № п/п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Действие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Пояснение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720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     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часть пути прошел теплоход за третьи сутки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720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    2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</a:rPr>
                            <a:t>1</a:t>
                          </a:r>
                          <a:r>
                            <a:rPr lang="ru-RU" sz="1600" dirty="0" smtClean="0">
                              <a:effectLst/>
                            </a:rPr>
                            <a:t> </a:t>
                          </a:r>
                          <a:r>
                            <a:rPr lang="en-US" sz="1600" dirty="0" smtClean="0">
                              <a:effectLst/>
                            </a:rPr>
                            <a:t>-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    13</m:t>
                                  </m:r>
                                </m:num>
                                <m:den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20</m:t>
                                  </m:r>
                                </m:num>
                                <m:den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-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20</m:t>
                                  </m:r>
                                </m:den>
                              </m:f>
                              <m:r>
                                <a:rPr lang="en-US" sz="1600">
                                  <a:effectLst/>
                                  <a:latin typeface="Cambria Math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часть пути прошел теплоход за двое суток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5270421"/>
                  </p:ext>
                </p:extLst>
              </p:nvPr>
            </p:nvGraphicFramePr>
            <p:xfrm>
              <a:off x="1115616" y="2420888"/>
              <a:ext cx="7560840" cy="208823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205500"/>
                    <a:gridCol w="2015224"/>
                    <a:gridCol w="4340116"/>
                  </a:tblGrid>
                  <a:tr h="34410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  № п/п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Действие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Пояснение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720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     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60000" t="-44056" r="-216061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часть пути прошел теплоход за третьи сутки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720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    2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60000" t="-144056" r="-21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часть пути прошел теплоход за двое суток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91680" y="5157192"/>
                <a:ext cx="4248472" cy="482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Ответ: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157192"/>
                <a:ext cx="4248472" cy="482440"/>
              </a:xfrm>
              <a:prstGeom prst="rect">
                <a:avLst/>
              </a:prstGeom>
              <a:blipFill rotWithShape="1">
                <a:blip r:embed="rId3"/>
                <a:stretch>
                  <a:fillRect l="-1293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427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404664"/>
                <a:ext cx="6984776" cy="5217443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 algn="ctr">
                  <a:buNone/>
                </a:pPr>
                <a:r>
                  <a:rPr lang="ru-RU" sz="16000" b="1" dirty="0" smtClean="0"/>
                  <a:t>Работа в парах</a:t>
                </a:r>
              </a:p>
              <a:p>
                <a:pPr marL="0" indent="0">
                  <a:buNone/>
                </a:pPr>
                <a:r>
                  <a:rPr lang="ru-RU" sz="11200" dirty="0" smtClean="0"/>
                  <a:t>Выполните </a:t>
                </a:r>
                <a:r>
                  <a:rPr lang="ru-RU" sz="11200" dirty="0"/>
                  <a:t>умножение, разместите   дроби в порядке убывания и прочитайте слово, которое у вас получится</a:t>
                </a:r>
              </a:p>
              <a:p>
                <a:pPr marL="0" indent="0">
                  <a:buNone/>
                </a:pPr>
                <a:r>
                  <a:rPr lang="ru-RU" sz="11200" dirty="0"/>
                  <a:t> </a:t>
                </a:r>
                <a:r>
                  <a:rPr lang="ru-RU" sz="11200" dirty="0" smtClean="0"/>
                  <a:t>   1</a:t>
                </a:r>
                <a:r>
                  <a:rPr lang="ru-RU" sz="11200" dirty="0"/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11200" dirty="0"/>
                  <a:t> *</a:t>
                </a:r>
                <a14:m>
                  <m:oMath xmlns:m="http://schemas.openxmlformats.org/officeDocument/2006/math">
                    <m:r>
                      <a:rPr lang="ru-RU" sz="11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11200" dirty="0"/>
                  <a:t>                                    2.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11200" dirty="0"/>
                  <a:t>  *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11200" dirty="0"/>
                  <a:t>                               </a:t>
                </a:r>
                <a:endParaRPr lang="ru-RU" sz="11200" dirty="0" smtClean="0"/>
              </a:p>
              <a:p>
                <a:pPr marL="0" indent="0">
                  <a:buNone/>
                </a:pPr>
                <a:r>
                  <a:rPr lang="ru-RU" sz="11200" dirty="0" smtClean="0"/>
                  <a:t>    3</a:t>
                </a:r>
                <a:r>
                  <a:rPr lang="ru-RU" sz="11200" dirty="0"/>
                  <a:t>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28</m:t>
                        </m:r>
                      </m:den>
                    </m:f>
                  </m:oMath>
                </a14:m>
                <a:r>
                  <a:rPr lang="ru-RU" sz="11200" dirty="0"/>
                  <a:t> *2</a:t>
                </a:r>
                <a14:m>
                  <m:oMath xmlns:m="http://schemas.openxmlformats.org/officeDocument/2006/math">
                    <m:r>
                      <a:rPr lang="ru-RU" sz="11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1200" b="0" i="0" smtClean="0">
                        <a:latin typeface="Cambria Math"/>
                      </a:rPr>
                      <m:t>                              4.        </m:t>
                    </m:r>
                  </m:oMath>
                </a14:m>
                <a:r>
                  <a:rPr lang="ru-RU" sz="11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11200" dirty="0"/>
                  <a:t> *    3                 </a:t>
                </a:r>
                <a:endParaRPr lang="ru-RU" sz="11200" dirty="0" smtClean="0"/>
              </a:p>
              <a:p>
                <a:pPr marL="0" indent="0">
                  <a:buNone/>
                </a:pPr>
                <a:r>
                  <a:rPr lang="ru-RU" sz="11200" dirty="0" smtClean="0"/>
                  <a:t>    </a:t>
                </a:r>
                <a:r>
                  <a:rPr lang="ru-RU" sz="11200" dirty="0"/>
                  <a:t>5.   1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3 </m:t>
                        </m:r>
                      </m:den>
                    </m:f>
                  </m:oMath>
                </a14:m>
                <a:r>
                  <a:rPr lang="ru-RU" sz="11200" dirty="0"/>
                  <a:t> *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11200" dirty="0"/>
                  <a:t>                 </a:t>
                </a:r>
                <a:r>
                  <a:rPr lang="ru-RU" sz="11200" dirty="0" smtClean="0"/>
                  <a:t>        </a:t>
                </a:r>
                <a:r>
                  <a:rPr lang="ru-RU" sz="11200" dirty="0"/>
                  <a:t>6.  5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11200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ru-RU" sz="11200" dirty="0"/>
                  <a:t>                 </a:t>
                </a:r>
                <a:endParaRPr lang="ru-RU" sz="11200" dirty="0" smtClean="0"/>
              </a:p>
              <a:p>
                <a:pPr marL="0" indent="0">
                  <a:buNone/>
                </a:pPr>
                <a:r>
                  <a:rPr lang="ru-RU" sz="11200" dirty="0" smtClean="0"/>
                  <a:t>                            7</a:t>
                </a:r>
                <a:r>
                  <a:rPr lang="ru-RU" sz="11200" dirty="0"/>
                  <a:t>.  5 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1200" i="1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endParaRPr lang="ru-RU" sz="11200" dirty="0"/>
              </a:p>
              <a:p>
                <a:pPr marL="0" indent="0">
                  <a:buNone/>
                </a:pPr>
                <a:r>
                  <a:rPr lang="ru-RU" sz="11200" dirty="0"/>
                  <a:t> 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404664"/>
                <a:ext cx="6984776" cy="5217443"/>
              </a:xfrm>
              <a:blipFill rotWithShape="1">
                <a:blip r:embed="rId2"/>
                <a:stretch>
                  <a:fillRect l="-1834" t="-4206" r="-87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3981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08720"/>
            <a:ext cx="7355160" cy="521744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1844560"/>
                  </p:ext>
                </p:extLst>
              </p:nvPr>
            </p:nvGraphicFramePr>
            <p:xfrm>
              <a:off x="1259634" y="1484784"/>
              <a:ext cx="7200795" cy="262390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28685"/>
                    <a:gridCol w="1028685"/>
                    <a:gridCol w="1028685"/>
                    <a:gridCol w="1028685"/>
                    <a:gridCol w="1028685"/>
                    <a:gridCol w="1028685"/>
                    <a:gridCol w="1028685"/>
                  </a:tblGrid>
                  <a:tr h="1221825">
                    <a:tc>
                      <a:txBody>
                        <a:bodyPr/>
                        <a:lstStyle/>
                        <a:p>
                          <a:pPr marL="457200"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 smtClean="0">
                              <a:effectLst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8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2800"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 smtClean="0">
                              <a:effectLst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8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8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80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   2</a:t>
                          </a: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800">
                                        <a:effectLst/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50383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м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</a:t>
                          </a:r>
                          <a:endParaRPr lang="ru-RU" sz="4000" b="1" dirty="0" smtClean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 smtClean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о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4000" b="1" dirty="0" smtClean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 smtClean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л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endParaRPr lang="ru-RU" sz="4000" b="1" dirty="0" smtClean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 smtClean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о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4000" b="1" dirty="0" smtClean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 smtClean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д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ц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ы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1844560"/>
                  </p:ext>
                </p:extLst>
              </p:nvPr>
            </p:nvGraphicFramePr>
            <p:xfrm>
              <a:off x="1259634" y="1484784"/>
              <a:ext cx="7200795" cy="256770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28685"/>
                    <a:gridCol w="1028685"/>
                    <a:gridCol w="1028685"/>
                    <a:gridCol w="1028685"/>
                    <a:gridCol w="1028685"/>
                    <a:gridCol w="1028685"/>
                    <a:gridCol w="1028685"/>
                  </a:tblGrid>
                  <a:tr h="122182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592" t="-6000" r="-598817" b="-135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01190" t="-6000" r="-502381" b="-135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800" dirty="0">
                              <a:effectLst/>
                            </a:rPr>
                            <a:t>   2</a:t>
                          </a:r>
                          <a:endParaRPr lang="ru-RU" sz="2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00000" t="-6000" r="-299408" b="-135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00000" t="-6000" r="-199408" b="-135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502976" t="-6000" r="-100595" b="-135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599408" t="-6000" b="-135500"/>
                          </a:stretch>
                        </a:blipFill>
                      </a:tcPr>
                    </a:tc>
                  </a:tr>
                  <a:tr h="1345883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м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</a:t>
                          </a:r>
                          <a:endParaRPr lang="ru-RU" sz="4000" b="1" dirty="0" smtClean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 smtClean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о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4000" b="1" dirty="0" smtClean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 smtClean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л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endParaRPr lang="ru-RU" sz="4000" b="1" dirty="0" smtClean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 smtClean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о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4000" b="1" dirty="0" smtClean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 smtClean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д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ц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4000" b="1" dirty="0">
                              <a:solidFill>
                                <a:srgbClr val="C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ы</a:t>
                          </a:r>
                          <a:endParaRPr lang="ru-RU" sz="4000" b="1" dirty="0"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614451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355160" cy="5217443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 smtClean="0"/>
              <a:t>               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Рефлексия</a:t>
            </a:r>
          </a:p>
          <a:p>
            <a:r>
              <a:rPr lang="ru-RU" dirty="0"/>
              <a:t>Сегодня на уроке я узнал…….</a:t>
            </a:r>
          </a:p>
          <a:p>
            <a:r>
              <a:rPr lang="ru-RU" dirty="0"/>
              <a:t>На уроке я научился……..</a:t>
            </a:r>
          </a:p>
          <a:p>
            <a:r>
              <a:rPr lang="ru-RU" dirty="0"/>
              <a:t>Я умею……</a:t>
            </a:r>
          </a:p>
          <a:p>
            <a:r>
              <a:rPr lang="ru-RU" dirty="0"/>
              <a:t>У меня не совсем получается…….</a:t>
            </a:r>
          </a:p>
          <a:p>
            <a:r>
              <a:rPr lang="ru-RU" dirty="0"/>
              <a:t>Мне еще надо поработать над ….</a:t>
            </a:r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04229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355160" cy="5217443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 smtClean="0"/>
              <a:t>               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Рефлексия</a:t>
            </a:r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349168"/>
              </p:ext>
            </p:extLst>
          </p:nvPr>
        </p:nvGraphicFramePr>
        <p:xfrm>
          <a:off x="1115619" y="1340768"/>
          <a:ext cx="7488829" cy="3600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009"/>
                <a:gridCol w="1440009"/>
                <a:gridCol w="1440009"/>
                <a:gridCol w="1584626"/>
                <a:gridCol w="1584176"/>
              </a:tblGrid>
              <a:tr h="18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Мне все понятно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основном я все понял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 разобрался в теме урока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 не разобрался в теме урока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Мне непонятна тема урока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668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08720"/>
            <a:ext cx="7355160" cy="5217443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 задание </a:t>
            </a:r>
          </a:p>
          <a:p>
            <a:pPr marL="0" indent="0" algn="ctr">
              <a:buNone/>
            </a:pPr>
            <a:r>
              <a:rPr lang="ru-RU" b="1" dirty="0" smtClean="0"/>
              <a:t>П.7, № 186, 187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46389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08720"/>
            <a:ext cx="7355160" cy="521744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Выставление отметок</a:t>
            </a:r>
          </a:p>
        </p:txBody>
      </p:sp>
    </p:spTree>
    <p:extLst>
      <p:ext uri="{BB962C8B-B14F-4D97-AF65-F5344CB8AC3E}">
        <p14:creationId xmlns:p14="http://schemas.microsoft.com/office/powerpoint/2010/main" val="1166065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03648" y="764704"/>
            <a:ext cx="7283152" cy="5289451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№ 168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3018774"/>
                  </p:ext>
                </p:extLst>
              </p:nvPr>
            </p:nvGraphicFramePr>
            <p:xfrm>
              <a:off x="1187624" y="1844824"/>
              <a:ext cx="7200800" cy="336861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148096"/>
                    <a:gridCol w="2308288"/>
                    <a:gridCol w="3744416"/>
                  </a:tblGrid>
                  <a:tr h="3915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  № п/п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 Действие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Пояснение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99235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     1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effectLst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</a:rPr>
                            <a:t>12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dirty="0">
                              <a:effectLst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</a:rPr>
                            <a:t>- 4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 = 8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сумма трех чисел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99235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     2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20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+ 12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 dirty="0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0" i="1" dirty="0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2000" b="0" i="1" dirty="0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ru-RU" sz="2000" b="0" i="0" dirty="0" smtClean="0">
                                  <a:effectLst/>
                                  <a:latin typeface="Cambria Math"/>
                                  <a:cs typeface="Times New Roman"/>
                                </a:rPr>
                                <m:t>+</m:t>
                              </m:r>
                            </m:oMath>
                          </a14:m>
                          <a:r>
                            <a:rPr lang="ru-RU" sz="20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 8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 dirty="0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0" i="1" dirty="0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ru-RU" sz="2000" b="0" i="1" dirty="0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 = 27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0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второе число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99235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US" sz="20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 </a:t>
                          </a:r>
                          <a:r>
                            <a:rPr lang="ru-RU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 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effectLst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dirty="0" smtClean="0">
                              <a:effectLst/>
                            </a:rPr>
                            <a:t> +7 =12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третье число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3018774"/>
                  </p:ext>
                </p:extLst>
              </p:nvPr>
            </p:nvGraphicFramePr>
            <p:xfrm>
              <a:off x="1187624" y="1844824"/>
              <a:ext cx="7200800" cy="336861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148096"/>
                    <a:gridCol w="2308288"/>
                    <a:gridCol w="3744416"/>
                  </a:tblGrid>
                  <a:tr h="3915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  № п/п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 Действие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Пояснение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99235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     1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9868" t="-44785" r="-162269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сумма трех чисел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99235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     2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9868" t="-145679" r="-162269" b="-1012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второе число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99235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US" sz="20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 </a:t>
                          </a:r>
                          <a:r>
                            <a:rPr lang="ru-RU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 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9868" t="-244172" r="-162269" b="-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третье число</a:t>
                          </a:r>
                          <a:endParaRPr lang="ru-RU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47664" y="5805264"/>
                <a:ext cx="4824536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Ответ:   27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805264"/>
                <a:ext cx="4824536" cy="483466"/>
              </a:xfrm>
              <a:prstGeom prst="rect">
                <a:avLst/>
              </a:prstGeom>
              <a:blipFill rotWithShape="1">
                <a:blip r:embed="rId3"/>
                <a:stretch>
                  <a:fillRect l="-1138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4499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71600" y="836712"/>
            <a:ext cx="7715200" cy="528945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Найдите лишнее слово в каждом столбце таблицы</a:t>
            </a:r>
          </a:p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727160"/>
              </p:ext>
            </p:extLst>
          </p:nvPr>
        </p:nvGraphicFramePr>
        <p:xfrm>
          <a:off x="1331640" y="2060848"/>
          <a:ext cx="6912768" cy="36003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22575"/>
                <a:gridCol w="2222575"/>
                <a:gridCol w="2467618"/>
              </a:tblGrid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             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                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числитель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прямая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дробная   черта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4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знаменатель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 кривая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приведение  дробей к  общему  знаменателю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  ломаная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замкнутая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сокращение  дробей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44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смешанное  число  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самопересекающаяся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умножение  числителя  и  знаменателя  на  одно  и  то  же  число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общий  знаменатель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вычитание  дробей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сложение  дробей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22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71600" y="836712"/>
            <a:ext cx="7715200" cy="528945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Найдите лишнее слово в каждом столбце таблицы</a:t>
            </a:r>
          </a:p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57227"/>
              </p:ext>
            </p:extLst>
          </p:nvPr>
        </p:nvGraphicFramePr>
        <p:xfrm>
          <a:off x="1331640" y="2060848"/>
          <a:ext cx="6912768" cy="36003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22575"/>
                <a:gridCol w="2222575"/>
                <a:gridCol w="2467618"/>
              </a:tblGrid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             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                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числитель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прямая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дробная   черта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4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знаменатель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 кривая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приведение  дробей к  общему  знаменателю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ломаная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замкнутая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сокращение  дробей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44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смешанное  число  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самопересекающаяся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умножение  числителя  и  знаменателя  на  одно  и  то  же  число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общий  знаменатель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вычитание  дробей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сложение  дробей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08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71600" y="836712"/>
            <a:ext cx="7715200" cy="528945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Найдите лишнее слово в каждом столбце таблицы</a:t>
            </a:r>
          </a:p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33953"/>
              </p:ext>
            </p:extLst>
          </p:nvPr>
        </p:nvGraphicFramePr>
        <p:xfrm>
          <a:off x="1331640" y="2060848"/>
          <a:ext cx="6912768" cy="36003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22575"/>
                <a:gridCol w="2222575"/>
                <a:gridCol w="2467618"/>
              </a:tblGrid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               </a:t>
                      </a:r>
                      <a:r>
                        <a:rPr lang="ru-RU" sz="1200" b="1" dirty="0" smtClean="0">
                          <a:effectLst/>
                        </a:rPr>
                        <a:t>Дроби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</a:t>
                      </a:r>
                      <a:r>
                        <a:rPr lang="ru-RU" sz="1200" b="1" dirty="0" smtClean="0">
                          <a:effectLst/>
                        </a:rPr>
                        <a:t>Линии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                 </a:t>
                      </a:r>
                      <a:r>
                        <a:rPr lang="ru-RU" sz="1200" b="1" dirty="0" smtClean="0">
                          <a:effectLst/>
                        </a:rPr>
                        <a:t>Действия</a:t>
                      </a:r>
                      <a:r>
                        <a:rPr lang="ru-RU" sz="1200" b="1" baseline="0" dirty="0" smtClean="0">
                          <a:effectLst/>
                        </a:rPr>
                        <a:t> с дробями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числитель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прямая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дробная   черта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4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знаменатель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 кривая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приведение  дробей к  общему  знаменателю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ломаная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 замкнутая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сокращение  дробей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44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смешанное  число  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самопересекающаяся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умножение  числителя  и  знаменателя  на  одно  и  то  же  число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2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 общий  знаменатель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вычитание  дробей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сложение  дробей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12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1115616" y="764704"/>
            <a:ext cx="7571184" cy="5361459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Устно</a:t>
            </a:r>
            <a:endParaRPr lang="ru-RU" dirty="0"/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7323139"/>
                  </p:ext>
                </p:extLst>
              </p:nvPr>
            </p:nvGraphicFramePr>
            <p:xfrm>
              <a:off x="1115616" y="1556793"/>
              <a:ext cx="7632847" cy="332118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821924"/>
                    <a:gridCol w="1875353"/>
                    <a:gridCol w="1995034"/>
                    <a:gridCol w="1940536"/>
                  </a:tblGrid>
                  <a:tr h="1010682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  Целая часть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 Дробная часть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Неправильная дробь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Смешанная дробь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9465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</a:rPr>
                            <a:t>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>
                                      <a:effectLst/>
                                      <a:latin typeface="Cambria Math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ru-RU" sz="1800">
                                      <a:effectLst/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 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501399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      2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smtClean="0">
                              <a:effectLst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1800">
                                      <a:effectLst/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 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9465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</a:rPr>
                            <a:t>     6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1800">
                                      <a:effectLst/>
                                      <a:latin typeface="Cambria Math"/>
                                    </a:rPr>
                                    <m:t>11</m:t>
                                  </m:r>
                                </m:den>
                              </m:f>
                            </m:oMath>
                          </a14:m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23476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       8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9631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smtClean="0">
                              <a:effectLst/>
                            </a:rPr>
                            <a:t>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>
                                      <a:effectLst/>
                                      <a:latin typeface="Cambria Math"/>
                                    </a:rPr>
                                    <m:t>24</m:t>
                                  </m:r>
                                </m:num>
                                <m:den>
                                  <m:r>
                                    <a:rPr lang="ru-RU" sz="1800">
                                      <a:effectLst/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 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7323139"/>
                  </p:ext>
                </p:extLst>
              </p:nvPr>
            </p:nvGraphicFramePr>
            <p:xfrm>
              <a:off x="1115616" y="1556793"/>
              <a:ext cx="7632847" cy="332118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821924"/>
                    <a:gridCol w="1875353"/>
                    <a:gridCol w="1995034"/>
                    <a:gridCol w="1940536"/>
                  </a:tblGrid>
                  <a:tr h="1010682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  Целая часть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 Дробная часть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Неправильная дробь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Смешанная дробь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9465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84756" t="-214815" r="-97256" b="-3716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 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501399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      2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97394" t="-310976" r="-210749" b="-26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 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9465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3711" t="-416049" r="-314" b="-170370"/>
                          </a:stretch>
                        </a:blipFill>
                      </a:tcPr>
                    </a:tc>
                  </a:tr>
                  <a:tr h="323476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       8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9631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>
                              <a:effectLst/>
                            </a:rPr>
                            <a:t> </a:t>
                          </a:r>
                          <a:endParaRPr lang="ru-RU" sz="18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84756" t="-582716" r="-97256" b="-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>
                              <a:effectLst/>
                            </a:rPr>
                            <a:t> </a:t>
                          </a:r>
                          <a:endParaRPr lang="ru-RU" sz="18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03648" y="836712"/>
            <a:ext cx="7283152" cy="528945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677594"/>
                  </p:ext>
                </p:extLst>
              </p:nvPr>
            </p:nvGraphicFramePr>
            <p:xfrm>
              <a:off x="1187624" y="1196752"/>
              <a:ext cx="7488833" cy="252028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592123"/>
                    <a:gridCol w="1176998"/>
                    <a:gridCol w="1113508"/>
                    <a:gridCol w="1246348"/>
                    <a:gridCol w="1246348"/>
                    <a:gridCol w="1113508"/>
                  </a:tblGrid>
                  <a:tr h="83950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Слагаемое</a:t>
                          </a:r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    5</a:t>
                          </a:r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   1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 smtClean="0">
                              <a:effectLst/>
                            </a:rPr>
                            <a:t>     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 </a:t>
                          </a:r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 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4108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Слагаемое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smtClean="0">
                              <a:effectLst/>
                            </a:rPr>
                            <a:t>   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 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smtClean="0">
                              <a:effectLst/>
                            </a:rPr>
                            <a:t>    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 smtClean="0">
                              <a:effectLst/>
                            </a:rPr>
                            <a:t>    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 smtClean="0">
                              <a:effectLst/>
                            </a:rPr>
                            <a:t>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396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Сумма 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 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smtClean="0">
                              <a:effectLst/>
                            </a:rPr>
                            <a:t>     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 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    4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 smtClean="0">
                              <a:effectLst/>
                            </a:rPr>
                            <a:t>  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1600">
                                      <a:effectLst/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677594"/>
                  </p:ext>
                </p:extLst>
              </p:nvPr>
            </p:nvGraphicFramePr>
            <p:xfrm>
              <a:off x="1187624" y="1196752"/>
              <a:ext cx="7488833" cy="252028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592123"/>
                    <a:gridCol w="1176998"/>
                    <a:gridCol w="1113508"/>
                    <a:gridCol w="1246348"/>
                    <a:gridCol w="1246348"/>
                    <a:gridCol w="1113508"/>
                  </a:tblGrid>
                  <a:tr h="83950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Слагаемое</a:t>
                          </a:r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    5</a:t>
                          </a:r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   1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12745" t="-4348" r="-19019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 </a:t>
                          </a:r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 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4108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Слагаемое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35751" t="-104348" r="-40155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 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12745" t="-104348" r="-19019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12745" t="-104348" r="-9019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571585" t="-104348" r="-546" b="-100000"/>
                          </a:stretch>
                        </a:blipFill>
                      </a:tcPr>
                    </a:tc>
                  </a:tr>
                  <a:tr h="8396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Сумма 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 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48634" t="-204348" r="-3234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 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     4</a:t>
                          </a:r>
                          <a:endParaRPr lang="ru-RU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571585" t="-204348" r="-54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656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2561" y="764704"/>
                <a:ext cx="7644239" cy="5361459"/>
              </a:xfrm>
            </p:spPr>
            <p:txBody>
              <a:bodyPr>
                <a:normAutofit/>
              </a:bodyPr>
              <a:lstStyle/>
              <a:p>
                <a:pPr marL="0" lvl="0" indent="0" algn="ctr">
                  <a:buNone/>
                </a:pPr>
                <a:r>
                  <a:rPr lang="ru-RU" b="1" dirty="0" smtClean="0"/>
                  <a:t> Найдите </a:t>
                </a:r>
                <a:r>
                  <a:rPr lang="ru-RU" b="1" dirty="0"/>
                  <a:t>периметр </a:t>
                </a:r>
                <a:r>
                  <a:rPr lang="ru-RU" b="1" dirty="0" smtClean="0"/>
                  <a:t>квадрата</a:t>
                </a:r>
              </a:p>
              <a:p>
                <a:pPr marL="0" lvl="0" indent="0" algn="ctr">
                  <a:buNone/>
                </a:pPr>
                <a:r>
                  <a:rPr lang="ru-RU" b="1" dirty="0" smtClean="0"/>
                  <a:t> </a:t>
                </a:r>
                <a:r>
                  <a:rPr lang="ru-RU" b="1" dirty="0"/>
                  <a:t>со </a:t>
                </a:r>
                <a:r>
                  <a:rPr lang="ru-RU" b="1" dirty="0" smtClean="0"/>
                  <a:t>стороной</a:t>
                </a:r>
                <a:r>
                  <a:rPr lang="ru-RU" dirty="0" smtClean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9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/>
                  <a:t> м.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2561" y="764704"/>
                <a:ext cx="7644239" cy="5361459"/>
              </a:xfrm>
              <a:blipFill rotWithShape="1">
                <a:blip r:embed="rId2"/>
                <a:stretch>
                  <a:fillRect t="-14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115616" y="2200508"/>
            <a:ext cx="3384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Решение </a:t>
            </a:r>
            <a:r>
              <a:rPr lang="ru-RU" sz="3200" dirty="0" smtClean="0"/>
              <a:t>задачи: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22596" y="3573016"/>
            <a:ext cx="61418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тогда сторона квадрата </a:t>
            </a:r>
            <a:r>
              <a:rPr lang="ru-RU" sz="2400" dirty="0" smtClean="0"/>
              <a:t>равна 100:5*2=40 см</a:t>
            </a:r>
          </a:p>
          <a:p>
            <a:endParaRPr lang="ru-RU" sz="2400" dirty="0"/>
          </a:p>
          <a:p>
            <a:r>
              <a:rPr lang="ru-RU" sz="2400" dirty="0" smtClean="0"/>
              <a:t>Р = 4*40 см=160 см = 1м 60 см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2561" y="3573016"/>
            <a:ext cx="1790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1м= 100 </a:t>
            </a:r>
            <a:r>
              <a:rPr lang="ru-RU" sz="2400" dirty="0" smtClean="0"/>
              <a:t>см, 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98307" y="2924944"/>
            <a:ext cx="324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 способ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911029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853</Words>
  <Application>Microsoft Office PowerPoint</Application>
  <PresentationFormat>Экран (4:3)</PresentationFormat>
  <Paragraphs>293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Deafult User</cp:lastModifiedBy>
  <cp:revision>21</cp:revision>
  <cp:lastPrinted>2015-10-15T09:05:45Z</cp:lastPrinted>
  <dcterms:created xsi:type="dcterms:W3CDTF">2014-07-09T08:50:25Z</dcterms:created>
  <dcterms:modified xsi:type="dcterms:W3CDTF">2010-11-11T21:46:02Z</dcterms:modified>
</cp:coreProperties>
</file>