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386800" cy="30279975"/>
  <p:notesSz cx="6858000" cy="9144000"/>
  <p:defaultTextStyle>
    <a:defPPr>
      <a:defRPr lang="ru-RU"/>
    </a:defPPr>
    <a:lvl1pPr marL="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162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32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485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647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808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97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3131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929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6B3305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1" autoAdjust="0"/>
    <p:restoredTop sz="99855" autoAdjust="0"/>
  </p:normalViewPr>
  <p:slideViewPr>
    <p:cSldViewPr>
      <p:cViewPr>
        <p:scale>
          <a:sx n="35" d="100"/>
          <a:sy n="35" d="100"/>
        </p:scale>
        <p:origin x="-2352" y="6"/>
      </p:cViewPr>
      <p:guideLst>
        <p:guide orient="horz" pos="9537"/>
        <p:guide pos="67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70"/>
      <c:perspective val="0"/>
    </c:view3D>
    <c:plotArea>
      <c:layout>
        <c:manualLayout>
          <c:layoutTarget val="inner"/>
          <c:xMode val="edge"/>
          <c:yMode val="edge"/>
          <c:x val="0.1304347826086957"/>
          <c:y val="0.20819112627986347"/>
          <c:w val="0.41079460269865081"/>
          <c:h val="0.58361774744027317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FFFFFF"/>
            </a:solidFill>
            <a:ln w="38099">
              <a:solidFill>
                <a:srgbClr val="FFFFFF"/>
              </a:solidFill>
              <a:prstDash val="solid"/>
            </a:ln>
          </c:spPr>
          <c:dPt>
            <c:idx val="0"/>
            <c:spPr>
              <a:solidFill>
                <a:srgbClr val="008000"/>
              </a:solidFill>
              <a:ln w="38099">
                <a:solidFill>
                  <a:srgbClr val="FFFFFF"/>
                </a:solidFill>
                <a:prstDash val="solid"/>
              </a:ln>
            </c:spPr>
          </c:dPt>
          <c:dPt>
            <c:idx val="1"/>
            <c:spPr>
              <a:solidFill>
                <a:srgbClr val="FFCC00"/>
              </a:solidFill>
              <a:ln w="38099">
                <a:pattFill prst="pct50">
                  <a:fgClr>
                    <a:srgbClr val="FFFFFF"/>
                  </a:fgClr>
                  <a:bgClr>
                    <a:srgbClr val="FFFFFF"/>
                  </a:bgClr>
                </a:pattFill>
                <a:prstDash val="solid"/>
              </a:ln>
            </c:spPr>
          </c:dPt>
          <c:dPt>
            <c:idx val="2"/>
            <c:spPr>
              <a:solidFill>
                <a:srgbClr val="FF0000"/>
              </a:solidFill>
              <a:ln w="38099">
                <a:solidFill>
                  <a:srgbClr val="FFFFFF"/>
                </a:solidFill>
                <a:prstDash val="solid"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Sheet1!$B$1:$D$1</c:f>
              <c:strCache>
                <c:ptCount val="3"/>
                <c:pt idx="0">
                  <c:v>Ослабленные - 60%</c:v>
                </c:pt>
                <c:pt idx="1">
                  <c:v>Сильно ослабленные - 30%</c:v>
                </c:pt>
                <c:pt idx="2">
                  <c:v>Усыхающее - 10%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60</c:v>
                </c:pt>
                <c:pt idx="1">
                  <c:v>30</c:v>
                </c:pt>
                <c:pt idx="2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Запад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Sheet1!$B$1:$D$1</c:f>
              <c:strCache>
                <c:ptCount val="3"/>
                <c:pt idx="0">
                  <c:v>Ослабленные - 60%</c:v>
                </c:pt>
                <c:pt idx="1">
                  <c:v>Сильно ослабленные - 30%</c:v>
                </c:pt>
                <c:pt idx="2">
                  <c:v>Усыхающее - 10%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</c:numCache>
            </c:numRef>
          </c:val>
        </c:ser>
        <c:dLbls>
          <c:showVal val="1"/>
        </c:dLbls>
      </c:pie3DChart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7316341829085513"/>
          <c:y val="0.37542662116041009"/>
          <c:w val="0.3208395802098955"/>
          <c:h val="0.2491467576791809"/>
        </c:manualLayout>
      </c:layout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5"/>
  <c:chart>
    <c:title>
      <c:layout/>
    </c:title>
    <c:plotArea>
      <c:layout>
        <c:manualLayout>
          <c:layoutTarget val="inner"/>
          <c:xMode val="edge"/>
          <c:yMode val="edge"/>
          <c:x val="3.2743925181555153E-2"/>
          <c:y val="0.11066370358183396"/>
          <c:w val="0.87602046288744229"/>
          <c:h val="0.801602997556568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Поврежденные березы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Участок № 87 - 6 берез</c:v>
                </c:pt>
                <c:pt idx="1">
                  <c:v>Участок № 107 - 3 березы</c:v>
                </c:pt>
                <c:pt idx="2">
                  <c:v>Участок № 108 - 1 береза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axId val="81057664"/>
        <c:axId val="81059200"/>
      </c:barChart>
      <c:catAx>
        <c:axId val="81057664"/>
        <c:scaling>
          <c:orientation val="minMax"/>
        </c:scaling>
        <c:axPos val="b"/>
        <c:tickLblPos val="nextTo"/>
        <c:crossAx val="81059200"/>
        <c:crosses val="autoZero"/>
        <c:auto val="1"/>
        <c:lblAlgn val="ctr"/>
        <c:lblOffset val="100"/>
      </c:catAx>
      <c:valAx>
        <c:axId val="81059200"/>
        <c:scaling>
          <c:orientation val="minMax"/>
        </c:scaling>
        <c:axPos val="l"/>
        <c:majorGridlines/>
        <c:numFmt formatCode="General" sourceLinked="1"/>
        <c:tickLblPos val="nextTo"/>
        <c:crossAx val="8105766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solidFill>
          <a:schemeClr val="bg1"/>
        </a:solidFill>
      </c:spPr>
    </c:sideWall>
    <c:backWall>
      <c:spPr>
        <a:solidFill>
          <a:schemeClr val="bg1"/>
        </a:soli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от 80 до 100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Участок № 87</c:v>
                </c:pt>
                <c:pt idx="1">
                  <c:v>Участок №107</c:v>
                </c:pt>
                <c:pt idx="2">
                  <c:v>Участок № 108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 100 до 200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Участок № 87</c:v>
                </c:pt>
                <c:pt idx="1">
                  <c:v>Участок №107</c:v>
                </c:pt>
                <c:pt idx="2">
                  <c:v>Участок № 108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 200 до 520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Участок № 87</c:v>
                </c:pt>
                <c:pt idx="1">
                  <c:v>Участок №107</c:v>
                </c:pt>
                <c:pt idx="2">
                  <c:v>Участок № 108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hape val="cylinder"/>
        <c:axId val="68585728"/>
        <c:axId val="68599808"/>
        <c:axId val="0"/>
      </c:bar3DChart>
      <c:catAx>
        <c:axId val="68585728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8599808"/>
        <c:crosses val="autoZero"/>
        <c:auto val="1"/>
        <c:lblAlgn val="ctr"/>
        <c:lblOffset val="100"/>
      </c:catAx>
      <c:valAx>
        <c:axId val="68599808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68585728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0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6493076636511803"/>
          <c:y val="0.24595118661727983"/>
          <c:w val="0.22728340005104741"/>
          <c:h val="0.35350933676754681"/>
        </c:manualLayout>
      </c:layout>
      <c:txPr>
        <a:bodyPr/>
        <a:lstStyle/>
        <a:p>
          <a:pPr>
            <a:defRPr sz="18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4010" y="9406420"/>
            <a:ext cx="18178780" cy="64905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8020" y="17158652"/>
            <a:ext cx="14970760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5505430" y="1212607"/>
            <a:ext cx="4812030" cy="2583610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9341" y="1212607"/>
            <a:ext cx="14079643" cy="2583610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410" y="19457690"/>
            <a:ext cx="18178780" cy="6013939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9410" y="12833950"/>
            <a:ext cx="18178780" cy="6623742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16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323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48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64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80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97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9341" y="7065332"/>
            <a:ext cx="9445837" cy="19983383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871624" y="7065332"/>
            <a:ext cx="9445837" cy="19983383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341" y="6777950"/>
            <a:ext cx="9449551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69341" y="9602678"/>
            <a:ext cx="9449551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864198" y="6777950"/>
            <a:ext cx="9453263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0864198" y="9602678"/>
            <a:ext cx="9453263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1" y="1205592"/>
            <a:ext cx="7036110" cy="5130773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61646" y="1205596"/>
            <a:ext cx="11955815" cy="25843119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9341" y="6336369"/>
            <a:ext cx="7036110" cy="20712346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964" y="21195983"/>
            <a:ext cx="12832080" cy="250230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91964" y="2705573"/>
            <a:ext cx="12832080" cy="18167985"/>
          </a:xfrm>
        </p:spPr>
        <p:txBody>
          <a:bodyPr/>
          <a:lstStyle>
            <a:lvl1pPr marL="0" indent="0">
              <a:buNone/>
              <a:defRPr sz="10300"/>
            </a:lvl1pPr>
            <a:lvl2pPr marL="1476162" indent="0">
              <a:buNone/>
              <a:defRPr sz="9000"/>
            </a:lvl2pPr>
            <a:lvl3pPr marL="2952323" indent="0">
              <a:buNone/>
              <a:defRPr sz="7700"/>
            </a:lvl3pPr>
            <a:lvl4pPr marL="4428485" indent="0">
              <a:buNone/>
              <a:defRPr sz="6500"/>
            </a:lvl4pPr>
            <a:lvl5pPr marL="5904647" indent="0">
              <a:buNone/>
              <a:defRPr sz="6500"/>
            </a:lvl5pPr>
            <a:lvl6pPr marL="7380808" indent="0">
              <a:buNone/>
              <a:defRPr sz="6500"/>
            </a:lvl6pPr>
            <a:lvl7pPr marL="8856970" indent="0">
              <a:buNone/>
              <a:defRPr sz="6500"/>
            </a:lvl7pPr>
            <a:lvl8pPr marL="10333131" indent="0">
              <a:buNone/>
              <a:defRPr sz="6500"/>
            </a:lvl8pPr>
            <a:lvl9pPr marL="11809293" indent="0">
              <a:buNone/>
              <a:defRPr sz="6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91964" y="23698291"/>
            <a:ext cx="12832080" cy="3553689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0" y="1212606"/>
            <a:ext cx="19248120" cy="5046663"/>
          </a:xfrm>
          <a:prstGeom prst="rect">
            <a:avLst/>
          </a:prstGeom>
        </p:spPr>
        <p:txBody>
          <a:bodyPr vert="horz" lIns="295232" tIns="147616" rIns="295232" bIns="1476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340" y="7065332"/>
            <a:ext cx="19248120" cy="19983383"/>
          </a:xfrm>
          <a:prstGeom prst="rect">
            <a:avLst/>
          </a:prstGeom>
        </p:spPr>
        <p:txBody>
          <a:bodyPr vert="horz" lIns="295232" tIns="147616" rIns="295232" bIns="1476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9340" y="28065054"/>
            <a:ext cx="4990254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307158" y="28065054"/>
            <a:ext cx="6772487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5327207" y="28065054"/>
            <a:ext cx="4990254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2323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121" indent="-1107121" algn="l" defTabSz="2952323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763" indent="-922601" algn="l" defTabSz="2952323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40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566" indent="-738081" algn="l" defTabSz="2952323" rtl="0" eaLnBrk="1" latinLnBrk="0" hangingPunct="1">
        <a:spcBef>
          <a:spcPct val="20000"/>
        </a:spcBef>
        <a:buFont typeface="Arial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727" indent="-738081" algn="l" defTabSz="2952323" rtl="0" eaLnBrk="1" latinLnBrk="0" hangingPunct="1">
        <a:spcBef>
          <a:spcPct val="20000"/>
        </a:spcBef>
        <a:buFont typeface="Arial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889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5051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1212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737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62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32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85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647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808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7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131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29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3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11" Type="http://schemas.openxmlformats.org/officeDocument/2006/relationships/chart" Target="../charts/chart3.xml"/><Relationship Id="rId5" Type="http://schemas.openxmlformats.org/officeDocument/2006/relationships/image" Target="../media/image5.png"/><Relationship Id="rId10" Type="http://schemas.openxmlformats.org/officeDocument/2006/relationships/chart" Target="../charts/chart2.xml"/><Relationship Id="rId4" Type="http://schemas.openxmlformats.org/officeDocument/2006/relationships/image" Target="../media/image4.png"/><Relationship Id="rId9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s://kartinkin.net/uploads/posts/2021-07/1625172021_59-kartinkin-com-p-nebesnii-fon-krasivie-foni-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1386800" cy="30279975"/>
          </a:xfrm>
          <a:prstGeom prst="rect">
            <a:avLst/>
          </a:prstGeom>
          <a:noFill/>
          <a:ln w="3175"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09512"/>
            <a:ext cx="22337794" cy="4143403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Распространение, биология, экология и полезные свойства</a:t>
            </a:r>
            <a:br>
              <a:rPr lang="ru-RU" sz="5300" b="1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 трутовика скошенного (</a:t>
            </a:r>
            <a:r>
              <a:rPr lang="ru-RU" sz="5300" b="1" dirty="0" err="1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Itionotus</a:t>
            </a:r>
            <a:r>
              <a:rPr lang="ru-RU" sz="5300" b="1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b="1" dirty="0" err="1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obliquus</a:t>
            </a:r>
            <a:r>
              <a:rPr lang="ru-RU" sz="5300" b="1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06724" y="2352585"/>
            <a:ext cx="14970760" cy="2357454"/>
          </a:xfrm>
        </p:spPr>
        <p:txBody>
          <a:bodyPr>
            <a:normAutofit fontScale="40000" lnSpcReduction="20000"/>
          </a:bodyPr>
          <a:lstStyle/>
          <a:p>
            <a:r>
              <a:rPr lang="ru-RU" sz="10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работы изучение распространения, биологии, экологии и полезных свойств трутовика скошенного на исследуемой территории </a:t>
            </a:r>
            <a:r>
              <a:rPr lang="ru-RU" sz="10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Ельского</a:t>
            </a:r>
            <a:r>
              <a:rPr lang="ru-RU" sz="1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Гомельской области</a:t>
            </a:r>
          </a:p>
          <a:p>
            <a:endParaRPr lang="ru-RU" dirty="0"/>
          </a:p>
        </p:txBody>
      </p:sp>
      <p:pic>
        <p:nvPicPr>
          <p:cNvPr id="1046" name="Picture 22" descr="https://img1.liveinternet.ru/images/attach/d/1/131/55/131055367_55cd91e30b0f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261784" flipH="1">
            <a:off x="-629293" y="-318991"/>
            <a:ext cx="3711773" cy="4309396"/>
          </a:xfrm>
          <a:prstGeom prst="rect">
            <a:avLst/>
          </a:prstGeom>
          <a:noFill/>
        </p:spPr>
      </p:pic>
      <p:pic>
        <p:nvPicPr>
          <p:cNvPr id="1048" name="Picture 24" descr="https://static.wixstatic.com/media/57ce54_830baf173ad34bbdb2baee6d54504753~mv2_d_1750_1750_s_2.png/v1/fill/w_1000,h_1000,al_c,usm_0.66_1.00_0.01/57ce54_830baf173ad34bbdb2baee6d54504753~mv2_d_1750_1750_s_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480010" y="352321"/>
            <a:ext cx="4462306" cy="4462307"/>
          </a:xfrm>
          <a:prstGeom prst="rect">
            <a:avLst/>
          </a:prstGeom>
          <a:noFill/>
        </p:spPr>
      </p:pic>
      <p:sp>
        <p:nvSpPr>
          <p:cNvPr id="29" name="Подзаголовок 2"/>
          <p:cNvSpPr txBox="1">
            <a:spLocks/>
          </p:cNvSpPr>
          <p:nvPr/>
        </p:nvSpPr>
        <p:spPr>
          <a:xfrm>
            <a:off x="2192278" y="1495329"/>
            <a:ext cx="17359434" cy="1000132"/>
          </a:xfrm>
          <a:prstGeom prst="rect">
            <a:avLst/>
          </a:prstGeom>
        </p:spPr>
        <p:txBody>
          <a:bodyPr vert="horz" lIns="295232" tIns="147616" rIns="295232" bIns="147616" rtlCol="0">
            <a:normAutofit fontScale="25000" lnSpcReduction="20000"/>
          </a:bodyPr>
          <a:lstStyle/>
          <a:p>
            <a:pPr lvl="0" algn="ctr">
              <a:lnSpc>
                <a:spcPct val="120000"/>
              </a:lnSpc>
            </a:pPr>
            <a:r>
              <a:rPr kumimoji="0" lang="ru-RU" sz="9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Автор работы </a:t>
            </a:r>
            <a:r>
              <a:rPr lang="ru-RU" sz="9000" dirty="0" smtClean="0">
                <a:latin typeface="Times New Roman" pitchFamily="18" charset="0"/>
                <a:cs typeface="Times New Roman" pitchFamily="18" charset="0"/>
              </a:rPr>
              <a:t>учащаяся 11 класса </a:t>
            </a:r>
            <a:r>
              <a:rPr lang="ru-RU" sz="9000" dirty="0" err="1" smtClean="0">
                <a:latin typeface="Times New Roman" pitchFamily="18" charset="0"/>
                <a:cs typeface="Times New Roman" pitchFamily="18" charset="0"/>
              </a:rPr>
              <a:t>Яцухно</a:t>
            </a:r>
            <a:r>
              <a:rPr lang="ru-RU" sz="9000" dirty="0" smtClean="0">
                <a:latin typeface="Times New Roman" pitchFamily="18" charset="0"/>
                <a:cs typeface="Times New Roman" pitchFamily="18" charset="0"/>
              </a:rPr>
              <a:t> Елизавета Сергеевна ГУО «</a:t>
            </a:r>
            <a:r>
              <a:rPr lang="ru-RU" sz="9000" dirty="0" err="1" smtClean="0">
                <a:latin typeface="Times New Roman" pitchFamily="18" charset="0"/>
                <a:cs typeface="Times New Roman" pitchFamily="18" charset="0"/>
              </a:rPr>
              <a:t>Добрынская</a:t>
            </a:r>
            <a:r>
              <a:rPr lang="ru-RU" sz="9000" dirty="0" smtClean="0">
                <a:latin typeface="Times New Roman" pitchFamily="18" charset="0"/>
                <a:cs typeface="Times New Roman" pitchFamily="18" charset="0"/>
              </a:rPr>
              <a:t> средняя школа </a:t>
            </a:r>
            <a:r>
              <a:rPr lang="ru-RU" sz="9000" dirty="0" err="1" smtClean="0">
                <a:latin typeface="Times New Roman" pitchFamily="18" charset="0"/>
                <a:cs typeface="Times New Roman" pitchFamily="18" charset="0"/>
              </a:rPr>
              <a:t>Ельского</a:t>
            </a:r>
            <a:r>
              <a:rPr lang="ru-RU" sz="9000" dirty="0" smtClean="0">
                <a:latin typeface="Times New Roman" pitchFamily="18" charset="0"/>
                <a:cs typeface="Times New Roman" pitchFamily="18" charset="0"/>
              </a:rPr>
              <a:t> района».</a:t>
            </a:r>
          </a:p>
          <a:p>
            <a:pPr lvl="0" algn="ctr">
              <a:lnSpc>
                <a:spcPct val="120000"/>
              </a:lnSpc>
            </a:pPr>
            <a:r>
              <a:rPr lang="ru-RU" sz="9000" dirty="0" smtClean="0">
                <a:latin typeface="Times New Roman" pitchFamily="18" charset="0"/>
                <a:cs typeface="Times New Roman" pitchFamily="18" charset="0"/>
              </a:rPr>
              <a:t> Руководитель учитель биологии и химии </a:t>
            </a:r>
            <a:r>
              <a:rPr lang="ru-RU" sz="9000" dirty="0" err="1" smtClean="0">
                <a:latin typeface="Times New Roman" pitchFamily="18" charset="0"/>
                <a:cs typeface="Times New Roman" pitchFamily="18" charset="0"/>
              </a:rPr>
              <a:t>Панцевич</a:t>
            </a:r>
            <a:r>
              <a:rPr lang="ru-RU" sz="9000" dirty="0" smtClean="0">
                <a:latin typeface="Times New Roman" pitchFamily="18" charset="0"/>
                <a:cs typeface="Times New Roman" pitchFamily="18" charset="0"/>
              </a:rPr>
              <a:t> Ольга Николаевна</a:t>
            </a:r>
            <a:r>
              <a:rPr kumimoji="0" lang="ru-RU" sz="9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ctr" defTabSz="2952323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3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0" y="4209973"/>
            <a:ext cx="11693532" cy="3416320"/>
          </a:xfrm>
          <a:prstGeom prst="rect">
            <a:avLst/>
          </a:prstGeom>
          <a:solidFill>
            <a:srgbClr val="FFFFFF"/>
          </a:solidFill>
          <a:ln w="9525">
            <a:solidFill>
              <a:srgbClr val="6B3305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адачи: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особенности распространения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трутовика скошенного на исследуемой территории;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проанализировать анкетные данные учащихся, учителей и родителей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Добрынской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средней школы;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изучить биологические и экологические особенности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трутовика скошенного;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проанализировать полученные данные по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фитонцидным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фунгицидным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свойствам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трутовика скошенного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дать практические рекомендации по использованию полезных свойств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гриба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6" name="Rectangle 42"/>
          <p:cNvSpPr>
            <a:spLocks noChangeArrowheads="1"/>
          </p:cNvSpPr>
          <p:nvPr/>
        </p:nvSpPr>
        <p:spPr bwMode="auto">
          <a:xfrm>
            <a:off x="11764970" y="4209973"/>
            <a:ext cx="9621830" cy="3046988"/>
          </a:xfrm>
          <a:prstGeom prst="rect">
            <a:avLst/>
          </a:prstGeom>
          <a:solidFill>
            <a:schemeClr val="bg1"/>
          </a:solidFill>
          <a:ln w="9525">
            <a:solidFill>
              <a:srgbClr val="6B3305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Актуальность: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 современном этапе изучение биологии и экологии </a:t>
            </a:r>
            <a:r>
              <a:rPr lang="ru-RU" sz="24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трутовика скошенного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сохраняет актуальность. В последние годы у большинства населения возрос интерес к нему. Поэтому этот гриб-паразит заслуживает повышенного внимания, прежде всего для просвещения населения о его внешних признаках, позволяющих легко отличать его от других трутовых грибов, также растущих на березе, и о его полезных свойствах, как для человека, так и для растений.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7781873"/>
            <a:ext cx="5835616" cy="2157822"/>
          </a:xfrm>
          <a:prstGeom prst="rect">
            <a:avLst/>
          </a:prstGeom>
          <a:solidFill>
            <a:schemeClr val="bg1"/>
          </a:solidFill>
          <a:ln>
            <a:solidFill>
              <a:srgbClr val="6B3305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Место исследования:</a:t>
            </a:r>
          </a:p>
          <a:p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исследования распространения чаги проводились на выделенной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природной территории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Ельского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лесхоза в квадратах № 87,107,108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67" name="Picture 43" descr="БЕльское"/>
          <p:cNvPicPr>
            <a:picLocks noChangeAspect="1" noChangeArrowheads="1"/>
          </p:cNvPicPr>
          <p:nvPr/>
        </p:nvPicPr>
        <p:blipFill>
          <a:blip r:embed="rId6"/>
          <a:srcRect l="54458" t="46051" r="26120" b="34870"/>
          <a:stretch>
            <a:fillRect/>
          </a:stretch>
        </p:blipFill>
        <p:spPr bwMode="auto">
          <a:xfrm>
            <a:off x="6192806" y="7781873"/>
            <a:ext cx="3500462" cy="2786082"/>
          </a:xfrm>
          <a:prstGeom prst="rect">
            <a:avLst/>
          </a:prstGeom>
          <a:noFill/>
          <a:ln w="9525">
            <a:solidFill>
              <a:srgbClr val="6B3305"/>
            </a:solidFill>
            <a:miter lim="800000"/>
            <a:headEnd/>
            <a:tailEnd/>
          </a:ln>
        </p:spPr>
      </p:pic>
      <p:sp>
        <p:nvSpPr>
          <p:cNvPr id="35" name="Умножение 34"/>
          <p:cNvSpPr/>
          <p:nvPr/>
        </p:nvSpPr>
        <p:spPr>
          <a:xfrm>
            <a:off x="7121500" y="7638997"/>
            <a:ext cx="357190" cy="428628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множение 35"/>
          <p:cNvSpPr/>
          <p:nvPr/>
        </p:nvSpPr>
        <p:spPr>
          <a:xfrm>
            <a:off x="6692872" y="8710567"/>
            <a:ext cx="357190" cy="428628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множение 36"/>
          <p:cNvSpPr/>
          <p:nvPr/>
        </p:nvSpPr>
        <p:spPr>
          <a:xfrm>
            <a:off x="7693004" y="8924881"/>
            <a:ext cx="357190" cy="428628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0099596" y="7853311"/>
            <a:ext cx="11287204" cy="2672889"/>
          </a:xfrm>
          <a:prstGeom prst="rect">
            <a:avLst/>
          </a:prstGeom>
          <a:solidFill>
            <a:schemeClr val="bg1"/>
          </a:solidFill>
          <a:ln>
            <a:solidFill>
              <a:srgbClr val="6B3305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Методы исследования:</a:t>
            </a:r>
          </a:p>
          <a:p>
            <a:r>
              <a:rPr lang="ru-RU" sz="2400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подсчет берез поврежденных чагой с использованием маршрутного обследования по методике А.В. Дунаева;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определение состояния поврежденных деревьев по шкале визуальной оценки;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изучение действия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фитонцидных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свойств по методике Б.П.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Токина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фунгицидных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свойств;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анализ специальной литературы.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20642" y="20712151"/>
            <a:ext cx="10050458" cy="769441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ЭТАП 2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Фитонцидные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свойства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0" y="0"/>
            <a:ext cx="213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10764838" y="16640185"/>
            <a:ext cx="10072758" cy="769441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ЭТАП 3 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Фунгицидные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свойства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auto">
          <a:xfrm>
            <a:off x="0" y="0"/>
            <a:ext cx="21386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74" name="Object 50"/>
          <p:cNvGraphicFramePr>
            <a:graphicFrameLocks noChangeAspect="1"/>
          </p:cNvGraphicFramePr>
          <p:nvPr/>
        </p:nvGraphicFramePr>
        <p:xfrm>
          <a:off x="906394" y="21640845"/>
          <a:ext cx="9358378" cy="4286280"/>
        </p:xfrm>
        <a:graphic>
          <a:graphicData uri="http://schemas.openxmlformats.org/presentationml/2006/ole">
            <p:oleObj spid="_x0000_s1074" name="Диаграмма" r:id="rId7" imgW="5381557" imgH="2143125" progId="MSGraph.Chart.8">
              <p:embed/>
            </p:oleObj>
          </a:graphicData>
        </a:graphic>
      </p:graphicFrame>
      <p:graphicFrame>
        <p:nvGraphicFramePr>
          <p:cNvPr id="1075" name="Object 51"/>
          <p:cNvGraphicFramePr>
            <a:graphicFrameLocks noChangeAspect="1"/>
          </p:cNvGraphicFramePr>
          <p:nvPr/>
        </p:nvGraphicFramePr>
        <p:xfrm>
          <a:off x="11193466" y="17711755"/>
          <a:ext cx="9049466" cy="4000528"/>
        </p:xfrm>
        <a:graphic>
          <a:graphicData uri="http://schemas.openxmlformats.org/presentationml/2006/ole">
            <p:oleObj spid="_x0000_s1075" name="Диаграмма" r:id="rId8" imgW="6086543" imgH="3219540" progId="MSGraph.Chart.8">
              <p:embed/>
            </p:oleObj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11193466" y="22140911"/>
            <a:ext cx="9737868" cy="646331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РЕКОМЕНДАЦИИ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77766" y="26284315"/>
            <a:ext cx="9644130" cy="642942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52"/>
          <p:cNvSpPr>
            <a:spLocks noChangeArrowheads="1"/>
          </p:cNvSpPr>
          <p:nvPr/>
        </p:nvSpPr>
        <p:spPr bwMode="auto">
          <a:xfrm>
            <a:off x="477766" y="27498761"/>
            <a:ext cx="1007275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 больше берез в составе древостоя и старше ее возраст, тем встречаемость гриба выше.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 выше гриб произрастает к кроне, тем больше он содержит полезных веществ.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предотвращения развития грибковых болезней томатов целесообразно использовать настой чаги и ее шрот.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Полученные знания позволят легко отличать чагу от других трутовых грибов.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7" name="Rectangle 53"/>
          <p:cNvSpPr>
            <a:spLocks noChangeArrowheads="1"/>
          </p:cNvSpPr>
          <p:nvPr/>
        </p:nvSpPr>
        <p:spPr bwMode="auto">
          <a:xfrm>
            <a:off x="10621962" y="23047226"/>
            <a:ext cx="10764838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 собирать гриб только в экологически чистых районах;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 перед первым походом в лес хорошо изучить внешние признаки гриба (это черные, растрескивающиеся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желвакообразные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наросты на стволах типа больших бородавок);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 собирать трутовик скошенный только с живых берез;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 помнить,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 ближе к кроне дерева, тем больше полезных веществ;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 собирать поздней осенью или ранней весной (в нем больше целебных свойств и заметнее на стволах берез);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 снимать, спиливать твердую чагу со ствола, но не само дерево;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 порубить чагу на куски среднего размера 3 - 10 см для хранения;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 помнить, что хранение в виде порошка приводит к быстрой утрате целебных свойств;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сушить в естественных условиях и хранить в тканевых мешочках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45085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!!! Но прежде чем использовать средства на основе чаги для лечения или профилактики, посоветуйтесь с лечащим врачом!!!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0" y="10782269"/>
            <a:ext cx="205518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ЭТАП 1 Распространение трутовика скошенного на исследуемой территории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2" name="Объект 2"/>
          <p:cNvGraphicFramePr/>
          <p:nvPr/>
        </p:nvGraphicFramePr>
        <p:xfrm>
          <a:off x="0" y="17283127"/>
          <a:ext cx="10693400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4" name="Диаграмма 43"/>
          <p:cNvGraphicFramePr/>
          <p:nvPr/>
        </p:nvGraphicFramePr>
        <p:xfrm>
          <a:off x="0" y="11782401"/>
          <a:ext cx="10644262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5" name="Диаграмма 44"/>
          <p:cNvGraphicFramePr/>
          <p:nvPr/>
        </p:nvGraphicFramePr>
        <p:xfrm>
          <a:off x="10621962" y="12068153"/>
          <a:ext cx="10144196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443</Words>
  <PresentationFormat>Произвольный</PresentationFormat>
  <Paragraphs>49</Paragraphs>
  <Slides>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Тема Office</vt:lpstr>
      <vt:lpstr>Диаграмма</vt:lpstr>
      <vt:lpstr>Распространение, биология, экология и полезные свойства  трутовика скошенного (Itionotus obliquus)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Распространение, биология, экология и полезные свойства  трутовика скошенного Itionotus obliquus</dc:title>
  <dc:creator>LG</dc:creator>
  <cp:lastModifiedBy>LG</cp:lastModifiedBy>
  <cp:revision>58</cp:revision>
  <dcterms:created xsi:type="dcterms:W3CDTF">2021-11-24T14:18:09Z</dcterms:created>
  <dcterms:modified xsi:type="dcterms:W3CDTF">2021-11-25T05:07:32Z</dcterms:modified>
</cp:coreProperties>
</file>