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71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928670"/>
            <a:ext cx="7072362" cy="928694"/>
          </a:xfrm>
        </p:spPr>
        <p:txBody>
          <a:bodyPr>
            <a:normAutofit fontScale="90000"/>
          </a:bodyPr>
          <a:lstStyle/>
          <a:p>
            <a:r>
              <a:rPr lang="be-BY" sz="3600" i="1" dirty="0" smtClean="0">
                <a:latin typeface="Times New Roman" pitchFamily="18" charset="0"/>
                <a:cs typeface="Times New Roman" pitchFamily="18" charset="0"/>
              </a:rPr>
              <a:t>Стымулюючы занятак</a:t>
            </a:r>
            <a:br>
              <a:rPr lang="be-BY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e-BY" sz="3600" i="1" dirty="0" smtClean="0">
                <a:latin typeface="Times New Roman" pitchFamily="18" charset="0"/>
                <a:cs typeface="Times New Roman" pitchFamily="18" charset="0"/>
              </a:rPr>
              <a:t>па матэматыцы ў 9 класе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428628"/>
          </a:xfrm>
        </p:spPr>
        <p:txBody>
          <a:bodyPr>
            <a:noAutofit/>
          </a:bodyPr>
          <a:lstStyle/>
          <a:p>
            <a:r>
              <a:rPr lang="be-BY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ДУА “Дабрынская сярэдняя школа Ельскага раёна”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000240"/>
            <a:ext cx="67151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Сістэм</a:t>
            </a:r>
            <a:r>
              <a:rPr lang="be-BY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ы 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ўраўненняў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дзвюма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зменнымі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пры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рашэнні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тэставых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заданняў</a:t>
            </a: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4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286248" y="5429264"/>
            <a:ext cx="4429156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e-BY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Настаўнік Т.У.</a:t>
            </a:r>
            <a:r>
              <a:rPr kumimoji="0" lang="be-BY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Трошка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87791"/>
            <a:ext cx="7286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РТ 2 этап 2008/2009 год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одержимое 2"/>
          <p:cNvSpPr txBox="1">
            <a:spLocks/>
          </p:cNvSpPr>
          <p:nvPr/>
        </p:nvSpPr>
        <p:spPr>
          <a:xfrm>
            <a:off x="5357818" y="2357431"/>
            <a:ext cx="2286016" cy="42862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;</a:t>
            </a:r>
            <a:endParaRPr lang="be-BY" sz="36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baseline="0" dirty="0" smtClean="0">
                <a:latin typeface="Times New Roman" pitchFamily="18" charset="0"/>
                <a:cs typeface="Times New Roman" pitchFamily="18" charset="0"/>
              </a:rPr>
              <a:t> -2;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be-BY" sz="3600" baseline="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be-BY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0" name="Содержимое 2"/>
          <p:cNvSpPr txBox="1">
            <a:spLocks/>
          </p:cNvSpPr>
          <p:nvPr/>
        </p:nvSpPr>
        <p:spPr>
          <a:xfrm>
            <a:off x="500034" y="1214422"/>
            <a:ext cx="8429684" cy="207170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А4.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Дадзены графік </a:t>
            </a:r>
            <a:r>
              <a:rPr lang="be-BY" sz="3600" i="1" dirty="0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be-BY" sz="3600" i="1" dirty="0" smtClean="0"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be-BY" sz="36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algn="just">
              <a:spcBef>
                <a:spcPct val="20000"/>
              </a:spcBef>
            </a:pPr>
            <a:r>
              <a:rPr lang="be-BY" sz="3600" i="1" dirty="0" smtClean="0"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be-BY" sz="36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роўна</a:t>
            </a:r>
            <a:r>
              <a:rPr kumimoji="0" lang="be-BY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kumimoji="0" lang="be-BY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1643042" y="2714620"/>
            <a:ext cx="3357586" cy="3500462"/>
            <a:chOff x="1000100" y="2357430"/>
            <a:chExt cx="3357586" cy="3500462"/>
          </a:xfrm>
        </p:grpSpPr>
        <p:grpSp>
          <p:nvGrpSpPr>
            <p:cNvPr id="47" name="Группа 46"/>
            <p:cNvGrpSpPr/>
            <p:nvPr/>
          </p:nvGrpSpPr>
          <p:grpSpPr>
            <a:xfrm>
              <a:off x="1000100" y="2357430"/>
              <a:ext cx="3357586" cy="3500462"/>
              <a:chOff x="642910" y="3571876"/>
              <a:chExt cx="2636940" cy="2643206"/>
            </a:xfrm>
          </p:grpSpPr>
          <p:cxnSp>
            <p:nvCxnSpPr>
              <p:cNvPr id="8" name="Прямая со стрелкой 7"/>
              <p:cNvCxnSpPr/>
              <p:nvPr/>
            </p:nvCxnSpPr>
            <p:spPr>
              <a:xfrm rot="5400000" flipH="1" flipV="1">
                <a:off x="-147058" y="4996486"/>
                <a:ext cx="2428892" cy="83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 flipV="1">
                <a:off x="713095" y="5643578"/>
                <a:ext cx="2430145" cy="952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783279" y="5599864"/>
                <a:ext cx="3509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2000" dirty="0" smtClean="0"/>
                  <a:t>0</a:t>
                </a:r>
                <a:endParaRPr lang="ru-RU" sz="2000" dirty="0"/>
              </a:p>
            </p:txBody>
          </p:sp>
          <p:cxnSp>
            <p:nvCxnSpPr>
              <p:cNvPr id="15" name="Прямая соединительная линия 14"/>
              <p:cNvCxnSpPr/>
              <p:nvPr/>
            </p:nvCxnSpPr>
            <p:spPr>
              <a:xfrm rot="5400000">
                <a:off x="1237600" y="5677723"/>
                <a:ext cx="214314" cy="15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1204388" y="5714222"/>
                <a:ext cx="3509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2000" dirty="0" smtClean="0"/>
                  <a:t>1</a:t>
                </a:r>
                <a:endParaRPr lang="ru-RU" sz="2000" dirty="0"/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923649" y="5357032"/>
                <a:ext cx="280739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642910" y="5171236"/>
                <a:ext cx="3509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2000" dirty="0" smtClean="0"/>
                  <a:t>1</a:t>
                </a:r>
                <a:endParaRPr lang="ru-RU" sz="20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928926" y="5715016"/>
                <a:ext cx="3509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2400" i="1" dirty="0" smtClean="0">
                    <a:latin typeface="Times New Roman" pitchFamily="18" charset="0"/>
                    <a:cs typeface="Times New Roman" pitchFamily="18" charset="0"/>
                  </a:rPr>
                  <a:t>х</a:t>
                </a:r>
                <a:endParaRPr lang="ru-RU" sz="20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14348" y="3571876"/>
                <a:ext cx="3509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2400" i="1" dirty="0" smtClean="0">
                    <a:latin typeface="Times New Roman" pitchFamily="18" charset="0"/>
                    <a:cs typeface="Times New Roman" pitchFamily="18" charset="0"/>
                  </a:rPr>
                  <a:t>у</a:t>
                </a:r>
                <a:endParaRPr lang="ru-RU" sz="20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2397528" y="5572140"/>
                <a:ext cx="140369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1000100" y="4714884"/>
                <a:ext cx="140369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285984" y="5715016"/>
                <a:ext cx="3509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2000" dirty="0" smtClean="0"/>
                  <a:t>5</a:t>
                </a:r>
                <a:endParaRPr lang="ru-RU" sz="2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42910" y="4572008"/>
                <a:ext cx="3509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2000" dirty="0" smtClean="0"/>
                  <a:t>3</a:t>
                </a:r>
                <a:endParaRPr lang="ru-RU" sz="2000" dirty="0"/>
              </a:p>
            </p:txBody>
          </p:sp>
        </p:grpSp>
        <p:cxnSp>
          <p:nvCxnSpPr>
            <p:cNvPr id="49" name="Прямая соединительная линия 48"/>
            <p:cNvCxnSpPr>
              <a:endCxn id="52" idx="1"/>
            </p:cNvCxnSpPr>
            <p:nvPr/>
          </p:nvCxnSpPr>
          <p:spPr>
            <a:xfrm>
              <a:off x="1000100" y="3571876"/>
              <a:ext cx="2910758" cy="1929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1" name="Объект 50"/>
          <p:cNvGraphicFramePr>
            <a:graphicFrameLocks noChangeAspect="1"/>
          </p:cNvGraphicFramePr>
          <p:nvPr/>
        </p:nvGraphicFramePr>
        <p:xfrm>
          <a:off x="6029336" y="2232018"/>
          <a:ext cx="828680" cy="911230"/>
        </p:xfrm>
        <a:graphic>
          <a:graphicData uri="http://schemas.openxmlformats.org/presentationml/2006/ole">
            <p:oleObj spid="_x0000_s3074" name="Формула" r:id="rId3" imgW="228600" imgH="39348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929322" y="3571876"/>
          <a:ext cx="920750" cy="928694"/>
        </p:xfrm>
        <a:graphic>
          <a:graphicData uri="http://schemas.openxmlformats.org/presentationml/2006/ole">
            <p:oleObj spid="_x0000_s3075" name="Формула" r:id="rId4" imgW="253800" imgH="39348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000760" y="4929198"/>
          <a:ext cx="874713" cy="982681"/>
        </p:xfrm>
        <a:graphic>
          <a:graphicData uri="http://schemas.openxmlformats.org/presentationml/2006/ole">
            <p:oleObj spid="_x0000_s3076" name="Формула" r:id="rId5" imgW="241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9" grpId="0" uiExpand="1" build="p"/>
      <p:bldP spid="6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87791"/>
            <a:ext cx="7286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ЦТ 2012 год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одержимое 2"/>
          <p:cNvSpPr txBox="1">
            <a:spLocks/>
          </p:cNvSpPr>
          <p:nvPr/>
        </p:nvSpPr>
        <p:spPr>
          <a:xfrm>
            <a:off x="642910" y="3429000"/>
            <a:ext cx="2286016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95;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105;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100;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125;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115.</a:t>
            </a:r>
            <a:endParaRPr kumimoji="0" lang="be-BY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0" name="Содержимое 2"/>
          <p:cNvSpPr txBox="1">
            <a:spLocks/>
          </p:cNvSpPr>
          <p:nvPr/>
        </p:nvSpPr>
        <p:spPr>
          <a:xfrm>
            <a:off x="214282" y="1214422"/>
            <a:ext cx="8358246" cy="221457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А12.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На адной чашы ўраўнаважаных вагаў ляжаць 3 яблыкі і 1 груша, на другой – 2 яблыкі, 2 грушы і гіра вагой 20 г. Якая вага аднаго яблыка (ў грамах), калі ўся садавіна разам важыць 780 г? Лічыце ўсе яблыкі аднолькавымі па вазе і ўсе грушы аднолькавымі па вазе.</a:t>
            </a:r>
            <a:endParaRPr kumimoji="0" lang="be-BY" sz="36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5072066" y="3000372"/>
            <a:ext cx="3857652" cy="3643338"/>
            <a:chOff x="5072066" y="3000372"/>
            <a:chExt cx="3857652" cy="3643338"/>
          </a:xfrm>
        </p:grpSpPr>
        <p:pic>
          <p:nvPicPr>
            <p:cNvPr id="25" name="Рисунок 24" descr="весы.jpg"/>
            <p:cNvPicPr>
              <a:picLocks noChangeAspect="1"/>
            </p:cNvPicPr>
            <p:nvPr/>
          </p:nvPicPr>
          <p:blipFill>
            <a:blip r:embed="rId2" cstate="print"/>
            <a:srcRect t="10999"/>
            <a:stretch>
              <a:fillRect/>
            </a:stretch>
          </p:blipFill>
          <p:spPr>
            <a:xfrm>
              <a:off x="5072066" y="3000372"/>
              <a:ext cx="3857652" cy="3643338"/>
            </a:xfrm>
            <a:prstGeom prst="rect">
              <a:avLst/>
            </a:prstGeom>
          </p:spPr>
        </p:pic>
        <p:pic>
          <p:nvPicPr>
            <p:cNvPr id="26" name="Рисунок 25" descr="руша.JPG"/>
            <p:cNvPicPr>
              <a:picLocks noChangeAspect="1"/>
            </p:cNvPicPr>
            <p:nvPr/>
          </p:nvPicPr>
          <p:blipFill>
            <a:blip r:embed="rId3" cstate="print"/>
            <a:srcRect t="66500" r="61070"/>
            <a:stretch>
              <a:fillRect/>
            </a:stretch>
          </p:blipFill>
          <p:spPr>
            <a:xfrm>
              <a:off x="5357819" y="4290659"/>
              <a:ext cx="357190" cy="567101"/>
            </a:xfrm>
            <a:prstGeom prst="rect">
              <a:avLst/>
            </a:prstGeom>
          </p:spPr>
        </p:pic>
        <p:pic>
          <p:nvPicPr>
            <p:cNvPr id="27" name="Рисунок 26" descr="руша.JPG"/>
            <p:cNvPicPr>
              <a:picLocks noChangeAspect="1"/>
            </p:cNvPicPr>
            <p:nvPr/>
          </p:nvPicPr>
          <p:blipFill>
            <a:blip r:embed="rId3" cstate="print"/>
            <a:srcRect t="66500" r="61070"/>
            <a:stretch>
              <a:fillRect/>
            </a:stretch>
          </p:blipFill>
          <p:spPr>
            <a:xfrm>
              <a:off x="7143768" y="4362097"/>
              <a:ext cx="357190" cy="567101"/>
            </a:xfrm>
            <a:prstGeom prst="rect">
              <a:avLst/>
            </a:prstGeom>
          </p:spPr>
        </p:pic>
        <p:pic>
          <p:nvPicPr>
            <p:cNvPr id="29" name="Рисунок 28" descr="руша.JPG"/>
            <p:cNvPicPr>
              <a:picLocks noChangeAspect="1"/>
            </p:cNvPicPr>
            <p:nvPr/>
          </p:nvPicPr>
          <p:blipFill>
            <a:blip r:embed="rId3" cstate="print"/>
            <a:srcRect t="66500" r="61070"/>
            <a:stretch>
              <a:fillRect/>
            </a:stretch>
          </p:blipFill>
          <p:spPr>
            <a:xfrm>
              <a:off x="7500958" y="4357694"/>
              <a:ext cx="347665" cy="567101"/>
            </a:xfrm>
            <a:prstGeom prst="rect">
              <a:avLst/>
            </a:prstGeom>
          </p:spPr>
        </p:pic>
        <p:pic>
          <p:nvPicPr>
            <p:cNvPr id="30" name="Рисунок 29" descr="яблоко.JPG"/>
            <p:cNvPicPr>
              <a:picLocks noChangeAspect="1"/>
            </p:cNvPicPr>
            <p:nvPr/>
          </p:nvPicPr>
          <p:blipFill>
            <a:blip r:embed="rId4" cstate="print"/>
            <a:srcRect l="48500" t="16145" r="14000" b="16146"/>
            <a:stretch>
              <a:fillRect/>
            </a:stretch>
          </p:blipFill>
          <p:spPr>
            <a:xfrm>
              <a:off x="5923827" y="4554863"/>
              <a:ext cx="291247" cy="302897"/>
            </a:xfrm>
            <a:prstGeom prst="rect">
              <a:avLst/>
            </a:prstGeom>
          </p:spPr>
        </p:pic>
        <p:pic>
          <p:nvPicPr>
            <p:cNvPr id="31" name="Рисунок 30" descr="яблоко.JPG"/>
            <p:cNvPicPr>
              <a:picLocks noChangeAspect="1"/>
            </p:cNvPicPr>
            <p:nvPr/>
          </p:nvPicPr>
          <p:blipFill>
            <a:blip r:embed="rId5" cstate="print"/>
            <a:srcRect l="48500" t="16145" r="14000" b="16146"/>
            <a:stretch>
              <a:fillRect/>
            </a:stretch>
          </p:blipFill>
          <p:spPr>
            <a:xfrm>
              <a:off x="6128983" y="4473901"/>
              <a:ext cx="300405" cy="312421"/>
            </a:xfrm>
            <a:prstGeom prst="rect">
              <a:avLst/>
            </a:prstGeom>
          </p:spPr>
        </p:pic>
        <p:pic>
          <p:nvPicPr>
            <p:cNvPr id="32" name="Рисунок 31" descr="яблоко.JPG"/>
            <p:cNvPicPr>
              <a:picLocks noChangeAspect="1"/>
            </p:cNvPicPr>
            <p:nvPr/>
          </p:nvPicPr>
          <p:blipFill>
            <a:blip r:embed="rId6" cstate="print"/>
            <a:srcRect l="48500" t="16145" r="14000" b="16146"/>
            <a:stretch>
              <a:fillRect/>
            </a:stretch>
          </p:blipFill>
          <p:spPr>
            <a:xfrm>
              <a:off x="5643570" y="4560578"/>
              <a:ext cx="285752" cy="297182"/>
            </a:xfrm>
            <a:prstGeom prst="rect">
              <a:avLst/>
            </a:prstGeom>
          </p:spPr>
        </p:pic>
        <p:pic>
          <p:nvPicPr>
            <p:cNvPr id="34" name="Рисунок 33" descr="яблоко.JPG"/>
            <p:cNvPicPr>
              <a:picLocks noChangeAspect="1"/>
            </p:cNvPicPr>
            <p:nvPr/>
          </p:nvPicPr>
          <p:blipFill>
            <a:blip r:embed="rId4" cstate="print"/>
            <a:srcRect l="48500" t="16145" r="14000" b="16146"/>
            <a:stretch>
              <a:fillRect/>
            </a:stretch>
          </p:blipFill>
          <p:spPr>
            <a:xfrm>
              <a:off x="7143768" y="4714884"/>
              <a:ext cx="291248" cy="302897"/>
            </a:xfrm>
            <a:prstGeom prst="rect">
              <a:avLst/>
            </a:prstGeom>
          </p:spPr>
        </p:pic>
        <p:pic>
          <p:nvPicPr>
            <p:cNvPr id="35" name="Рисунок 34" descr="яблоко.JPG"/>
            <p:cNvPicPr>
              <a:picLocks noChangeAspect="1"/>
            </p:cNvPicPr>
            <p:nvPr/>
          </p:nvPicPr>
          <p:blipFill>
            <a:blip r:embed="rId7" cstate="print"/>
            <a:srcRect l="48500" t="16145" r="14000" b="16146"/>
            <a:stretch>
              <a:fillRect/>
            </a:stretch>
          </p:blipFill>
          <p:spPr>
            <a:xfrm>
              <a:off x="7498210" y="4714884"/>
              <a:ext cx="288500" cy="300040"/>
            </a:xfrm>
            <a:prstGeom prst="rect">
              <a:avLst/>
            </a:prstGeom>
          </p:spPr>
        </p:pic>
        <p:pic>
          <p:nvPicPr>
            <p:cNvPr id="36" name="Рисунок 35" descr="гирька.jpeg"/>
            <p:cNvPicPr>
              <a:picLocks noChangeAspect="1"/>
            </p:cNvPicPr>
            <p:nvPr/>
          </p:nvPicPr>
          <p:blipFill>
            <a:blip r:embed="rId8" cstate="print"/>
            <a:srcRect l="83553" t="43644" r="658" b="15042"/>
            <a:stretch>
              <a:fillRect/>
            </a:stretch>
          </p:blipFill>
          <p:spPr>
            <a:xfrm>
              <a:off x="7786710" y="4429132"/>
              <a:ext cx="357190" cy="580434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7715272" y="4572008"/>
              <a:ext cx="50006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1500" dirty="0" smtClean="0">
                  <a:solidFill>
                    <a:schemeClr val="bg1"/>
                  </a:solidFill>
                </a:rPr>
                <a:t>20 г</a:t>
              </a:r>
              <a:endParaRPr lang="ru-RU" sz="15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500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38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9" grpId="0" uiExpand="1" build="p"/>
      <p:bldP spid="6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87791"/>
            <a:ext cx="7286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Рэфлексія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Содержимое 2"/>
          <p:cNvSpPr txBox="1">
            <a:spLocks/>
          </p:cNvSpPr>
          <p:nvPr/>
        </p:nvSpPr>
        <p:spPr>
          <a:xfrm>
            <a:off x="214282" y="1142984"/>
            <a:ext cx="8358246" cy="507209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Выберыце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варыянт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адпавядае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вашым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пачуццям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пасля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сённяшняга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занятка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ўсё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ведаю,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зразумеў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магу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растлумачыць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іншым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!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Зялёны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колер)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ўсё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ведаю,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зразумеў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змагу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растлумачыць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іншым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Жоўты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колер)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мяне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засталіся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пытанні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Чырвоны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колер)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87791"/>
            <a:ext cx="7286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Дзякуй усім за ўвагу!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2" cstate="print"/>
          <a:srcRect b="7576"/>
          <a:stretch>
            <a:fillRect/>
          </a:stretch>
        </p:blipFill>
        <p:spPr>
          <a:xfrm>
            <a:off x="2000232" y="1714488"/>
            <a:ext cx="4714908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соседними углами 3"/>
          <p:cNvSpPr/>
          <p:nvPr/>
        </p:nvSpPr>
        <p:spPr>
          <a:xfrm flipV="1">
            <a:off x="785786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algn="l"/>
            <a:r>
              <a:rPr lang="be-BY" b="1" i="1" dirty="0" smtClean="0">
                <a:latin typeface="Times New Roman" pitchFamily="18" charset="0"/>
                <a:cs typeface="Times New Roman" pitchFamily="18" charset="0"/>
              </a:rPr>
              <a:t>Мэта: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7929618" cy="478634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Wingdings" pitchFamily="2" charset="2"/>
              <a:buChar char="ü"/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Сфарміраваць навыкі прымянення спосабаў рашэння сістэм ураўненняў з дзвюма зменнымі пры рашэнні тэставых заданняў і экзаменацыйных задач;</a:t>
            </a:r>
          </a:p>
          <a:p>
            <a:pPr marL="514350" indent="-514350" algn="just">
              <a:buFont typeface="Wingdings" pitchFamily="2" charset="2"/>
              <a:buChar char="ü"/>
              <a:tabLst>
                <a:tab pos="354013" algn="l"/>
              </a:tabLst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Садзейнічаць развіццю творчых здольнасцей,    выхаваць  пачуццё адказнасці і ўзаемападтрымкі пры рашэнні;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Развіваць цікавасць да вывучэння прадмета;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Выхоўваць самастойнасць і правільнасць     запісу пры выкананні тэстаў, інтарэс да вучэбнага прадмета.</a:t>
            </a:r>
          </a:p>
          <a:p>
            <a:pPr marL="514350" indent="-514350" algn="just">
              <a:buNone/>
            </a:pP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соседними углами 3"/>
          <p:cNvSpPr/>
          <p:nvPr/>
        </p:nvSpPr>
        <p:spPr>
          <a:xfrm flipV="1">
            <a:off x="810994" y="0"/>
            <a:ext cx="7904410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80" y="71414"/>
            <a:ext cx="8229600" cy="1143000"/>
          </a:xfrm>
        </p:spPr>
        <p:txBody>
          <a:bodyPr/>
          <a:lstStyle/>
          <a:p>
            <a:r>
              <a:rPr lang="be-BY" b="1" i="1" dirty="0" smtClean="0">
                <a:latin typeface="Times New Roman" pitchFamily="18" charset="0"/>
                <a:cs typeface="Times New Roman" pitchFamily="18" charset="0"/>
              </a:rPr>
              <a:t>Кітайская народная мудрасць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7149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e-BY" sz="6000" dirty="0" smtClean="0">
                <a:latin typeface="Times New Roman" pitchFamily="18" charset="0"/>
                <a:cs typeface="Times New Roman" pitchFamily="18" charset="0"/>
              </a:rPr>
              <a:t>Раскажы – і я забуду,</a:t>
            </a:r>
          </a:p>
          <a:p>
            <a:pPr>
              <a:buNone/>
            </a:pPr>
            <a:r>
              <a:rPr lang="be-BY" sz="6000" dirty="0" smtClean="0">
                <a:latin typeface="Times New Roman" pitchFamily="18" charset="0"/>
                <a:cs typeface="Times New Roman" pitchFamily="18" charset="0"/>
              </a:rPr>
              <a:t>Пакажы – і я запомню,</a:t>
            </a:r>
          </a:p>
          <a:p>
            <a:pPr>
              <a:buNone/>
            </a:pPr>
            <a:r>
              <a:rPr lang="be-BY" sz="6000" dirty="0" smtClean="0">
                <a:latin typeface="Times New Roman" pitchFamily="18" charset="0"/>
                <a:cs typeface="Times New Roman" pitchFamily="18" charset="0"/>
              </a:rPr>
              <a:t>Дайце мне зрабіць самому – і я навучуся.</a:t>
            </a:r>
          </a:p>
          <a:p>
            <a:pPr>
              <a:buNone/>
            </a:pPr>
            <a:r>
              <a:rPr lang="be-BY" sz="6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e-BY" sz="6000" dirty="0" smtClean="0">
                <a:latin typeface="Times New Roman" pitchFamily="18" charset="0"/>
                <a:cs typeface="Times New Roman" pitchFamily="18" charset="0"/>
              </a:rPr>
              <a:t>			 </a:t>
            </a:r>
          </a:p>
          <a:p>
            <a:pPr>
              <a:buNone/>
            </a:pPr>
            <a:r>
              <a:rPr lang="be-BY" sz="6000" i="1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4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4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4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4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4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соседними углами 3"/>
          <p:cNvSpPr/>
          <p:nvPr/>
        </p:nvSpPr>
        <p:spPr>
          <a:xfrm flipV="1">
            <a:off x="810994" y="0"/>
            <a:ext cx="7433414" cy="1714488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14"/>
            <a:ext cx="8358246" cy="1511288"/>
          </a:xfrm>
        </p:spPr>
        <p:txBody>
          <a:bodyPr>
            <a:noAutofit/>
          </a:bodyPr>
          <a:lstStyle/>
          <a:p>
            <a:r>
              <a:rPr lang="be-BY" sz="3900" b="1" i="1" dirty="0" smtClean="0">
                <a:latin typeface="Times New Roman" pitchFamily="18" charset="0"/>
                <a:cs typeface="Times New Roman" pitchFamily="18" charset="0"/>
              </a:rPr>
              <a:t>Спосабы рашэння сістэм двух лінейных ураўненняў з дзвюма зменнымі:</a:t>
            </a:r>
            <a:endParaRPr lang="ru-RU" sz="39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3983047"/>
          </a:xfrm>
        </p:spPr>
        <p:txBody>
          <a:bodyPr>
            <a:normAutofit/>
          </a:bodyPr>
          <a:lstStyle/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Спосаб складання;</a:t>
            </a: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Спосаб падстаноўкі;</a:t>
            </a: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Спосаб замены зменнай;</a:t>
            </a: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Графічны спосаб.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с двумя скругленными соседними углами 4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282743" y="2550906"/>
            <a:ext cx="2625347" cy="12382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1000100" y="3464717"/>
            <a:ext cx="1714512" cy="128588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3482658" y="3175901"/>
            <a:ext cx="2265005" cy="11995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3571867" y="2857495"/>
            <a:ext cx="2500330" cy="135732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1928794" y="392906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6318029" y="2738781"/>
            <a:ext cx="2419437" cy="11608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V="1">
            <a:off x="6541274" y="2888486"/>
            <a:ext cx="2044388" cy="98227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3"/>
          <p:cNvGrpSpPr/>
          <p:nvPr/>
        </p:nvGrpSpPr>
        <p:grpSpPr>
          <a:xfrm>
            <a:off x="500034" y="1580363"/>
            <a:ext cx="2286016" cy="3491710"/>
            <a:chOff x="500034" y="1580363"/>
            <a:chExt cx="2286016" cy="3491710"/>
          </a:xfrm>
        </p:grpSpPr>
        <p:cxnSp>
          <p:nvCxnSpPr>
            <p:cNvPr id="7" name="Прямая со стрелкой 6"/>
            <p:cNvCxnSpPr/>
            <p:nvPr/>
          </p:nvCxnSpPr>
          <p:spPr>
            <a:xfrm>
              <a:off x="500034" y="3713559"/>
              <a:ext cx="2238391" cy="119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rot="16200000" flipV="1">
              <a:off x="-154814" y="3369467"/>
              <a:ext cx="3357587" cy="476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595549" y="3652065"/>
              <a:ext cx="1905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i="1" dirty="0" smtClean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00166" y="1580363"/>
              <a:ext cx="1905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i="1" dirty="0"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85852" y="3643312"/>
              <a:ext cx="1905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1572398" y="3714750"/>
              <a:ext cx="14208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500166" y="3764163"/>
              <a:ext cx="190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14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41"/>
          <p:cNvGrpSpPr/>
          <p:nvPr/>
        </p:nvGrpSpPr>
        <p:grpSpPr>
          <a:xfrm>
            <a:off x="3929058" y="1714486"/>
            <a:ext cx="2214578" cy="3357587"/>
            <a:chOff x="3929058" y="1714486"/>
            <a:chExt cx="2214578" cy="3357587"/>
          </a:xfrm>
        </p:grpSpPr>
        <p:cxnSp>
          <p:nvCxnSpPr>
            <p:cNvPr id="20" name="Прямая со стрелкой 19"/>
            <p:cNvCxnSpPr/>
            <p:nvPr/>
          </p:nvCxnSpPr>
          <p:spPr>
            <a:xfrm>
              <a:off x="3929058" y="3714750"/>
              <a:ext cx="2168441" cy="10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rot="16200000" flipV="1">
              <a:off x="2666243" y="3405930"/>
              <a:ext cx="3286149" cy="461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959088" y="3714750"/>
              <a:ext cx="184548" cy="238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i="1" dirty="0" smtClean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86248" y="1714486"/>
              <a:ext cx="184548" cy="238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i="1" dirty="0"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71934" y="3643312"/>
              <a:ext cx="184548" cy="238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 rot="5400000">
              <a:off x="4358480" y="3713956"/>
              <a:ext cx="14208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4310061" y="3786188"/>
              <a:ext cx="190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14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42"/>
          <p:cNvGrpSpPr/>
          <p:nvPr/>
        </p:nvGrpSpPr>
        <p:grpSpPr>
          <a:xfrm>
            <a:off x="6715140" y="1714486"/>
            <a:ext cx="1928826" cy="3357586"/>
            <a:chOff x="6715140" y="1714486"/>
            <a:chExt cx="1928826" cy="3357586"/>
          </a:xfrm>
        </p:grpSpPr>
        <p:cxnSp>
          <p:nvCxnSpPr>
            <p:cNvPr id="35" name="Прямая со стрелкой 34"/>
            <p:cNvCxnSpPr/>
            <p:nvPr/>
          </p:nvCxnSpPr>
          <p:spPr>
            <a:xfrm>
              <a:off x="6715140" y="3714750"/>
              <a:ext cx="1884177" cy="252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/>
            <p:nvPr/>
          </p:nvCxnSpPr>
          <p:spPr>
            <a:xfrm rot="16200000" flipV="1">
              <a:off x="5831357" y="3420331"/>
              <a:ext cx="3258833" cy="446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8465371" y="3689537"/>
              <a:ext cx="178595" cy="255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i="1" dirty="0" smtClean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438450" y="1714486"/>
              <a:ext cx="178595" cy="255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i="1" dirty="0"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50925" y="3714750"/>
              <a:ext cx="178595" cy="255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7501752" y="3713956"/>
              <a:ext cx="14208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7453333" y="3786188"/>
              <a:ext cx="190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14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00034" y="5429264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>
                <a:latin typeface="Times New Roman" pitchFamily="18" charset="0"/>
                <a:cs typeface="Times New Roman" pitchFamily="18" charset="0"/>
              </a:rPr>
              <a:t>Адзінае рашэнне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43306" y="5429264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>
                <a:latin typeface="Times New Roman" pitchFamily="18" charset="0"/>
                <a:cs typeface="Times New Roman" pitchFamily="18" charset="0"/>
              </a:rPr>
              <a:t>Не мае рашэнняў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29388" y="5429264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dirty="0" smtClean="0">
                <a:latin typeface="Times New Roman" pitchFamily="18" charset="0"/>
                <a:cs typeface="Times New Roman" pitchFamily="18" charset="0"/>
              </a:rPr>
              <a:t>Бясконца многа рашэнняў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285852" y="87791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Графічны спосаб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56" grpId="0"/>
      <p:bldP spid="57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85852" y="87791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ЦТ 2011 год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1643050"/>
            <a:ext cx="8229600" cy="485778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be-BY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be-BY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А5.</a:t>
            </a:r>
            <a:r>
              <a:rPr kumimoji="0" lang="be-BY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Калі</a:t>
            </a:r>
            <a:r>
              <a:rPr kumimoji="0" lang="be-BY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be-BY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4х+13=0</a:t>
            </a:r>
            <a:r>
              <a:rPr kumimoji="0" lang="be-BY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тады </a:t>
            </a:r>
            <a:r>
              <a:rPr kumimoji="0" lang="be-BY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8х+39 </a:t>
            </a:r>
            <a:r>
              <a:rPr kumimoji="0" lang="be-BY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роўна: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be-BY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-17;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 17;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 16;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 13;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-13.</a:t>
            </a:r>
            <a:endParaRPr kumimoji="0" lang="be-BY" sz="40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be-BY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38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85852" y="87791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ЦТ 2012 год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1643050"/>
            <a:ext cx="8229600" cy="485778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be-BY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be-BY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А17. </a:t>
            </a:r>
            <a:r>
              <a:rPr kumimoji="0" lang="be-BY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Калі                </a:t>
            </a:r>
            <a:r>
              <a:rPr kumimoji="0" lang="be-BY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тады значэнне выразу </a:t>
            </a:r>
            <a:r>
              <a:rPr kumimoji="0" lang="be-BY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be-BY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be-BY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роўна: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be-BY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12;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13;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11/7;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93/129;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1/13.</a:t>
            </a:r>
            <a:endParaRPr kumimoji="0" lang="be-BY" sz="40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be-BY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357422" y="1928802"/>
          <a:ext cx="1428760" cy="1090106"/>
        </p:xfrm>
        <a:graphic>
          <a:graphicData uri="http://schemas.openxmlformats.org/presentationml/2006/ole">
            <p:oleObj spid="_x0000_s1026" name="Формула" r:id="rId3" imgW="482400" imgH="4190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643834" y="1857364"/>
          <a:ext cx="1428728" cy="1000132"/>
        </p:xfrm>
        <a:graphic>
          <a:graphicData uri="http://schemas.openxmlformats.org/presentationml/2006/ole">
            <p:oleObj spid="_x0000_s1027" name="Формула" r:id="rId4" imgW="520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38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87791"/>
            <a:ext cx="7286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РТ 2 этап 2011/2012 год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642910" y="2856702"/>
            <a:ext cx="4000528" cy="3358380"/>
            <a:chOff x="1643042" y="1571612"/>
            <a:chExt cx="4071966" cy="3358380"/>
          </a:xfrm>
        </p:grpSpPr>
        <p:cxnSp>
          <p:nvCxnSpPr>
            <p:cNvPr id="8" name="Прямая со стрелкой 7"/>
            <p:cNvCxnSpPr/>
            <p:nvPr/>
          </p:nvCxnSpPr>
          <p:spPr>
            <a:xfrm rot="5400000" flipH="1" flipV="1">
              <a:off x="500034" y="3357562"/>
              <a:ext cx="314327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V="1">
              <a:off x="1714480" y="4357694"/>
              <a:ext cx="3777484" cy="103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785918" y="431477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2000" dirty="0" smtClean="0"/>
                <a:t>0</a:t>
              </a:r>
              <a:endParaRPr lang="ru-RU" sz="2000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2250265" y="4392619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214546" y="4429132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2000" dirty="0" smtClean="0"/>
                <a:t>1</a:t>
              </a:r>
              <a:endParaRPr lang="ru-RU" sz="2000" dirty="0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928794" y="4071942"/>
              <a:ext cx="28575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643042" y="388614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2000" dirty="0" smtClean="0"/>
                <a:t>1</a:t>
              </a:r>
              <a:endParaRPr lang="ru-RU" sz="2000" dirty="0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 rot="5400000" flipH="1" flipV="1">
              <a:off x="1178695" y="3250406"/>
              <a:ext cx="2357457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 flipH="1" flipV="1">
              <a:off x="1500166" y="3214687"/>
              <a:ext cx="2286019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 flipH="1" flipV="1">
              <a:off x="1785919" y="3214687"/>
              <a:ext cx="228601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6200000" flipV="1">
              <a:off x="2071670" y="3214687"/>
              <a:ext cx="2286019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 flipH="1" flipV="1">
              <a:off x="2357423" y="3214687"/>
              <a:ext cx="228601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2643175" y="3214687"/>
              <a:ext cx="228601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2928926" y="3214686"/>
              <a:ext cx="2286020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2000232" y="4071942"/>
              <a:ext cx="250033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2071670" y="3786190"/>
              <a:ext cx="242889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071670" y="3500438"/>
              <a:ext cx="242889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071670" y="3214686"/>
              <a:ext cx="242889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2071670" y="2928934"/>
              <a:ext cx="242889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2071670" y="2643182"/>
              <a:ext cx="242889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2071670" y="2357430"/>
              <a:ext cx="242889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5357818" y="4286256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2400" i="1" dirty="0" smtClean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14480" y="1571612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2400" i="1" dirty="0" smtClean="0"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Овал 53"/>
            <p:cNvSpPr/>
            <p:nvPr/>
          </p:nvSpPr>
          <p:spPr>
            <a:xfrm>
              <a:off x="3428992" y="400050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571736" y="285749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00430" y="3643314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2400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285984" y="2538707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2400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Содержимое 2"/>
          <p:cNvSpPr txBox="1">
            <a:spLocks/>
          </p:cNvSpPr>
          <p:nvPr/>
        </p:nvSpPr>
        <p:spPr>
          <a:xfrm>
            <a:off x="5357818" y="2660663"/>
            <a:ext cx="3857652" cy="398304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baseline="0" dirty="0" smtClean="0">
                <a:latin typeface="Times New Roman" pitchFamily="18" charset="0"/>
                <a:cs typeface="Times New Roman" pitchFamily="18" charset="0"/>
              </a:rPr>
              <a:t>4;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4,5;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be-BY" sz="3600" baseline="0" dirty="0" smtClean="0">
                <a:latin typeface="Times New Roman" pitchFamily="18" charset="0"/>
                <a:cs typeface="Times New Roman" pitchFamily="18" charset="0"/>
              </a:rPr>
              <a:t>5;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5,5.</a:t>
            </a:r>
            <a:endParaRPr kumimoji="0" lang="be-BY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0" name="Содержимое 2"/>
          <p:cNvSpPr txBox="1">
            <a:spLocks/>
          </p:cNvSpPr>
          <p:nvPr/>
        </p:nvSpPr>
        <p:spPr>
          <a:xfrm>
            <a:off x="500034" y="1214422"/>
            <a:ext cx="8429684" cy="207170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be-BY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А1. </a:t>
            </a:r>
            <a: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Адлегласць</a:t>
            </a: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паміж пунктамі </a:t>
            </a:r>
            <a:r>
              <a:rPr kumimoji="0" lang="be-BY" sz="3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</a:t>
            </a:r>
            <a:r>
              <a:rPr kumimoji="0" lang="be-BY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і </a:t>
            </a:r>
            <a:r>
              <a:rPr kumimoji="0" lang="be-BY" sz="3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В, </a:t>
            </a:r>
            <a:r>
              <a:rPr kumimoji="0" lang="be-BY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размешчаных на каардынатнай плоскасці, роўна:</a:t>
            </a:r>
            <a:endParaRPr kumimoji="0" lang="be-BY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rot="5400000">
            <a:off x="1071538" y="4786322"/>
            <a:ext cx="1143008" cy="15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1643042" y="5357826"/>
            <a:ext cx="785818" cy="1031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5" idx="5"/>
            <a:endCxn id="54" idx="1"/>
          </p:cNvCxnSpPr>
          <p:nvPr/>
        </p:nvCxnSpPr>
        <p:spPr>
          <a:xfrm rot="16200000" flipH="1">
            <a:off x="1525614" y="4414047"/>
            <a:ext cx="1041980" cy="74296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2000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38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9" grpId="0" uiExpand="1" build="p"/>
      <p:bldP spid="6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87791"/>
            <a:ext cx="7286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i="1" dirty="0" smtClean="0">
                <a:latin typeface="Times New Roman" pitchFamily="18" charset="0"/>
                <a:cs typeface="Times New Roman" pitchFamily="18" charset="0"/>
              </a:rPr>
              <a:t>Фізкультхвілінка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977594" y="1131686"/>
            <a:ext cx="7677423" cy="5895228"/>
            <a:chOff x="977594" y="1131686"/>
            <a:chExt cx="7677423" cy="5895228"/>
          </a:xfrm>
        </p:grpSpPr>
        <p:sp>
          <p:nvSpPr>
            <p:cNvPr id="17" name="Овал 16"/>
            <p:cNvSpPr/>
            <p:nvPr/>
          </p:nvSpPr>
          <p:spPr>
            <a:xfrm rot="13699079">
              <a:off x="4408228" y="4522160"/>
              <a:ext cx="3440075" cy="15694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 rot="19274217">
              <a:off x="1312638" y="4626844"/>
              <a:ext cx="3459961" cy="15309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 rot="16200000">
              <a:off x="2928524" y="2067007"/>
              <a:ext cx="3440075" cy="15694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977594" y="1214422"/>
              <a:ext cx="7677423" cy="5643577"/>
              <a:chOff x="977594" y="1214422"/>
              <a:chExt cx="7677423" cy="5643577"/>
            </a:xfrm>
          </p:grpSpPr>
          <p:sp>
            <p:nvSpPr>
              <p:cNvPr id="18" name="Овал 17"/>
              <p:cNvSpPr/>
              <p:nvPr/>
            </p:nvSpPr>
            <p:spPr>
              <a:xfrm rot="10800000">
                <a:off x="5214942" y="3500438"/>
                <a:ext cx="3440075" cy="156943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Овал 14"/>
              <p:cNvSpPr/>
              <p:nvPr/>
            </p:nvSpPr>
            <p:spPr>
              <a:xfrm rot="16200000">
                <a:off x="2924501" y="4353245"/>
                <a:ext cx="3440075" cy="156943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rot="10800000">
                <a:off x="977594" y="3322022"/>
                <a:ext cx="3440075" cy="156943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 rot="13794494">
                <a:off x="1457695" y="2319491"/>
                <a:ext cx="3440075" cy="156943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Овал 9"/>
              <p:cNvSpPr/>
              <p:nvPr/>
            </p:nvSpPr>
            <p:spPr>
              <a:xfrm rot="18823906">
                <a:off x="4519609" y="2442476"/>
                <a:ext cx="3459961" cy="153095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857488" y="3500438"/>
                <a:ext cx="3357586" cy="150019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286116" y="3812449"/>
                <a:ext cx="264320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4800" dirty="0" smtClean="0">
                    <a:latin typeface="Times New Roman" pitchFamily="18" charset="0"/>
                    <a:cs typeface="Times New Roman" pitchFamily="18" charset="0"/>
                  </a:rPr>
                  <a:t>Функцыі</a:t>
                </a:r>
                <a:endParaRPr lang="ru-RU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0" name="Объект 19"/>
              <p:cNvGraphicFramePr>
                <a:graphicFrameLocks noChangeAspect="1"/>
              </p:cNvGraphicFramePr>
              <p:nvPr/>
            </p:nvGraphicFramePr>
            <p:xfrm>
              <a:off x="4057656" y="1214422"/>
              <a:ext cx="1371600" cy="1882790"/>
            </p:xfrm>
            <a:graphic>
              <a:graphicData uri="http://schemas.openxmlformats.org/presentationml/2006/ole">
                <p:oleObj spid="_x0000_s5122" name="Формула" r:id="rId3" imgW="444240" imgH="583920" progId="Equation.3">
                  <p:embed/>
                </p:oleObj>
              </a:graphicData>
            </a:graphic>
          </p:graphicFrame>
          <p:graphicFrame>
            <p:nvGraphicFramePr>
              <p:cNvPr id="21" name="Объект 20"/>
              <p:cNvGraphicFramePr>
                <a:graphicFrameLocks noChangeAspect="1"/>
              </p:cNvGraphicFramePr>
              <p:nvPr/>
            </p:nvGraphicFramePr>
            <p:xfrm>
              <a:off x="4000496" y="5429264"/>
              <a:ext cx="1214446" cy="607223"/>
            </p:xfrm>
            <a:graphic>
              <a:graphicData uri="http://schemas.openxmlformats.org/presentationml/2006/ole">
                <p:oleObj spid="_x0000_s5123" name="Формула" r:id="rId4" imgW="482400" imgH="241200" progId="Equation.3">
                  <p:embed/>
                </p:oleObj>
              </a:graphicData>
            </a:graphic>
          </p:graphicFrame>
          <p:graphicFrame>
            <p:nvGraphicFramePr>
              <p:cNvPr id="22" name="Объект 21"/>
              <p:cNvGraphicFramePr>
                <a:graphicFrameLocks noChangeAspect="1"/>
              </p:cNvGraphicFramePr>
              <p:nvPr/>
            </p:nvGraphicFramePr>
            <p:xfrm>
              <a:off x="1857356" y="5286388"/>
              <a:ext cx="1785950" cy="631828"/>
            </p:xfrm>
            <a:graphic>
              <a:graphicData uri="http://schemas.openxmlformats.org/presentationml/2006/ole">
                <p:oleObj spid="_x0000_s5124" name="Формула" r:id="rId5" imgW="647640" imgH="203040" progId="Equation.3">
                  <p:embed/>
                </p:oleObj>
              </a:graphicData>
            </a:graphic>
          </p:graphicFrame>
          <p:graphicFrame>
            <p:nvGraphicFramePr>
              <p:cNvPr id="5125" name="Object 5"/>
              <p:cNvGraphicFramePr>
                <a:graphicFrameLocks noChangeAspect="1"/>
              </p:cNvGraphicFramePr>
              <p:nvPr/>
            </p:nvGraphicFramePr>
            <p:xfrm>
              <a:off x="5429256" y="2490788"/>
              <a:ext cx="1646238" cy="1223962"/>
            </p:xfrm>
            <a:graphic>
              <a:graphicData uri="http://schemas.openxmlformats.org/presentationml/2006/ole">
                <p:oleObj spid="_x0000_s5125" name="Формула" r:id="rId6" imgW="596880" imgH="393480" progId="Equation.3">
                  <p:embed/>
                </p:oleObj>
              </a:graphicData>
            </a:graphic>
          </p:graphicFrame>
          <p:graphicFrame>
            <p:nvGraphicFramePr>
              <p:cNvPr id="24" name="Объект 23"/>
              <p:cNvGraphicFramePr>
                <a:graphicFrameLocks noChangeAspect="1"/>
              </p:cNvGraphicFramePr>
              <p:nvPr/>
            </p:nvGraphicFramePr>
            <p:xfrm>
              <a:off x="2143108" y="2428868"/>
              <a:ext cx="1635136" cy="714380"/>
            </p:xfrm>
            <a:graphic>
              <a:graphicData uri="http://schemas.openxmlformats.org/presentationml/2006/ole">
                <p:oleObj spid="_x0000_s5126" name="Формула" r:id="rId7" imgW="711000" imgH="228600" progId="Equation.3">
                  <p:embed/>
                </p:oleObj>
              </a:graphicData>
            </a:graphic>
          </p:graphicFrame>
          <p:graphicFrame>
            <p:nvGraphicFramePr>
              <p:cNvPr id="5127" name="Object 7"/>
              <p:cNvGraphicFramePr>
                <a:graphicFrameLocks noChangeAspect="1"/>
              </p:cNvGraphicFramePr>
              <p:nvPr/>
            </p:nvGraphicFramePr>
            <p:xfrm>
              <a:off x="5443538" y="5072063"/>
              <a:ext cx="1606550" cy="714375"/>
            </p:xfrm>
            <a:graphic>
              <a:graphicData uri="http://schemas.openxmlformats.org/presentationml/2006/ole">
                <p:oleObj spid="_x0000_s5127" name="Формула" r:id="rId8" imgW="698400" imgH="228600" progId="Equation.3">
                  <p:embed/>
                </p:oleObj>
              </a:graphicData>
            </a:graphic>
          </p:graphicFrame>
          <p:graphicFrame>
            <p:nvGraphicFramePr>
              <p:cNvPr id="26" name="Объект 25"/>
              <p:cNvGraphicFramePr>
                <a:graphicFrameLocks noChangeAspect="1"/>
              </p:cNvGraphicFramePr>
              <p:nvPr/>
            </p:nvGraphicFramePr>
            <p:xfrm>
              <a:off x="1357290" y="3714752"/>
              <a:ext cx="1214446" cy="785818"/>
            </p:xfrm>
            <a:graphic>
              <a:graphicData uri="http://schemas.openxmlformats.org/presentationml/2006/ole">
                <p:oleObj spid="_x0000_s5128" name="Формула" r:id="rId9" imgW="419040" imgH="228600" progId="Equation.3">
                  <p:embed/>
                </p:oleObj>
              </a:graphicData>
            </a:graphic>
          </p:graphicFrame>
          <p:graphicFrame>
            <p:nvGraphicFramePr>
              <p:cNvPr id="5129" name="Object 9"/>
              <p:cNvGraphicFramePr>
                <a:graphicFrameLocks noChangeAspect="1"/>
              </p:cNvGraphicFramePr>
              <p:nvPr/>
            </p:nvGraphicFramePr>
            <p:xfrm>
              <a:off x="6732588" y="3886200"/>
              <a:ext cx="1177925" cy="873125"/>
            </p:xfrm>
            <a:graphic>
              <a:graphicData uri="http://schemas.openxmlformats.org/presentationml/2006/ole">
                <p:oleObj spid="_x0000_s5129" name="Формула" r:id="rId10" imgW="406080" imgH="253800" progId="Equation.3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344</Words>
  <Application>Microsoft Office PowerPoint</Application>
  <PresentationFormat>Экран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Стымулюючы занятак па матэматыцы ў 9 класе</vt:lpstr>
      <vt:lpstr>Мэта:</vt:lpstr>
      <vt:lpstr>Кітайская народная мудрасць</vt:lpstr>
      <vt:lpstr>Спосабы рашэння сістэм двух лінейных ураўненняў з дзвюма зменнымі: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HomeUser</cp:lastModifiedBy>
  <cp:revision>29</cp:revision>
  <dcterms:created xsi:type="dcterms:W3CDTF">2012-08-01T11:46:51Z</dcterms:created>
  <dcterms:modified xsi:type="dcterms:W3CDTF">2005-11-03T02:58:14Z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155742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