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9" r:id="rId4"/>
    <p:sldId id="296" r:id="rId5"/>
    <p:sldId id="299" r:id="rId6"/>
    <p:sldId id="300" r:id="rId7"/>
    <p:sldId id="301" r:id="rId8"/>
    <p:sldId id="302" r:id="rId9"/>
    <p:sldId id="303" r:id="rId10"/>
    <p:sldId id="304" r:id="rId11"/>
    <p:sldId id="306" r:id="rId12"/>
    <p:sldId id="305" r:id="rId13"/>
    <p:sldId id="30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C294C54-BB6C-4FCF-822E-68BE2F98F32D}" type="datetimeFigureOut">
              <a:rPr lang="ru-RU" smtClean="0"/>
              <a:pPr/>
              <a:t>30.12.2021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9376D53-0137-4B50-A6DB-B92200F4BB8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4C54-BB6C-4FCF-822E-68BE2F98F32D}" type="datetimeFigureOut">
              <a:rPr lang="ru-RU" smtClean="0"/>
              <a:pPr/>
              <a:t>30.12.2021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76D53-0137-4B50-A6DB-B92200F4BB8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4C54-BB6C-4FCF-822E-68BE2F98F32D}" type="datetimeFigureOut">
              <a:rPr lang="ru-RU" smtClean="0"/>
              <a:pPr/>
              <a:t>30.12.2021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76D53-0137-4B50-A6DB-B92200F4BB8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4C54-BB6C-4FCF-822E-68BE2F98F32D}" type="datetimeFigureOut">
              <a:rPr lang="ru-RU" smtClean="0"/>
              <a:pPr/>
              <a:t>30.12.2021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76D53-0137-4B50-A6DB-B92200F4BB8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4C54-BB6C-4FCF-822E-68BE2F98F32D}" type="datetimeFigureOut">
              <a:rPr lang="ru-RU" smtClean="0"/>
              <a:pPr/>
              <a:t>30.12.2021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76D53-0137-4B50-A6DB-B92200F4BB8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4C54-BB6C-4FCF-822E-68BE2F98F32D}" type="datetimeFigureOut">
              <a:rPr lang="ru-RU" smtClean="0"/>
              <a:pPr/>
              <a:t>30.12.2021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76D53-0137-4B50-A6DB-B92200F4BB8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294C54-BB6C-4FCF-822E-68BE2F98F32D}" type="datetimeFigureOut">
              <a:rPr lang="ru-RU" smtClean="0"/>
              <a:pPr/>
              <a:t>30.12.2021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376D53-0137-4B50-A6DB-B92200F4BB8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C294C54-BB6C-4FCF-822E-68BE2F98F32D}" type="datetimeFigureOut">
              <a:rPr lang="ru-RU" smtClean="0"/>
              <a:pPr/>
              <a:t>30.12.2021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9376D53-0137-4B50-A6DB-B92200F4BB8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4C54-BB6C-4FCF-822E-68BE2F98F32D}" type="datetimeFigureOut">
              <a:rPr lang="ru-RU" smtClean="0"/>
              <a:pPr/>
              <a:t>30.12.2021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76D53-0137-4B50-A6DB-B92200F4BB8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4C54-BB6C-4FCF-822E-68BE2F98F32D}" type="datetimeFigureOut">
              <a:rPr lang="ru-RU" smtClean="0"/>
              <a:pPr/>
              <a:t>30.12.2021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76D53-0137-4B50-A6DB-B92200F4BB8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4C54-BB6C-4FCF-822E-68BE2F98F32D}" type="datetimeFigureOut">
              <a:rPr lang="ru-RU" smtClean="0"/>
              <a:pPr/>
              <a:t>30.12.2021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76D53-0137-4B50-A6DB-B92200F4BB8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C294C54-BB6C-4FCF-822E-68BE2F98F32D}" type="datetimeFigureOut">
              <a:rPr lang="ru-RU" smtClean="0"/>
              <a:pPr/>
              <a:t>30.12.2021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9376D53-0137-4B50-A6DB-B92200F4BB8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448"/>
            <a:ext cx="8458200" cy="3157556"/>
          </a:xfrm>
        </p:spPr>
        <p:txBody>
          <a:bodyPr/>
          <a:lstStyle/>
          <a:p>
            <a:pPr algn="ctr"/>
            <a:r>
              <a:rPr lang="ru-RU" dirty="0" smtClean="0"/>
              <a:t>Наркотическая зависимость в подростковом возрасте. Особенности протекания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444" y="5417840"/>
            <a:ext cx="4139953" cy="1440160"/>
          </a:xfrm>
        </p:spPr>
        <p:txBody>
          <a:bodyPr/>
          <a:lstStyle/>
          <a:p>
            <a:endParaRPr lang="ru-RU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3" y="3352800"/>
            <a:ext cx="5004048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«Летучие» наркотики(клей , бензин , ацетон)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4000" dirty="0" smtClean="0"/>
              <a:t>В начале приема-крайне вызывающее поведение , драки , «пререкания» со старшими , бессмысленные поступки  </a:t>
            </a:r>
            <a:r>
              <a:rPr lang="ru-RU" sz="4700" dirty="0" smtClean="0"/>
              <a:t>(</a:t>
            </a:r>
            <a:r>
              <a:rPr lang="ru-RU" sz="4000" dirty="0" smtClean="0"/>
              <a:t>характерна  аутоагрессия).</a:t>
            </a:r>
          </a:p>
          <a:p>
            <a:r>
              <a:rPr lang="ru-RU" sz="4000" dirty="0" smtClean="0"/>
              <a:t>Нескоординированность движений , «шатающаяся» походка.</a:t>
            </a:r>
          </a:p>
          <a:p>
            <a:r>
              <a:rPr lang="ru-RU" sz="4000" dirty="0" smtClean="0"/>
              <a:t>Через 1-1.5 месяца-изменения в клетках головного мозга- умственный и поведенческий регресс на фоне крайне агрессивного поведения.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66800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Профилактика и лечение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204864"/>
            <a:ext cx="8229600" cy="4642872"/>
          </a:xfrm>
        </p:spPr>
        <p:txBody>
          <a:bodyPr>
            <a:normAutofit fontScale="92500" lnSpcReduction="20000"/>
          </a:bodyPr>
          <a:lstStyle/>
          <a:p>
            <a:r>
              <a:rPr lang="ru-RU" sz="4000" dirty="0" smtClean="0"/>
              <a:t>Только комплексный подход , включающий в себя медикаментозное лечение , длительную(а порой и на </a:t>
            </a:r>
            <a:r>
              <a:rPr lang="ru-RU" sz="4400" dirty="0" smtClean="0">
                <a:latin typeface="Times New Roman" pitchFamily="18" charset="0"/>
              </a:rPr>
              <a:t>протяжении</a:t>
            </a:r>
            <a:r>
              <a:rPr lang="ru-RU" sz="4000" dirty="0" smtClean="0"/>
              <a:t> всей жизни ) психологическую работу с семьей и ближайшем окружении подростка.</a:t>
            </a:r>
          </a:p>
          <a:p>
            <a:r>
              <a:rPr lang="ru-RU" sz="4000" dirty="0" smtClean="0"/>
              <a:t>Положительный исход базируется только на желании самого подростка излечиться!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4000" dirty="0" smtClean="0"/>
              <a:t>Нет разделения по приему наркотических веществ на уровень развития ребенка , его интеллектуальных и личностных особенностей , уровень жизни семьи и стиля воспитания , НО есть одна закономерность-95 % подростков «получили» свою первую дозу из рук знакомого , а чаще друга.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Полезные телефоны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400" dirty="0" smtClean="0"/>
              <a:t>246-03-03-телефон круглосуточной экстренной </a:t>
            </a:r>
            <a:r>
              <a:rPr lang="ru-RU" sz="4400" dirty="0" smtClean="0">
                <a:latin typeface="Times New Roman" pitchFamily="18" charset="0"/>
              </a:rPr>
              <a:t>психологической</a:t>
            </a:r>
            <a:r>
              <a:rPr lang="ru-RU" sz="4400" dirty="0" smtClean="0"/>
              <a:t> помощи для детей , подростков и их родителей.</a:t>
            </a:r>
          </a:p>
          <a:p>
            <a:r>
              <a:rPr lang="ru-RU" sz="4400" dirty="0" smtClean="0"/>
              <a:t>241-00-00-телефон для зависимых и созависимых абонентов.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72" y="764704"/>
            <a:ext cx="8229600" cy="1066800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Зависимость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4400" dirty="0" smtClean="0"/>
              <a:t>В последние годы список </a:t>
            </a:r>
            <a:r>
              <a:rPr lang="ru-RU" sz="4800" dirty="0" smtClean="0">
                <a:latin typeface="Times New Roman" pitchFamily="18" charset="0"/>
              </a:rPr>
              <a:t>зависимостей</a:t>
            </a:r>
            <a:r>
              <a:rPr lang="ru-RU" sz="4400" dirty="0" smtClean="0"/>
              <a:t> значительно пополнился: не только химическая-алкогольная,наркомания,токсикомания,табакокурение,но и злоупотребление шоколадом , игровая ,трудоголизм и так называемая созависимость-зависимость от общения с другими людьми.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4400" dirty="0" smtClean="0"/>
              <a:t>Зависимость-изменение привычного ритма жизни под влиянием какого-либо постоянного фактора без которого невозможен прежний уровень жизнедеятельности.</a:t>
            </a:r>
          </a:p>
          <a:p>
            <a:pPr>
              <a:buNone/>
            </a:pPr>
            <a:r>
              <a:rPr lang="ru-RU" sz="4400" dirty="0" smtClean="0"/>
              <a:t>Но  без данного фактора, будь то алкоголь, наркотики ,лекарственные препараты и т.д.-организм с 1 стороны не может существовать в привычном режиме , с2- в организме под воздействием препарата происходят изменения  и по мере привыкания достижение прежнего состояния требует большего объема.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Употребление наркотических веществ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000" dirty="0" smtClean="0"/>
              <a:t>Единый результат при любом употреблении это эйфория , но у </a:t>
            </a:r>
            <a:r>
              <a:rPr lang="ru-RU" sz="4400" dirty="0" smtClean="0">
                <a:latin typeface="Times New Roman" pitchFamily="18" charset="0"/>
              </a:rPr>
              <a:t>каждого</a:t>
            </a:r>
            <a:r>
              <a:rPr lang="ru-RU" sz="4000" dirty="0" smtClean="0"/>
              <a:t> наркотика она своя.</a:t>
            </a:r>
          </a:p>
          <a:p>
            <a:r>
              <a:rPr lang="ru-RU" sz="4000" dirty="0" smtClean="0"/>
              <a:t>Схема действия: изменение эмоционального состояния-на фоне измененных эмоций изменение восприятия-изменение мыслительных процессов- нарушение сознания.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4000" dirty="0" smtClean="0"/>
              <a:t>Основное « удовольствие»-изменение восприятия.</a:t>
            </a:r>
          </a:p>
          <a:p>
            <a:r>
              <a:rPr lang="ru-RU" sz="4000" dirty="0" smtClean="0"/>
              <a:t>-Обострение</a:t>
            </a:r>
          </a:p>
          <a:p>
            <a:r>
              <a:rPr lang="ru-RU" sz="4000" dirty="0" smtClean="0"/>
              <a:t>-Избирательность</a:t>
            </a:r>
          </a:p>
          <a:p>
            <a:r>
              <a:rPr lang="ru-RU" sz="4000" dirty="0" smtClean="0"/>
              <a:t>-Снижение </a:t>
            </a:r>
          </a:p>
          <a:p>
            <a:r>
              <a:rPr lang="ru-RU" sz="4000" dirty="0" smtClean="0"/>
              <a:t>Коренным образом меняется восприятие окружающего мира: цвета-ярче,насыщеннее; звуки-громче,более модулированное восприятие; более «богаче» становятся вкусовые рецепторы(отсюда множество пищевых нарушений); изменения ощущения собственноготела-легкость, тепло, ощущение комфорта.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Общие признаки приема наркотиков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4000" dirty="0" smtClean="0"/>
              <a:t>Всегда кардинальным образом изменяется поведение!</a:t>
            </a:r>
          </a:p>
          <a:p>
            <a:r>
              <a:rPr lang="ru-RU" sz="4000" dirty="0" smtClean="0"/>
              <a:t>Появление нового круга общения, потеря «старых» контактов.</a:t>
            </a:r>
          </a:p>
          <a:p>
            <a:r>
              <a:rPr lang="ru-RU" sz="4000" dirty="0" smtClean="0"/>
              <a:t>Изменение образа жизни-скрытность , немотивированные </a:t>
            </a:r>
            <a:r>
              <a:rPr lang="ru-RU" sz="5300" dirty="0" smtClean="0">
                <a:latin typeface="Times New Roman" pitchFamily="18" charset="0"/>
              </a:rPr>
              <a:t> </a:t>
            </a:r>
            <a:r>
              <a:rPr lang="ru-RU" sz="4000" dirty="0" smtClean="0"/>
              <a:t>отлучки из дома, потеря интереса к учебе и любимым занятиям.</a:t>
            </a:r>
          </a:p>
          <a:p>
            <a:r>
              <a:rPr lang="ru-RU" sz="4000" dirty="0" smtClean="0"/>
              <a:t>Воровство.</a:t>
            </a:r>
          </a:p>
          <a:p>
            <a:r>
              <a:rPr lang="ru-RU" sz="4000" dirty="0" smtClean="0"/>
              <a:t>Изменение внешнего вида.</a:t>
            </a:r>
          </a:p>
          <a:p>
            <a:endParaRPr lang="ru-RU" sz="4000" dirty="0" smtClean="0"/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Опиаты(морфин , героин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4000" dirty="0" smtClean="0"/>
              <a:t>Не может спать ночью.</a:t>
            </a:r>
          </a:p>
          <a:p>
            <a:r>
              <a:rPr lang="ru-RU" sz="4000" dirty="0" smtClean="0"/>
              <a:t>Подросток может ненадолго заснуть в любое светлое время суток (в любом окружении и положении), если разбудить-сразу «включается» в разговор с того места, когда заснул.</a:t>
            </a:r>
          </a:p>
          <a:p>
            <a:r>
              <a:rPr lang="ru-RU" sz="4000" dirty="0" smtClean="0"/>
              <a:t>Легко засыпает при громких звуках, практически не может спать в тишине.</a:t>
            </a:r>
          </a:p>
          <a:p>
            <a:r>
              <a:rPr lang="ru-RU" sz="4000" dirty="0" smtClean="0"/>
              <a:t>«Эмоциональные качели»: то разговорчив,оживлен,остроумен,то медленно говорит, теряя нить разговора.</a:t>
            </a:r>
          </a:p>
          <a:p>
            <a:r>
              <a:rPr lang="ru-RU" sz="4000" dirty="0" smtClean="0"/>
              <a:t>В состоянии ломки очень сильно мерзнут(могут включать обогреватель даже летом).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Производные конопли(гашиш , марихуана</a:t>
            </a:r>
            <a:r>
              <a:rPr lang="ru-RU" dirty="0" smtClean="0">
                <a:solidFill>
                  <a:srgbClr val="C00000"/>
                </a:solidFill>
              </a:rPr>
              <a:t>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4000" dirty="0" smtClean="0"/>
              <a:t>Очень продолжительный сон.</a:t>
            </a:r>
          </a:p>
          <a:p>
            <a:r>
              <a:rPr lang="ru-RU" sz="4000" dirty="0" smtClean="0"/>
              <a:t>Движения раскованны, размашисты , беспорядочны; пальцы вытянутых рук дрожат , тело постоянно «потягивается».</a:t>
            </a:r>
          </a:p>
          <a:p>
            <a:r>
              <a:rPr lang="ru-RU" sz="4000" dirty="0" smtClean="0"/>
              <a:t>Речь быстрая, многословная, смазанная , либо полное погружение в себя ( сидит в одной позе , взгляд в одну точку).</a:t>
            </a:r>
          </a:p>
          <a:p>
            <a:r>
              <a:rPr lang="ru-RU" sz="4000" dirty="0" smtClean="0"/>
              <a:t>В начале приема очень много пьют теплой воды и практически ничего не едят.</a:t>
            </a:r>
          </a:p>
          <a:p>
            <a:r>
              <a:rPr lang="ru-RU" sz="4000" dirty="0" smtClean="0"/>
              <a:t>На «выходе»-чрезмерная прожорливость.</a:t>
            </a:r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Психостимуляторы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000" dirty="0" smtClean="0"/>
              <a:t>Отсутствие сна втечении нескольких суток подряд.</a:t>
            </a:r>
          </a:p>
          <a:p>
            <a:r>
              <a:rPr lang="ru-RU" sz="4000" dirty="0" smtClean="0"/>
              <a:t>«Шаткая» походка , дрожат руки , веки ,голова. Во время приема лихорадочное оживление, </a:t>
            </a:r>
            <a:r>
              <a:rPr lang="ru-RU" sz="4000" dirty="0" smtClean="0">
                <a:latin typeface="Times New Roman" pitchFamily="18" charset="0"/>
              </a:rPr>
              <a:t>стремление </a:t>
            </a:r>
            <a:r>
              <a:rPr lang="ru-RU" sz="4000" dirty="0" smtClean="0"/>
              <a:t> куда-то бежать , что-то делать.</a:t>
            </a:r>
          </a:p>
          <a:p>
            <a:r>
              <a:rPr lang="ru-RU" sz="4000" dirty="0" smtClean="0"/>
              <a:t>Речь быстрая , «беспорядочная».</a:t>
            </a:r>
          </a:p>
          <a:p>
            <a:r>
              <a:rPr lang="ru-RU" sz="4000" dirty="0" smtClean="0"/>
              <a:t>Постоянно облизывают губы.</a:t>
            </a:r>
          </a:p>
          <a:p>
            <a:r>
              <a:rPr lang="ru-RU" sz="4000" dirty="0" smtClean="0"/>
              <a:t>Стереотипные действия , которые могут длиться часами: переставляют книги с полки на полку , перевешивают вещи в шкафу.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</TotalTime>
  <Words>593</Words>
  <Application>Microsoft Office PowerPoint</Application>
  <PresentationFormat>Экран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Наркотическая зависимость в подростковом возрасте. Особенности протекания</vt:lpstr>
      <vt:lpstr>Зависимость</vt:lpstr>
      <vt:lpstr>Презентация PowerPoint</vt:lpstr>
      <vt:lpstr>Употребление наркотических веществ</vt:lpstr>
      <vt:lpstr>Презентация PowerPoint</vt:lpstr>
      <vt:lpstr>Общие признаки приема наркотиков:</vt:lpstr>
      <vt:lpstr>Опиаты(морфин , героин)</vt:lpstr>
      <vt:lpstr>Производные конопли(гашиш , марихуана)</vt:lpstr>
      <vt:lpstr>Психостимуляторы</vt:lpstr>
      <vt:lpstr>«Летучие» наркотики(клей , бензин , ацетон)</vt:lpstr>
      <vt:lpstr>Профилактика и лечение</vt:lpstr>
      <vt:lpstr>Презентация PowerPoint</vt:lpstr>
      <vt:lpstr>Полезные телефоны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Наркотическая зависимость в подростковом возрасте. Особенности протекания.</dc:title>
  <dc:creator>Book</dc:creator>
  <cp:lastModifiedBy>Nova</cp:lastModifiedBy>
  <cp:revision>35</cp:revision>
  <dcterms:created xsi:type="dcterms:W3CDTF">2013-01-20T12:12:15Z</dcterms:created>
  <dcterms:modified xsi:type="dcterms:W3CDTF">2021-12-30T16:37:07Z</dcterms:modified>
</cp:coreProperties>
</file>