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10" d="100"/>
          <a:sy n="110" d="100"/>
        </p:scale>
        <p:origin x="-216" y="141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0" name="Подзаголовок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30.11.2016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30.11.2016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30.11.2016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30.11.2016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Скругленный прямоугольник 13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30.11.2016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30.11.2016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30.11.2016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30.11.2016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30.11.2016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30.11.2016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с одним скругленным углом 10"/>
          <p:cNvSpPr/>
          <p:nvPr/>
        </p:nvSpPr>
        <p:spPr>
          <a:xfrm>
            <a:off x="6400800" y="434162"/>
            <a:ext cx="2324605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30.11.2016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502920" y="4985590"/>
            <a:ext cx="8183880" cy="1051560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502920" y="530352"/>
            <a:ext cx="818388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2"/>
          </p:nvPr>
        </p:nvSpPr>
        <p:spPr>
          <a:xfrm>
            <a:off x="3776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30.11.2016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3"/>
          </p:nvPr>
        </p:nvSpPr>
        <p:spPr>
          <a:xfrm>
            <a:off x="6062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348328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14348" y="785794"/>
            <a:ext cx="7772400" cy="1798641"/>
          </a:xfrm>
        </p:spPr>
        <p:txBody>
          <a:bodyPr>
            <a:normAutofit fontScale="90000"/>
          </a:bodyPr>
          <a:lstStyle/>
          <a:p>
            <a:r>
              <a:rPr lang="ru-RU" sz="3200" b="1" dirty="0" err="1" smtClean="0">
                <a:solidFill>
                  <a:srgbClr val="FF0000"/>
                </a:solidFill>
              </a:rPr>
              <a:t>Варыятыўнасць</a:t>
            </a:r>
            <a:r>
              <a:rPr lang="ru-RU" sz="3200" b="1" dirty="0" smtClean="0">
                <a:solidFill>
                  <a:srgbClr val="FF0000"/>
                </a:solidFill>
              </a:rPr>
              <a:t> </a:t>
            </a:r>
            <a:r>
              <a:rPr lang="ru-RU" sz="3200" b="1" dirty="0" err="1" smtClean="0">
                <a:solidFill>
                  <a:srgbClr val="FF0000"/>
                </a:solidFill>
              </a:rPr>
              <a:t>выкарыстання</a:t>
            </a:r>
            <a:r>
              <a:rPr lang="ru-RU" sz="3200" b="1" dirty="0" smtClean="0">
                <a:solidFill>
                  <a:srgbClr val="FF0000"/>
                </a:solidFill>
              </a:rPr>
              <a:t> малых </a:t>
            </a:r>
            <a:r>
              <a:rPr lang="ru-RU" sz="3200" b="1" dirty="0" smtClean="0">
                <a:solidFill>
                  <a:srgbClr val="FF0000"/>
                </a:solidFill>
              </a:rPr>
              <a:t>форм </a:t>
            </a:r>
            <a:r>
              <a:rPr lang="ru-RU" sz="3200" b="1" dirty="0" err="1" smtClean="0">
                <a:solidFill>
                  <a:srgbClr val="FF0000"/>
                </a:solidFill>
              </a:rPr>
              <a:t>фальклору</a:t>
            </a:r>
            <a:r>
              <a:rPr lang="ru-RU" sz="3200" b="1" dirty="0" smtClean="0">
                <a:solidFill>
                  <a:srgbClr val="FF0000"/>
                </a:solidFill>
              </a:rPr>
              <a:t> ў </a:t>
            </a:r>
            <a:r>
              <a:rPr lang="ru-RU" sz="3200" b="1" dirty="0" err="1" smtClean="0">
                <a:solidFill>
                  <a:srgbClr val="FF0000"/>
                </a:solidFill>
              </a:rPr>
              <a:t>далучэнн</a:t>
            </a:r>
            <a:r>
              <a:rPr lang="be-BY" sz="3200" dirty="0">
                <a:solidFill>
                  <a:srgbClr val="FF0000"/>
                </a:solidFill>
              </a:rPr>
              <a:t>і</a:t>
            </a:r>
            <a:r>
              <a:rPr lang="ru-RU" sz="3200" b="1" dirty="0" smtClean="0">
                <a:solidFill>
                  <a:srgbClr val="FF0000"/>
                </a:solidFill>
              </a:rPr>
              <a:t> </a:t>
            </a:r>
            <a:r>
              <a:rPr lang="ru-RU" sz="3200" b="1" dirty="0" err="1" smtClean="0">
                <a:solidFill>
                  <a:srgbClr val="FF0000"/>
                </a:solidFill>
              </a:rPr>
              <a:t>дзяцей</a:t>
            </a:r>
            <a:r>
              <a:rPr lang="ru-RU" sz="3200" b="1" dirty="0" smtClean="0">
                <a:solidFill>
                  <a:srgbClr val="FF0000"/>
                </a:solidFill>
              </a:rPr>
              <a:t> да </a:t>
            </a:r>
            <a:r>
              <a:rPr lang="ru-RU" sz="3200" b="1" dirty="0" err="1" smtClean="0">
                <a:solidFill>
                  <a:srgbClr val="FF0000"/>
                </a:solidFill>
              </a:rPr>
              <a:t>беларускай</a:t>
            </a:r>
            <a:r>
              <a:rPr lang="ru-RU" sz="3200" b="1" dirty="0" smtClean="0">
                <a:solidFill>
                  <a:srgbClr val="FF0000"/>
                </a:solidFill>
              </a:rPr>
              <a:t> </a:t>
            </a:r>
            <a:r>
              <a:rPr lang="ru-RU" sz="3200" b="1" dirty="0" err="1" smtClean="0">
                <a:solidFill>
                  <a:srgbClr val="FF0000"/>
                </a:solidFill>
              </a:rPr>
              <a:t>мовы</a:t>
            </a:r>
            <a:endParaRPr lang="ru-RU" sz="3200" b="1" dirty="0">
              <a:solidFill>
                <a:srgbClr val="FF0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214414" y="4929198"/>
            <a:ext cx="6400800" cy="1752600"/>
          </a:xfrm>
        </p:spPr>
        <p:txBody>
          <a:bodyPr>
            <a:normAutofit/>
          </a:bodyPr>
          <a:lstStyle/>
          <a:p>
            <a:r>
              <a:rPr lang="be-BY" sz="2000" dirty="0" smtClean="0">
                <a:solidFill>
                  <a:schemeClr val="tx1"/>
                </a:solidFill>
              </a:rPr>
              <a:t>Выхавальнік </a:t>
            </a:r>
            <a:r>
              <a:rPr lang="en-US" dirty="0">
                <a:solidFill>
                  <a:schemeClr val="tx1"/>
                </a:solidFill>
              </a:rPr>
              <a:t>I</a:t>
            </a:r>
            <a:r>
              <a:rPr lang="be-BY" sz="2000" smtClean="0">
                <a:solidFill>
                  <a:schemeClr val="tx1"/>
                </a:solidFill>
              </a:rPr>
              <a:t> </a:t>
            </a:r>
            <a:r>
              <a:rPr lang="be-BY" sz="2000" dirty="0" smtClean="0">
                <a:solidFill>
                  <a:schemeClr val="tx1"/>
                </a:solidFill>
              </a:rPr>
              <a:t>малодшай групы:</a:t>
            </a:r>
          </a:p>
          <a:p>
            <a:r>
              <a:rPr lang="be-BY" sz="2000" dirty="0" smtClean="0">
                <a:solidFill>
                  <a:schemeClr val="tx1"/>
                </a:solidFill>
              </a:rPr>
              <a:t>Саков</a:t>
            </a:r>
            <a:r>
              <a:rPr lang="en-US" sz="2000" dirty="0" err="1" smtClean="0">
                <a:solidFill>
                  <a:schemeClr val="tx1"/>
                </a:solidFill>
              </a:rPr>
              <a:t>i</a:t>
            </a:r>
            <a:r>
              <a:rPr lang="ru-RU" sz="2000" dirty="0" smtClean="0">
                <a:solidFill>
                  <a:schemeClr val="tx1"/>
                </a:solidFill>
              </a:rPr>
              <a:t>ч Т</a:t>
            </a:r>
            <a:r>
              <a:rPr lang="en-US" sz="2000" dirty="0" smtClean="0">
                <a:solidFill>
                  <a:schemeClr val="tx1"/>
                </a:solidFill>
              </a:rPr>
              <a:t>.</a:t>
            </a:r>
            <a:r>
              <a:rPr lang="ru-RU" sz="2000" dirty="0" smtClean="0">
                <a:solidFill>
                  <a:schemeClr val="tx1"/>
                </a:solidFill>
              </a:rPr>
              <a:t> </a:t>
            </a:r>
            <a:r>
              <a:rPr lang="en-US" sz="2000" dirty="0" smtClean="0">
                <a:solidFill>
                  <a:schemeClr val="tx1"/>
                </a:solidFill>
              </a:rPr>
              <a:t>I.</a:t>
            </a:r>
            <a:endParaRPr lang="ru-RU" sz="20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dirty="0" smtClean="0">
                <a:solidFill>
                  <a:srgbClr val="FF0000"/>
                </a:solidFill>
              </a:rPr>
              <a:t>Народная </a:t>
            </a:r>
            <a:r>
              <a:rPr lang="ru-RU" sz="2400" dirty="0" err="1" smtClean="0">
                <a:solidFill>
                  <a:srgbClr val="FF0000"/>
                </a:solidFill>
              </a:rPr>
              <a:t>забаўлянка</a:t>
            </a:r>
            <a:r>
              <a:rPr lang="ru-RU" sz="2400" dirty="0" smtClean="0">
                <a:solidFill>
                  <a:srgbClr val="FF0000"/>
                </a:solidFill>
              </a:rPr>
              <a:t> «Кую, кую ножку»</a:t>
            </a:r>
            <a:endParaRPr lang="ru-RU" sz="2400" dirty="0">
              <a:solidFill>
                <a:srgbClr val="FF0000"/>
              </a:solidFill>
            </a:endParaRPr>
          </a:p>
        </p:txBody>
      </p:sp>
      <p:pic>
        <p:nvPicPr>
          <p:cNvPr id="1026" name="Picture 2" descr="C:\Users\User\Desktop\фотки уродки 2\SAM_5518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3438" y="500042"/>
            <a:ext cx="4007072" cy="2255833"/>
          </a:xfrm>
          <a:prstGeom prst="rect">
            <a:avLst/>
          </a:prstGeom>
          <a:noFill/>
        </p:spPr>
      </p:pic>
      <p:pic>
        <p:nvPicPr>
          <p:cNvPr id="1029" name="Picture 5" descr="C:\Users\User\Desktop\фотки уродки 2\SAM_551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H="1">
            <a:off x="500034" y="2857496"/>
            <a:ext cx="3933789" cy="221457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dirty="0" smtClean="0"/>
              <a:t>Народная </a:t>
            </a:r>
            <a:r>
              <a:rPr lang="ru-RU" sz="2400" dirty="0" err="1" smtClean="0"/>
              <a:t>забаўлянка</a:t>
            </a:r>
            <a:r>
              <a:rPr lang="ru-RU" sz="2400" dirty="0" smtClean="0"/>
              <a:t> «</a:t>
            </a:r>
            <a:r>
              <a:rPr lang="ru-RU" sz="2400" dirty="0" err="1" smtClean="0"/>
              <a:t>Сонейка</a:t>
            </a:r>
            <a:r>
              <a:rPr lang="ru-RU" sz="2400" dirty="0" smtClean="0"/>
              <a:t>- </a:t>
            </a:r>
            <a:r>
              <a:rPr lang="ru-RU" sz="2400" dirty="0" err="1" smtClean="0"/>
              <a:t>сонца</a:t>
            </a:r>
            <a:r>
              <a:rPr lang="ru-RU" sz="2400" dirty="0" smtClean="0"/>
              <a:t>»</a:t>
            </a:r>
            <a:endParaRPr lang="ru-RU" sz="2400" dirty="0"/>
          </a:p>
        </p:txBody>
      </p:sp>
      <p:pic>
        <p:nvPicPr>
          <p:cNvPr id="2051" name="Picture 3" descr="C:\Users\User\Desktop\фотки уродки 2\20161124_102835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4487231" y="1727819"/>
            <a:ext cx="4352933" cy="2611760"/>
          </a:xfrm>
          <a:prstGeom prst="rect">
            <a:avLst/>
          </a:prstGeom>
          <a:noFill/>
        </p:spPr>
      </p:pic>
      <p:pic>
        <p:nvPicPr>
          <p:cNvPr id="2052" name="Picture 4" descr="C:\Users\User\Desktop\фотки уродки 2\20161124_10274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5400000">
            <a:off x="404783" y="1738300"/>
            <a:ext cx="4405343" cy="264320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err="1" smtClean="0"/>
              <a:t>Беларуская</a:t>
            </a:r>
            <a:r>
              <a:rPr lang="ru-RU" dirty="0" smtClean="0"/>
              <a:t> народная </a:t>
            </a:r>
            <a:r>
              <a:rPr lang="ru-RU" dirty="0" err="1" smtClean="0"/>
              <a:t>калыханка</a:t>
            </a:r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3074" name="Picture 2" descr="C:\Users\User\Desktop\фотки уродки 2\20161123_12292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 rot="6364730">
            <a:off x="5614528" y="2518499"/>
            <a:ext cx="3322025" cy="1993215"/>
          </a:xfrm>
          <a:prstGeom prst="rect">
            <a:avLst/>
          </a:prstGeom>
          <a:noFill/>
        </p:spPr>
      </p:pic>
      <p:pic>
        <p:nvPicPr>
          <p:cNvPr id="3075" name="Picture 3" descr="C:\Users\User\Desktop\фотки уродки 2\20161123_12293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2910" y="2786058"/>
            <a:ext cx="3381313" cy="2028788"/>
          </a:xfrm>
          <a:prstGeom prst="rect">
            <a:avLst/>
          </a:prstGeom>
          <a:noFill/>
        </p:spPr>
      </p:pic>
      <p:pic>
        <p:nvPicPr>
          <p:cNvPr id="3076" name="Picture 4" descr="C:\Users\User\Desktop\фотки уродки 2\20161123_12295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5400000">
            <a:off x="3786182" y="1285860"/>
            <a:ext cx="2857520" cy="171451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 smtClean="0"/>
              <a:t>Беларуск</a:t>
            </a:r>
            <a:r>
              <a:rPr lang="en-US" dirty="0" err="1" smtClean="0"/>
              <a:t>i</a:t>
            </a:r>
            <a:r>
              <a:rPr lang="ru-RU" dirty="0" smtClean="0"/>
              <a:t>я </a:t>
            </a:r>
            <a:r>
              <a:rPr lang="ru-RU" dirty="0" err="1" smtClean="0"/>
              <a:t>гульн</a:t>
            </a:r>
            <a:r>
              <a:rPr lang="en-US" dirty="0" err="1" smtClean="0"/>
              <a:t>i</a:t>
            </a:r>
            <a:endParaRPr lang="ru-RU" dirty="0"/>
          </a:p>
        </p:txBody>
      </p:sp>
      <p:pic>
        <p:nvPicPr>
          <p:cNvPr id="4098" name="Picture 2" descr="C:\Users\User\Desktop\фотки уродки 2\20161124_154303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5214940" y="3714754"/>
            <a:ext cx="2500332" cy="1643073"/>
          </a:xfrm>
          <a:prstGeom prst="rect">
            <a:avLst/>
          </a:prstGeom>
          <a:noFill/>
        </p:spPr>
      </p:pic>
      <p:pic>
        <p:nvPicPr>
          <p:cNvPr id="4099" name="Picture 3" descr="C:\Users\User\Desktop\фотки уродки 2\20161124_15433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0800000">
            <a:off x="3643306" y="500042"/>
            <a:ext cx="4786346" cy="2571768"/>
          </a:xfrm>
          <a:prstGeom prst="rect">
            <a:avLst/>
          </a:prstGeom>
          <a:noFill/>
        </p:spPr>
      </p:pic>
      <p:pic>
        <p:nvPicPr>
          <p:cNvPr id="4100" name="Picture 4" descr="C:\Users\User\Desktop\фотки уродки 2\20161124_15440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5400000">
            <a:off x="-342918" y="1342993"/>
            <a:ext cx="4214757" cy="252885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dirty="0" err="1" smtClean="0"/>
              <a:t>Творы</a:t>
            </a:r>
            <a:r>
              <a:rPr lang="ru-RU" sz="2800" dirty="0" smtClean="0"/>
              <a:t> </a:t>
            </a:r>
            <a:r>
              <a:rPr lang="ru-RU" sz="2800" dirty="0" err="1" smtClean="0"/>
              <a:t>вуснай</a:t>
            </a:r>
            <a:r>
              <a:rPr lang="ru-RU" sz="2800" dirty="0" smtClean="0"/>
              <a:t> </a:t>
            </a:r>
            <a:r>
              <a:rPr lang="ru-RU" sz="2800" dirty="0" err="1" smtClean="0"/>
              <a:t>народнай</a:t>
            </a:r>
            <a:r>
              <a:rPr lang="ru-RU" sz="2800" dirty="0" smtClean="0"/>
              <a:t> </a:t>
            </a:r>
            <a:r>
              <a:rPr lang="ru-RU" sz="2800" dirty="0" err="1" smtClean="0"/>
              <a:t>творчасц</a:t>
            </a:r>
            <a:r>
              <a:rPr lang="en-US" sz="2800" dirty="0" err="1" smtClean="0"/>
              <a:t>i</a:t>
            </a:r>
            <a:endParaRPr lang="ru-RU" sz="2800" dirty="0"/>
          </a:p>
        </p:txBody>
      </p:sp>
      <p:pic>
        <p:nvPicPr>
          <p:cNvPr id="5122" name="Picture 2" descr="C:\Users\User\Desktop\фотки уродки 2\20161125_16433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5353216" y="1433338"/>
            <a:ext cx="3952099" cy="2371259"/>
          </a:xfrm>
          <a:prstGeom prst="rect">
            <a:avLst/>
          </a:prstGeom>
          <a:noFill/>
        </p:spPr>
      </p:pic>
      <p:pic>
        <p:nvPicPr>
          <p:cNvPr id="5123" name="Picture 3" descr="C:\Users\User\Desktop\фотки уродки 2\SAM_552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71670" y="857232"/>
            <a:ext cx="3816396" cy="2148490"/>
          </a:xfrm>
          <a:prstGeom prst="rect">
            <a:avLst/>
          </a:prstGeom>
          <a:noFill/>
        </p:spPr>
      </p:pic>
      <p:pic>
        <p:nvPicPr>
          <p:cNvPr id="5124" name="Picture 4" descr="C:\Users\User\Desktop\фотки уродки 2\SAM_552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1472" y="3214686"/>
            <a:ext cx="4071966" cy="229236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err="1" smtClean="0"/>
              <a:t>Сарока-варона</a:t>
            </a:r>
            <a:r>
              <a:rPr lang="ru-RU" dirty="0" smtClean="0"/>
              <a:t> на </a:t>
            </a:r>
            <a:r>
              <a:rPr lang="ru-RU" dirty="0" err="1" smtClean="0"/>
              <a:t>прыпечку</a:t>
            </a:r>
            <a:r>
              <a:rPr lang="ru-RU" dirty="0" smtClean="0"/>
              <a:t> </a:t>
            </a:r>
            <a:r>
              <a:rPr lang="ru-RU" dirty="0" err="1" smtClean="0"/>
              <a:t>сядзела</a:t>
            </a:r>
            <a:r>
              <a:rPr lang="ru-RU" smtClean="0"/>
              <a:t>.</a:t>
            </a:r>
            <a:endParaRPr lang="ru-RU" dirty="0"/>
          </a:p>
        </p:txBody>
      </p:sp>
      <p:pic>
        <p:nvPicPr>
          <p:cNvPr id="6146" name="Picture 2" descr="C:\Users\User\Desktop\фотки уродки 2\20161124_113919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 rot="4704875">
            <a:off x="461202" y="1666762"/>
            <a:ext cx="4151260" cy="2490756"/>
          </a:xfrm>
          <a:prstGeom prst="rect">
            <a:avLst/>
          </a:prstGeom>
          <a:noFill/>
        </p:spPr>
      </p:pic>
      <p:pic>
        <p:nvPicPr>
          <p:cNvPr id="6147" name="Picture 3" descr="C:\Users\User\Desktop\фотки уродки 2\20161124_11392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6804139" flipH="1">
            <a:off x="4379877" y="1535064"/>
            <a:ext cx="4395365" cy="263721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 smtClean="0"/>
              <a:t>Садав</a:t>
            </a:r>
            <a:r>
              <a:rPr lang="en-US" dirty="0" err="1" smtClean="0"/>
              <a:t>i</a:t>
            </a:r>
            <a:r>
              <a:rPr lang="ru-RU" dirty="0" smtClean="0"/>
              <a:t>на </a:t>
            </a:r>
            <a:r>
              <a:rPr lang="en-US" dirty="0" err="1" smtClean="0"/>
              <a:t>i</a:t>
            </a:r>
            <a:r>
              <a:rPr lang="ru-RU" dirty="0" smtClean="0"/>
              <a:t> </a:t>
            </a:r>
            <a:r>
              <a:rPr lang="ru-RU" dirty="0" err="1" smtClean="0"/>
              <a:t>агародн</a:t>
            </a:r>
            <a:r>
              <a:rPr lang="en-US" dirty="0" err="1" smtClean="0"/>
              <a:t>i</a:t>
            </a:r>
            <a:r>
              <a:rPr lang="ru-RU" dirty="0" smtClean="0"/>
              <a:t>на.</a:t>
            </a:r>
            <a:endParaRPr lang="ru-RU" dirty="0"/>
          </a:p>
        </p:txBody>
      </p:sp>
      <p:pic>
        <p:nvPicPr>
          <p:cNvPr id="1027" name="Picture 3" descr="C:\Users\User\Desktop\фотки уродки\20161025_082010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3438" y="571480"/>
            <a:ext cx="3997848" cy="2398709"/>
          </a:xfrm>
          <a:prstGeom prst="rect">
            <a:avLst/>
          </a:prstGeom>
          <a:noFill/>
        </p:spPr>
      </p:pic>
      <p:pic>
        <p:nvPicPr>
          <p:cNvPr id="1029" name="Picture 5" descr="C:\Users\User\Desktop\фотки уродки\20161025_08171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0800000">
            <a:off x="571472" y="571480"/>
            <a:ext cx="4000496" cy="2400298"/>
          </a:xfrm>
          <a:prstGeom prst="rect">
            <a:avLst/>
          </a:prstGeom>
          <a:noFill/>
        </p:spPr>
      </p:pic>
      <p:pic>
        <p:nvPicPr>
          <p:cNvPr id="1030" name="Picture 6" descr="C:\Users\User\Desktop\фотки уродки\20161025_081758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786050" y="3071810"/>
            <a:ext cx="3690963" cy="221457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Аспект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75</TotalTime>
  <Words>64</Words>
  <Application>Microsoft Office PowerPoint</Application>
  <PresentationFormat>Экран (4:3)</PresentationFormat>
  <Paragraphs>10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Аспект</vt:lpstr>
      <vt:lpstr>Варыятыўнасць выкарыстання малых форм фальклору ў далучэнні дзяцей да беларускай мовы</vt:lpstr>
      <vt:lpstr>Народная забаўлянка «Кую, кую ножку»</vt:lpstr>
      <vt:lpstr>Народная забаўлянка «Сонейка- сонца»</vt:lpstr>
      <vt:lpstr>Беларуская народная калыханка </vt:lpstr>
      <vt:lpstr>Беларускiя гульнi</vt:lpstr>
      <vt:lpstr>Творы вуснай народнай творчасцi</vt:lpstr>
      <vt:lpstr>Сарока-варона на прыпечку сядзела.</vt:lpstr>
      <vt:lpstr>Садавiна i агароднiна.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Варыятыўнасць выкарыстання малых формаў фальклору ў далучэнне дзяцей да беларускай мовы</dc:title>
  <dc:creator>User</dc:creator>
  <cp:lastModifiedBy>user</cp:lastModifiedBy>
  <cp:revision>15</cp:revision>
  <dcterms:created xsi:type="dcterms:W3CDTF">2016-11-26T08:06:07Z</dcterms:created>
  <dcterms:modified xsi:type="dcterms:W3CDTF">2016-11-30T05:38:51Z</dcterms:modified>
</cp:coreProperties>
</file>