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0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F98BB-9A9B-45F4-9282-49A3393166DF}" type="datetimeFigureOut">
              <a:rPr lang="ru-RU" smtClean="0"/>
              <a:t>23.02.2021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CB6E2-E33F-426D-9117-ADBE6FA63FDC}" type="slidenum">
              <a:rPr lang="ru-RU" smtClean="0"/>
              <a:t>‹#›</a:t>
            </a:fld>
            <a:endParaRPr lang="ru-RU"/>
          </a:p>
        </p:txBody>
      </p:sp>
    </p:spTree>
    <p:extLst>
      <p:ext uri="{BB962C8B-B14F-4D97-AF65-F5344CB8AC3E}">
        <p14:creationId xmlns:p14="http://schemas.microsoft.com/office/powerpoint/2010/main" val="9081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DCB6E2-E33F-426D-9117-ADBE6FA63FDC}" type="slidenum">
              <a:rPr lang="ru-RU" smtClean="0"/>
              <a:t>2</a:t>
            </a:fld>
            <a:endParaRPr lang="ru-RU"/>
          </a:p>
        </p:txBody>
      </p:sp>
    </p:spTree>
    <p:extLst>
      <p:ext uri="{BB962C8B-B14F-4D97-AF65-F5344CB8AC3E}">
        <p14:creationId xmlns:p14="http://schemas.microsoft.com/office/powerpoint/2010/main" val="324173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523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66304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806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3987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3429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8108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23.02.2021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9038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23.02.2021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5080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4303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7737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3119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0812988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1451" y="1196752"/>
            <a:ext cx="8406680" cy="1008112"/>
          </a:xfrm>
        </p:spPr>
        <p:txBody>
          <a:bodyPr>
            <a:noAutofit/>
          </a:bodyPr>
          <a:lstStyle/>
          <a:p>
            <a:r>
              <a:rPr lang="ru-RU" sz="2400" b="1" dirty="0" smtClean="0">
                <a:solidFill>
                  <a:srgbClr val="1B0EC2"/>
                </a:solidFill>
              </a:rPr>
              <a:t>Дидактическое пособие для детей дошкольного </a:t>
            </a:r>
            <a:br>
              <a:rPr lang="ru-RU" sz="2400" b="1" dirty="0" smtClean="0">
                <a:solidFill>
                  <a:srgbClr val="1B0EC2"/>
                </a:solidFill>
              </a:rPr>
            </a:br>
            <a:r>
              <a:rPr lang="ru-RU" sz="2400" b="1" dirty="0" smtClean="0">
                <a:solidFill>
                  <a:srgbClr val="1B0EC2"/>
                </a:solidFill>
              </a:rPr>
              <a:t>возраста (3-6 лет)</a:t>
            </a:r>
            <a:br>
              <a:rPr lang="ru-RU" sz="2400" b="1" dirty="0" smtClean="0">
                <a:solidFill>
                  <a:srgbClr val="1B0EC2"/>
                </a:solidFill>
              </a:rPr>
            </a:br>
            <a:r>
              <a:rPr lang="ru-RU" sz="2400" b="1" dirty="0" smtClean="0">
                <a:solidFill>
                  <a:srgbClr val="1B0EC2"/>
                </a:solidFill>
              </a:rPr>
              <a:t>Тематический экран «Весна»</a:t>
            </a:r>
            <a:endParaRPr lang="ru-RU" sz="2400" b="1" dirty="0">
              <a:solidFill>
                <a:srgbClr val="1B0EC2"/>
              </a:solidFill>
            </a:endParaRPr>
          </a:p>
        </p:txBody>
      </p:sp>
      <p:sp>
        <p:nvSpPr>
          <p:cNvPr id="3" name="Подзаголовок 2"/>
          <p:cNvSpPr>
            <a:spLocks noGrp="1"/>
          </p:cNvSpPr>
          <p:nvPr>
            <p:ph type="subTitle" idx="1"/>
          </p:nvPr>
        </p:nvSpPr>
        <p:spPr>
          <a:xfrm>
            <a:off x="611560" y="260648"/>
            <a:ext cx="8064896" cy="792088"/>
          </a:xfrm>
        </p:spPr>
        <p:txBody>
          <a:bodyPr>
            <a:normAutofit fontScale="77500" lnSpcReduction="20000"/>
          </a:bodyPr>
          <a:lstStyle/>
          <a:p>
            <a:r>
              <a:rPr lang="ru-RU" b="1" i="1" dirty="0" smtClean="0">
                <a:solidFill>
                  <a:srgbClr val="1B0EC2"/>
                </a:solidFill>
                <a:latin typeface="Monotype Corsiva" panose="03010101010201010101" pitchFamily="66" charset="0"/>
              </a:rPr>
              <a:t>Государственное учреждение образования </a:t>
            </a:r>
          </a:p>
          <a:p>
            <a:r>
              <a:rPr lang="ru-RU" b="1" i="1" dirty="0" smtClean="0">
                <a:solidFill>
                  <a:srgbClr val="1B0EC2"/>
                </a:solidFill>
                <a:latin typeface="Monotype Corsiva" panose="03010101010201010101" pitchFamily="66" charset="0"/>
              </a:rPr>
              <a:t>«Ясли-сад агрогородка Индура»</a:t>
            </a:r>
            <a:endParaRPr lang="ru-RU" b="1" i="1" dirty="0">
              <a:solidFill>
                <a:srgbClr val="1B0EC2"/>
              </a:solidFill>
              <a:latin typeface="Monotype Corsiva" panose="03010101010201010101" pitchFamily="66" charset="0"/>
            </a:endParaRPr>
          </a:p>
        </p:txBody>
      </p:sp>
      <p:sp>
        <p:nvSpPr>
          <p:cNvPr id="4" name="Прямоугольник 3"/>
          <p:cNvSpPr/>
          <p:nvPr/>
        </p:nvSpPr>
        <p:spPr>
          <a:xfrm>
            <a:off x="2987824" y="2348880"/>
            <a:ext cx="5850306" cy="4216539"/>
          </a:xfrm>
          <a:prstGeom prst="rect">
            <a:avLst/>
          </a:prstGeom>
        </p:spPr>
        <p:txBody>
          <a:bodyPr wrap="square">
            <a:spAutoFit/>
          </a:bodyPr>
          <a:lstStyle/>
          <a:p>
            <a:pPr algn="ctr">
              <a:lnSpc>
                <a:spcPct val="115000"/>
              </a:lnSpc>
              <a:spcBef>
                <a:spcPts val="505"/>
              </a:spcBef>
              <a:spcAft>
                <a:spcPts val="0"/>
              </a:spcAft>
            </a:pPr>
            <a:r>
              <a:rPr lang="ru-RU" sz="1600" b="1" i="1" dirty="0">
                <a:solidFill>
                  <a:srgbClr val="1B0EC2"/>
                </a:solidFill>
                <a:ea typeface="Times New Roman"/>
                <a:cs typeface="Times New Roman"/>
              </a:rPr>
              <a:t>Дидактические задачи:</a:t>
            </a:r>
            <a:endParaRPr lang="ru-RU" sz="1600" dirty="0">
              <a:solidFill>
                <a:srgbClr val="1B0EC2"/>
              </a:solidFill>
              <a:ea typeface="Calibri"/>
              <a:cs typeface="Times New Roman"/>
            </a:endParaRPr>
          </a:p>
          <a:p>
            <a:pPr marL="358775" lvl="0" indent="274638" algn="just">
              <a:spcAft>
                <a:spcPts val="0"/>
              </a:spcAft>
              <a:buFont typeface="Wingdings" panose="05000000000000000000" pitchFamily="2" charset="2"/>
              <a:buChar char="v"/>
              <a:tabLst>
                <a:tab pos="457200" algn="l"/>
              </a:tabLst>
            </a:pPr>
            <a:r>
              <a:rPr lang="ru-RU" sz="1600" b="1" i="1" dirty="0">
                <a:solidFill>
                  <a:srgbClr val="1B0EC2"/>
                </a:solidFill>
                <a:ea typeface="Times New Roman"/>
              </a:rPr>
              <a:t>формировать  и обогащать представления детей о весеннем сезоне, о признаках весны, типичных погодных явлениях весной, характерных особенностях весенних месяцев, умение устанавливать связи между сезонными изменениями в природе и образом жизни людей, животных, птиц, растений; формировать основы безопасного поведения в весенний период.</a:t>
            </a:r>
            <a:endParaRPr lang="ru-RU" sz="1600" dirty="0">
              <a:solidFill>
                <a:srgbClr val="1B0EC2"/>
              </a:solidFill>
            </a:endParaRPr>
          </a:p>
          <a:p>
            <a:pPr marL="358775" lvl="0" indent="274638" algn="just">
              <a:spcAft>
                <a:spcPts val="0"/>
              </a:spcAft>
              <a:buFont typeface="Wingdings" panose="05000000000000000000" pitchFamily="2" charset="2"/>
              <a:buChar char="v"/>
              <a:tabLst>
                <a:tab pos="457200" algn="l"/>
              </a:tabLst>
            </a:pPr>
            <a:r>
              <a:rPr lang="ru-RU" sz="1600" b="1" i="1" dirty="0">
                <a:solidFill>
                  <a:srgbClr val="1B0EC2"/>
                </a:solidFill>
                <a:ea typeface="Times New Roman"/>
              </a:rPr>
              <a:t>развивать  интерес к познанию мира живой и неживой природы;  развивать речь детей, умение составлять связный рассказ из личного опыта, память, внимание, мышление, воображение;</a:t>
            </a:r>
            <a:endParaRPr lang="ru-RU" sz="1600" dirty="0">
              <a:solidFill>
                <a:srgbClr val="1B0EC2"/>
              </a:solidFill>
            </a:endParaRPr>
          </a:p>
          <a:p>
            <a:pPr marL="358775" indent="274638">
              <a:lnSpc>
                <a:spcPct val="115000"/>
              </a:lnSpc>
              <a:spcAft>
                <a:spcPts val="1000"/>
              </a:spcAft>
              <a:buFont typeface="Wingdings" panose="05000000000000000000" pitchFamily="2" charset="2"/>
              <a:buChar char="v"/>
            </a:pPr>
            <a:r>
              <a:rPr lang="ru-RU" sz="1600" b="1" i="1" dirty="0" smtClean="0">
                <a:solidFill>
                  <a:srgbClr val="1B0EC2"/>
                </a:solidFill>
                <a:ea typeface="Times New Roman"/>
                <a:cs typeface="Times New Roman"/>
              </a:rPr>
              <a:t>воспитывать </a:t>
            </a:r>
            <a:r>
              <a:rPr lang="ru-RU" sz="1600" b="1" i="1" dirty="0">
                <a:solidFill>
                  <a:srgbClr val="1B0EC2"/>
                </a:solidFill>
                <a:ea typeface="Times New Roman"/>
                <a:cs typeface="Times New Roman"/>
              </a:rPr>
              <a:t>желание беречь природу, умение заботиться о животных, птицах , растениях воспитывать умение любоваться  красотой весенней природы.</a:t>
            </a:r>
            <a:endParaRPr lang="ru-RU" sz="1600" dirty="0">
              <a:solidFill>
                <a:srgbClr val="1B0EC2"/>
              </a:solidFill>
              <a:ea typeface="Calibri"/>
              <a:cs typeface="Times New Roman"/>
            </a:endParaRPr>
          </a:p>
        </p:txBody>
      </p:sp>
      <p:pic>
        <p:nvPicPr>
          <p:cNvPr id="5" name="Рисунок 4" descr="Image result for картинки для детей Девочка-Весна"/>
          <p:cNvPicPr/>
          <p:nvPr/>
        </p:nvPicPr>
        <p:blipFill>
          <a:blip r:embed="rId2" cstate="print">
            <a:extLst>
              <a:ext uri="{BEBA8EAE-BF5A-486C-A8C5-ECC9F3942E4B}">
                <a14:imgProps xmlns:a14="http://schemas.microsoft.com/office/drawing/2010/main">
                  <a14:imgLayer r:embed="rId3">
                    <a14:imgEffect>
                      <a14:backgroundRemoval t="0" b="90000" l="10000" r="90000">
                        <a14:foregroundMark x1="60000" y1="40508" x2="58136" y2="40678"/>
                        <a14:foregroundMark x1="43390" y1="25763" x2="52034" y2="26271"/>
                        <a14:foregroundMark x1="49661" y1="25932" x2="49661" y2="25932"/>
                        <a14:foregroundMark x1="52034" y1="26610" x2="52881" y2="30000"/>
                        <a14:foregroundMark x1="45593" y1="24746" x2="43220" y2="22034"/>
                        <a14:foregroundMark x1="42542" y1="22203" x2="41186" y2="20000"/>
                        <a14:foregroundMark x1="27797" y1="24576" x2="25085" y2="30678"/>
                        <a14:foregroundMark x1="32034" y1="28136" x2="29831" y2="31864"/>
                        <a14:foregroundMark x1="53051" y1="64746" x2="53051" y2="64746"/>
                        <a14:foregroundMark x1="55254" y1="61525" x2="55254" y2="61525"/>
                        <a14:foregroundMark x1="56441" y1="66780" x2="56441" y2="66780"/>
                        <a14:foregroundMark x1="58475" y1="71356" x2="58475" y2="71356"/>
                        <a14:foregroundMark x1="36441" y1="69153" x2="36441" y2="69153"/>
                        <a14:foregroundMark x1="60169" y1="50678" x2="60169" y2="50678"/>
                        <a14:foregroundMark x1="59661" y1="48475" x2="59661" y2="48475"/>
                        <a14:foregroundMark x1="28814" y1="77966" x2="28814" y2="77966"/>
                        <a14:foregroundMark x1="31695" y1="84915" x2="31695" y2="84915"/>
                        <a14:foregroundMark x1="14068" y1="63390" x2="13898" y2="66780"/>
                        <a14:foregroundMark x1="28305" y1="83220" x2="39492" y2="87966"/>
                        <a14:backgroundMark x1="25424" y1="23729" x2="25424" y2="23729"/>
                        <a14:backgroundMark x1="25085" y1="26441" x2="25085" y2="26441"/>
                      </a14:backgroundRemoval>
                    </a14:imgEffect>
                  </a14:imgLayer>
                </a14:imgProps>
              </a:ext>
            </a:extLst>
          </a:blip>
          <a:srcRect/>
          <a:stretch>
            <a:fillRect/>
          </a:stretch>
        </p:blipFill>
        <p:spPr bwMode="auto">
          <a:xfrm>
            <a:off x="-612576" y="1052736"/>
            <a:ext cx="4968552" cy="5112568"/>
          </a:xfrm>
          <a:prstGeom prst="rect">
            <a:avLst/>
          </a:prstGeom>
          <a:noFill/>
          <a:ln w="9525">
            <a:noFill/>
            <a:miter lim="800000"/>
            <a:headEnd/>
            <a:tailEnd/>
          </a:ln>
        </p:spPr>
      </p:pic>
    </p:spTree>
    <p:extLst>
      <p:ext uri="{BB962C8B-B14F-4D97-AF65-F5344CB8AC3E}">
        <p14:creationId xmlns:p14="http://schemas.microsoft.com/office/powerpoint/2010/main" val="1254198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lvl="0">
              <a:spcBef>
                <a:spcPct val="20000"/>
              </a:spcBef>
            </a:pPr>
            <a:r>
              <a:rPr lang="ru-RU" sz="3000" b="1" dirty="0">
                <a:solidFill>
                  <a:srgbClr val="1B0EC2"/>
                </a:solidFill>
                <a:ea typeface="+mn-ea"/>
                <a:cs typeface="+mn-cs"/>
              </a:rPr>
              <a:t>Оборудование и материалы</a:t>
            </a:r>
            <a:r>
              <a:rPr lang="ru-RU" sz="3000" b="1" dirty="0" smtClean="0">
                <a:solidFill>
                  <a:srgbClr val="1B0EC2"/>
                </a:solidFill>
                <a:ea typeface="+mn-ea"/>
                <a:cs typeface="+mn-cs"/>
              </a:rPr>
              <a:t>:</a:t>
            </a:r>
            <a:endParaRPr lang="ru-RU" b="1" dirty="0">
              <a:solidFill>
                <a:srgbClr val="1B0EC2"/>
              </a:solidFill>
            </a:endParaRPr>
          </a:p>
        </p:txBody>
      </p:sp>
      <p:sp>
        <p:nvSpPr>
          <p:cNvPr id="3" name="Объект 2"/>
          <p:cNvSpPr>
            <a:spLocks noGrp="1"/>
          </p:cNvSpPr>
          <p:nvPr>
            <p:ph idx="1"/>
          </p:nvPr>
        </p:nvSpPr>
        <p:spPr>
          <a:xfrm>
            <a:off x="565545" y="836712"/>
            <a:ext cx="3960440" cy="2808312"/>
          </a:xfrm>
        </p:spPr>
        <p:txBody>
          <a:bodyPr>
            <a:normAutofit/>
          </a:bodyPr>
          <a:lstStyle/>
          <a:p>
            <a:pPr marL="0" indent="0">
              <a:buNone/>
            </a:pPr>
            <a:r>
              <a:rPr lang="ru-RU" sz="1600" b="1" dirty="0" smtClean="0">
                <a:solidFill>
                  <a:srgbClr val="1B0EC2"/>
                </a:solidFill>
              </a:rPr>
              <a:t>Пособие – это экран, в центре которого  изображён сказочный образ Весны.  В нижней части экрана  размещены карманы, в которых находятся картинки к темам: «Первоцветы», «Животные и птицы весной», «Сезонные изменения в природе весной», «Весенние праздники», «Что делают люди весной», «О безопасности в весенний период», а также карман, где размещаются стихи, для разучивания детьми к темам недели.</a:t>
            </a:r>
          </a:p>
          <a:p>
            <a:endParaRPr lang="ru-RU" dirty="0"/>
          </a:p>
        </p:txBody>
      </p:sp>
      <p:sp>
        <p:nvSpPr>
          <p:cNvPr id="4" name="Прямоугольник 3"/>
          <p:cNvSpPr/>
          <p:nvPr/>
        </p:nvSpPr>
        <p:spPr>
          <a:xfrm>
            <a:off x="5240959" y="4509120"/>
            <a:ext cx="3563888" cy="2074414"/>
          </a:xfrm>
          <a:prstGeom prst="rect">
            <a:avLst/>
          </a:prstGeom>
        </p:spPr>
        <p:txBody>
          <a:bodyPr wrap="square">
            <a:spAutoFit/>
          </a:bodyPr>
          <a:lstStyle/>
          <a:p>
            <a:pPr algn="just">
              <a:lnSpc>
                <a:spcPct val="115000"/>
              </a:lnSpc>
              <a:spcBef>
                <a:spcPts val="530"/>
              </a:spcBef>
              <a:spcAft>
                <a:spcPts val="0"/>
              </a:spcAft>
            </a:pPr>
            <a:r>
              <a:rPr lang="ru-RU" sz="1600" b="1" dirty="0">
                <a:solidFill>
                  <a:srgbClr val="1B0EC2"/>
                </a:solidFill>
                <a:ea typeface="Times New Roman"/>
                <a:cs typeface="Times New Roman"/>
              </a:rPr>
              <a:t>Для проведения работы на пособии предусмотрены мелкие липучки, к которым педагоги, а также дети, по указанию педагога или самостоятельных играх, прикрепляют картинки  к изучаемым на занятии темам.</a:t>
            </a:r>
            <a:endParaRPr lang="ru-RU" sz="1600" b="1" dirty="0">
              <a:solidFill>
                <a:srgbClr val="1B0EC2"/>
              </a:solidFill>
              <a:ea typeface="Calibri"/>
              <a:cs typeface="Times New Roman"/>
            </a:endParaRPr>
          </a:p>
        </p:txBody>
      </p:sp>
      <p:pic>
        <p:nvPicPr>
          <p:cNvPr id="1027" name="Picture 3" descr="G:\курсы 02.2020\IMG_20210223_0957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23631" y="3311094"/>
            <a:ext cx="2808314" cy="37444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7" name="Picture 2" descr="G:\курсы 02.2020\IMG_20210223_10035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79" t="3451" r="3309"/>
          <a:stretch/>
        </p:blipFill>
        <p:spPr bwMode="auto">
          <a:xfrm>
            <a:off x="5688756" y="855406"/>
            <a:ext cx="2668293" cy="36537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85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67544" y="4149080"/>
            <a:ext cx="8229600" cy="2265115"/>
          </a:xfrm>
        </p:spPr>
        <p:txBody>
          <a:bodyPr>
            <a:normAutofit fontScale="70000" lnSpcReduction="20000"/>
          </a:bodyPr>
          <a:lstStyle/>
          <a:p>
            <a:pPr marL="467360" indent="0">
              <a:lnSpc>
                <a:spcPct val="115000"/>
              </a:lnSpc>
              <a:spcAft>
                <a:spcPts val="1000"/>
              </a:spcAft>
              <a:buNone/>
            </a:pPr>
            <a:r>
              <a:rPr lang="ru-RU" sz="2600" b="1" dirty="0">
                <a:solidFill>
                  <a:srgbClr val="1B0EC2"/>
                </a:solidFill>
                <a:ea typeface="Times New Roman"/>
                <a:cs typeface="Times New Roman"/>
              </a:rPr>
              <a:t>На первом фото дидактическое пособие «Весна» изображено  в незаполненном варианте. Изучая каждую из тем недели, педагоги совместно с детьми постепенно заполняют экран.  По указанию педагога в процессе занятий, бесед, дидактических игр, так и в процессе самостоятельной деятельности используется содержимое карманчиков, расположенных внизу экрана. Для разучивания используются  также стихи к теме недели. На втором фото изображён заполненный вариант дидактического пособия</a:t>
            </a:r>
            <a:r>
              <a:rPr lang="ru-RU" sz="2600" dirty="0" smtClean="0">
                <a:solidFill>
                  <a:srgbClr val="1B0EC2"/>
                </a:solidFill>
                <a:ea typeface="Times New Roman"/>
                <a:cs typeface="Times New Roman"/>
              </a:rPr>
              <a:t>.</a:t>
            </a:r>
            <a:endParaRPr lang="ru-RU" sz="2600" dirty="0">
              <a:solidFill>
                <a:srgbClr val="1B0EC2"/>
              </a:solidFill>
              <a:ea typeface="Calibri"/>
              <a:cs typeface="Times New Roman"/>
            </a:endParaRPr>
          </a:p>
        </p:txBody>
      </p:sp>
      <p:pic>
        <p:nvPicPr>
          <p:cNvPr id="2050" name="Picture 2" descr="G:\курсы 02.2020\IMG_20210223_10035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9" r="3309"/>
          <a:stretch/>
        </p:blipFill>
        <p:spPr bwMode="auto">
          <a:xfrm>
            <a:off x="5220072" y="109073"/>
            <a:ext cx="3095653" cy="39799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899592" y="117343"/>
            <a:ext cx="3183632" cy="39716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405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1180" y="548680"/>
            <a:ext cx="3034680" cy="1747392"/>
          </a:xfrm>
        </p:spPr>
        <p:txBody>
          <a:bodyPr>
            <a:noAutofit/>
          </a:bodyPr>
          <a:lstStyle/>
          <a:p>
            <a:pPr marL="171450" indent="0">
              <a:lnSpc>
                <a:spcPct val="115000"/>
              </a:lnSpc>
              <a:spcAft>
                <a:spcPts val="1000"/>
              </a:spcAft>
              <a:buNone/>
            </a:pPr>
            <a:r>
              <a:rPr lang="ru-RU" sz="1400" b="1" dirty="0">
                <a:solidFill>
                  <a:srgbClr val="1B0EC2"/>
                </a:solidFill>
                <a:ea typeface="Times New Roman"/>
                <a:cs typeface="Calibri" panose="020F0502020204030204" pitchFamily="34" charset="0"/>
              </a:rPr>
              <a:t>Тематический экран «Весна» будет способствовать эффективности и качеству организации как групповых, так и индивидуальных занятий.</a:t>
            </a:r>
            <a:endParaRPr lang="ru-RU" sz="1050" dirty="0">
              <a:solidFill>
                <a:srgbClr val="1B0EC2"/>
              </a:solidFill>
              <a:ea typeface="Calibri"/>
              <a:cs typeface="Calibri" panose="020F0502020204030204" pitchFamily="34" charset="0"/>
            </a:endParaRPr>
          </a:p>
        </p:txBody>
      </p:sp>
      <p:pic>
        <p:nvPicPr>
          <p:cNvPr id="3074" name="Picture 2" descr="G:\курсы 02.2020\IMG_20210223_1002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2726" y="260648"/>
            <a:ext cx="2599638" cy="34661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3075" name="Picture 3" descr="G:\курсы 02.2020\IMG_20210223_1001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149" y="959462"/>
            <a:ext cx="2467144" cy="32895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3076" name="Picture 4" descr="G:\курсы 02.2020\IMG_20210223_10014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507"/>
          <a:stretch/>
        </p:blipFill>
        <p:spPr bwMode="auto">
          <a:xfrm>
            <a:off x="256845" y="2542061"/>
            <a:ext cx="2833313" cy="34563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92149" y="4437112"/>
            <a:ext cx="5580112" cy="2031325"/>
          </a:xfrm>
          <a:prstGeom prst="rect">
            <a:avLst/>
          </a:prstGeom>
        </p:spPr>
        <p:txBody>
          <a:bodyPr wrap="square">
            <a:spAutoFit/>
          </a:bodyPr>
          <a:lstStyle/>
          <a:p>
            <a:pPr fontAlgn="base"/>
            <a:r>
              <a:rPr lang="ru-RU" sz="1400" b="1" dirty="0">
                <a:solidFill>
                  <a:srgbClr val="1B0EC2"/>
                </a:solidFill>
              </a:rPr>
              <a:t>Варианты дидактических игр, которые можно использовать с тематическим экраном: «Найди дерево», «Что бывает  весной?», «Чьё гнездо?», «Назови перелётных птиц?», «Отгадай по описанию», «Собери цветок», «Подбери слова», «Назови весенние месяцы»,  «Разбуди спящих животных», «Что сначала, что потом», «Назови 10 весенних слов», «Закончи предложение, «Можно - нельзя», «Будь осторожен». В процессе работы педагоги самостоятельно подбирают разнообразные дидактические игры в соответствии с возрастными особенностями детей.</a:t>
            </a:r>
            <a:endParaRPr lang="ru-RU" sz="1400" dirty="0">
              <a:solidFill>
                <a:srgbClr val="1B0EC2"/>
              </a:solidFill>
            </a:endParaRPr>
          </a:p>
        </p:txBody>
      </p:sp>
    </p:spTree>
    <p:extLst>
      <p:ext uri="{BB962C8B-B14F-4D97-AF65-F5344CB8AC3E}">
        <p14:creationId xmlns:p14="http://schemas.microsoft.com/office/powerpoint/2010/main" val="1189007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Объект 3"/>
          <p:cNvSpPr>
            <a:spLocks noGrp="1"/>
          </p:cNvSpPr>
          <p:nvPr>
            <p:ph idx="1"/>
          </p:nvPr>
        </p:nvSpPr>
        <p:spPr>
          <a:xfrm>
            <a:off x="395536" y="2060847"/>
            <a:ext cx="4855687" cy="1384995"/>
          </a:xfrm>
          <a:prstGeom prst="rect">
            <a:avLst/>
          </a:prstGeom>
        </p:spPr>
        <p:txBody>
          <a:bodyPr wrap="square">
            <a:spAutoFit/>
          </a:bodyPr>
          <a:lstStyle/>
          <a:p>
            <a:pPr marL="0" indent="0">
              <a:buNone/>
            </a:pPr>
            <a:r>
              <a:rPr lang="ru-RU" sz="1400" b="1" dirty="0" smtClean="0">
                <a:solidFill>
                  <a:srgbClr val="1B0EC2"/>
                </a:solidFill>
              </a:rPr>
              <a:t>Использование </a:t>
            </a:r>
            <a:r>
              <a:rPr lang="ru-RU" sz="1400" b="1" dirty="0">
                <a:solidFill>
                  <a:srgbClr val="1B0EC2"/>
                </a:solidFill>
              </a:rPr>
              <a:t>тематического экрана «Весна» в обучении дошкольников позволит осуществить следующие задачи: наглядность, индивидуальность, доступность,  самостоятельность и самоконтроль. Пособие значительно упростит работу педагогов при подготовке к занятиям и организации нерегламентированной </a:t>
            </a:r>
            <a:r>
              <a:rPr lang="ru-RU" sz="1400" b="1" dirty="0" smtClean="0">
                <a:solidFill>
                  <a:srgbClr val="1B0EC2"/>
                </a:solidFill>
              </a:rPr>
              <a:t>деятельности.</a:t>
            </a:r>
            <a:endParaRPr lang="ru-RU" sz="1400" b="1" dirty="0">
              <a:solidFill>
                <a:srgbClr val="1B0EC2"/>
              </a:solidFill>
            </a:endParaRPr>
          </a:p>
        </p:txBody>
      </p:sp>
      <p:sp>
        <p:nvSpPr>
          <p:cNvPr id="5" name="Объект 2"/>
          <p:cNvSpPr txBox="1">
            <a:spLocks/>
          </p:cNvSpPr>
          <p:nvPr/>
        </p:nvSpPr>
        <p:spPr>
          <a:xfrm>
            <a:off x="388835" y="262859"/>
            <a:ext cx="4680520" cy="2144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5000"/>
              </a:lnSpc>
              <a:spcAft>
                <a:spcPts val="1000"/>
              </a:spcAft>
              <a:buFont typeface="Arial" panose="020B0604020202020204" pitchFamily="34" charset="0"/>
              <a:buNone/>
            </a:pPr>
            <a:r>
              <a:rPr lang="ru-RU" sz="1400" b="1" dirty="0" smtClean="0">
                <a:solidFill>
                  <a:srgbClr val="1B0EC2"/>
                </a:solidFill>
                <a:ea typeface="Times New Roman"/>
                <a:cs typeface="Times New Roman"/>
              </a:rPr>
              <a:t>Предлагаемое дидактическое пособие осуществляет приём визуализации и систематизации знаний детей , полученных в процессе реализации задач учебной программы. Яркий, сказочный образ Весны, красочные картинки  привлекают внимание , вызывает у детей интерес  к познанию и изучению, запускает процесс образного мышления.</a:t>
            </a:r>
            <a:endParaRPr lang="ru-RU" sz="1400" dirty="0" smtClean="0">
              <a:solidFill>
                <a:srgbClr val="1B0EC2"/>
              </a:solidFill>
            </a:endParaRPr>
          </a:p>
        </p:txBody>
      </p:sp>
      <p:pic>
        <p:nvPicPr>
          <p:cNvPr id="4098" name="Picture 2" descr="G:\курсы 02.2020\IMG_20210223_1014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9749" y="3882143"/>
            <a:ext cx="3648405" cy="27363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9" name="Picture 3" descr="G:\курсы 02.2020\IMG_20210223_101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569" y="3882143"/>
            <a:ext cx="3648405" cy="27363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330" y="620688"/>
            <a:ext cx="3056957" cy="27662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544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TotalTime>
  <Words>494</Words>
  <Application>Microsoft Office PowerPoint</Application>
  <PresentationFormat>Экран (4:3)</PresentationFormat>
  <Paragraphs>16</Paragraphs>
  <Slides>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Дидактическое пособие для детей дошкольного  возраста (3-6 лет) Тематический экран «Весна»</vt:lpstr>
      <vt:lpstr>Оборудование и материалы:</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User</cp:lastModifiedBy>
  <cp:revision>8</cp:revision>
  <dcterms:modified xsi:type="dcterms:W3CDTF">2021-02-23T10:48:03Z</dcterms:modified>
</cp:coreProperties>
</file>