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892E9-EB29-4E2E-891B-406ACF2DC3DE}" type="datetimeFigureOut">
              <a:rPr lang="ru-RU" smtClean="0"/>
              <a:t>22.03.2021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BBAE2-6A7E-428C-815A-C21C1A6AC223}" type="slidenum">
              <a:rPr lang="ru-RU" smtClean="0"/>
              <a:t>‹#›</a:t>
            </a:fld>
            <a:endParaRPr lang="ru-RU"/>
          </a:p>
        </p:txBody>
      </p:sp>
    </p:spTree>
    <p:extLst>
      <p:ext uri="{BB962C8B-B14F-4D97-AF65-F5344CB8AC3E}">
        <p14:creationId xmlns:p14="http://schemas.microsoft.com/office/powerpoint/2010/main" val="349775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3BBAE2-6A7E-428C-815A-C21C1A6AC223}" type="slidenum">
              <a:rPr lang="ru-RU" smtClean="0"/>
              <a:t>1</a:t>
            </a:fld>
            <a:endParaRPr lang="ru-RU"/>
          </a:p>
        </p:txBody>
      </p:sp>
    </p:spTree>
    <p:extLst>
      <p:ext uri="{BB962C8B-B14F-4D97-AF65-F5344CB8AC3E}">
        <p14:creationId xmlns:p14="http://schemas.microsoft.com/office/powerpoint/2010/main" val="353868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3BBAE2-6A7E-428C-815A-C21C1A6AC223}" type="slidenum">
              <a:rPr lang="ru-RU" smtClean="0"/>
              <a:t>2</a:t>
            </a:fld>
            <a:endParaRPr lang="ru-RU"/>
          </a:p>
        </p:txBody>
      </p:sp>
    </p:spTree>
    <p:extLst>
      <p:ext uri="{BB962C8B-B14F-4D97-AF65-F5344CB8AC3E}">
        <p14:creationId xmlns:p14="http://schemas.microsoft.com/office/powerpoint/2010/main" val="273900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3BBAE2-6A7E-428C-815A-C21C1A6AC223}" type="slidenum">
              <a:rPr lang="ru-RU" smtClean="0"/>
              <a:t>3</a:t>
            </a:fld>
            <a:endParaRPr lang="ru-RU"/>
          </a:p>
        </p:txBody>
      </p:sp>
    </p:spTree>
    <p:extLst>
      <p:ext uri="{BB962C8B-B14F-4D97-AF65-F5344CB8AC3E}">
        <p14:creationId xmlns:p14="http://schemas.microsoft.com/office/powerpoint/2010/main" val="96440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3BBAE2-6A7E-428C-815A-C21C1A6AC223}" type="slidenum">
              <a:rPr lang="ru-RU" smtClean="0"/>
              <a:t>4</a:t>
            </a:fld>
            <a:endParaRPr lang="ru-RU"/>
          </a:p>
        </p:txBody>
      </p:sp>
    </p:spTree>
    <p:extLst>
      <p:ext uri="{BB962C8B-B14F-4D97-AF65-F5344CB8AC3E}">
        <p14:creationId xmlns:p14="http://schemas.microsoft.com/office/powerpoint/2010/main" val="92083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403584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356144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103494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254999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47359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DACFA5-0A55-43ED-95F9-1FBEE7BC853D}" type="datetimeFigureOut">
              <a:rPr lang="ru-RU" smtClean="0"/>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280202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DACFA5-0A55-43ED-95F9-1FBEE7BC853D}" type="datetimeFigureOut">
              <a:rPr lang="ru-RU" smtClean="0"/>
              <a:t>22.03.2021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246550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DACFA5-0A55-43ED-95F9-1FBEE7BC853D}" type="datetimeFigureOut">
              <a:rPr lang="ru-RU" smtClean="0"/>
              <a:t>22.03.2021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64170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DACFA5-0A55-43ED-95F9-1FBEE7BC853D}" type="datetimeFigureOut">
              <a:rPr lang="ru-RU" smtClean="0"/>
              <a:t>22.03.2021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268814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DACFA5-0A55-43ED-95F9-1FBEE7BC853D}" type="datetimeFigureOut">
              <a:rPr lang="ru-RU" smtClean="0"/>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347822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DACFA5-0A55-43ED-95F9-1FBEE7BC853D}" type="datetimeFigureOut">
              <a:rPr lang="ru-RU" smtClean="0"/>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D381B5-5F4C-41BA-B6C3-E4F5CD8E3304}" type="slidenum">
              <a:rPr lang="ru-RU" smtClean="0"/>
              <a:t>‹#›</a:t>
            </a:fld>
            <a:endParaRPr lang="ru-RU"/>
          </a:p>
        </p:txBody>
      </p:sp>
    </p:spTree>
    <p:extLst>
      <p:ext uri="{BB962C8B-B14F-4D97-AF65-F5344CB8AC3E}">
        <p14:creationId xmlns:p14="http://schemas.microsoft.com/office/powerpoint/2010/main" val="313949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ACFA5-0A55-43ED-95F9-1FBEE7BC853D}" type="datetimeFigureOut">
              <a:rPr lang="ru-RU" smtClean="0"/>
              <a:t>22.03.2021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381B5-5F4C-41BA-B6C3-E4F5CD8E3304}" type="slidenum">
              <a:rPr lang="ru-RU" smtClean="0"/>
              <a:t>‹#›</a:t>
            </a:fld>
            <a:endParaRPr lang="ru-RU"/>
          </a:p>
        </p:txBody>
      </p:sp>
    </p:spTree>
    <p:extLst>
      <p:ext uri="{BB962C8B-B14F-4D97-AF65-F5344CB8AC3E}">
        <p14:creationId xmlns:p14="http://schemas.microsoft.com/office/powerpoint/2010/main" val="13671661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1" y="-138934"/>
            <a:ext cx="9252520" cy="7278247"/>
          </a:xfrm>
          <a:prstGeom prst="rect">
            <a:avLst/>
          </a:prstGeom>
        </p:spPr>
      </p:pic>
      <p:sp>
        <p:nvSpPr>
          <p:cNvPr id="2" name="Заголовок 1"/>
          <p:cNvSpPr>
            <a:spLocks noGrp="1"/>
          </p:cNvSpPr>
          <p:nvPr>
            <p:ph type="ctrTitle"/>
          </p:nvPr>
        </p:nvSpPr>
        <p:spPr>
          <a:xfrm>
            <a:off x="685800" y="332657"/>
            <a:ext cx="7772400" cy="1152127"/>
          </a:xfrm>
        </p:spPr>
        <p:txBody>
          <a:bodyPr>
            <a:normAutofit fontScale="90000"/>
          </a:bodyPr>
          <a:lstStyle/>
          <a:p>
            <a:pPr marL="182880" indent="0">
              <a:buNone/>
            </a:pPr>
            <a:r>
              <a:rPr lang="ru-RU" sz="2000" b="1" i="1" dirty="0" smtClean="0">
                <a:solidFill>
                  <a:srgbClr val="7030A0"/>
                </a:solidFill>
              </a:rPr>
              <a:t>Государственное учреждение образования </a:t>
            </a:r>
            <a:br>
              <a:rPr lang="ru-RU" sz="2000" b="1" i="1" dirty="0" smtClean="0">
                <a:solidFill>
                  <a:srgbClr val="7030A0"/>
                </a:solidFill>
              </a:rPr>
            </a:br>
            <a:r>
              <a:rPr lang="ru-RU" sz="2000" b="1" i="1" dirty="0" smtClean="0">
                <a:solidFill>
                  <a:srgbClr val="7030A0"/>
                </a:solidFill>
              </a:rPr>
              <a:t> «Ясли – сад агрогородка Индура»</a:t>
            </a:r>
            <a:br>
              <a:rPr lang="ru-RU" sz="2000" b="1" i="1" dirty="0" smtClean="0">
                <a:solidFill>
                  <a:srgbClr val="7030A0"/>
                </a:solidFill>
              </a:rPr>
            </a:br>
            <a:r>
              <a:rPr lang="ru-RU" sz="2700" b="1" dirty="0">
                <a:solidFill>
                  <a:srgbClr val="7030A0"/>
                </a:solidFill>
              </a:rPr>
              <a:t>Д</a:t>
            </a:r>
            <a:r>
              <a:rPr lang="ru-RU" sz="2700" b="1" dirty="0" smtClean="0">
                <a:solidFill>
                  <a:srgbClr val="7030A0"/>
                </a:solidFill>
              </a:rPr>
              <a:t>идактическое пособие для детей дошкольного возраста (3-6 лет)</a:t>
            </a:r>
            <a:br>
              <a:rPr lang="ru-RU" sz="2700" b="1" dirty="0" smtClean="0">
                <a:solidFill>
                  <a:srgbClr val="7030A0"/>
                </a:solidFill>
              </a:rPr>
            </a:br>
            <a:r>
              <a:rPr lang="ru-RU" sz="2700" b="1" dirty="0" smtClean="0">
                <a:solidFill>
                  <a:srgbClr val="7030A0"/>
                </a:solidFill>
              </a:rPr>
              <a:t>Тематический экран «Зима»</a:t>
            </a:r>
            <a:endParaRPr lang="ru-RU" sz="2700" b="1" i="1" dirty="0">
              <a:solidFill>
                <a:srgbClr val="7030A0"/>
              </a:solidFill>
            </a:endParaRPr>
          </a:p>
        </p:txBody>
      </p:sp>
      <p:sp>
        <p:nvSpPr>
          <p:cNvPr id="3" name="Подзаголовок 2"/>
          <p:cNvSpPr>
            <a:spLocks noGrp="1"/>
          </p:cNvSpPr>
          <p:nvPr>
            <p:ph type="subTitle" idx="1"/>
          </p:nvPr>
        </p:nvSpPr>
        <p:spPr>
          <a:xfrm>
            <a:off x="3203848" y="2348880"/>
            <a:ext cx="5616624" cy="4176464"/>
          </a:xfrm>
        </p:spPr>
        <p:txBody>
          <a:bodyPr>
            <a:normAutofit fontScale="47500" lnSpcReduction="20000"/>
          </a:bodyPr>
          <a:lstStyle/>
          <a:p>
            <a:r>
              <a:rPr lang="ru-RU" sz="4500" b="1" i="1" dirty="0" smtClean="0">
                <a:solidFill>
                  <a:srgbClr val="7030A0"/>
                </a:solidFill>
              </a:rPr>
              <a:t>Дидактические задачи:</a:t>
            </a:r>
          </a:p>
          <a:p>
            <a:pPr marL="342900" indent="-342900" algn="just">
              <a:buFont typeface="Wingdings" panose="05000000000000000000" pitchFamily="2" charset="2"/>
              <a:buChar char="v"/>
            </a:pPr>
            <a:r>
              <a:rPr lang="ru-RU" sz="3800" b="1" i="1" dirty="0" smtClean="0">
                <a:solidFill>
                  <a:srgbClr val="7030A0"/>
                </a:solidFill>
              </a:rPr>
              <a:t>формировать  и обогащать представления детей о зимнем сезоне, о признаках зимы, типичных погодных явлениях зимой, характерных особенностях зимних месяцев, умение устанавливать связи между сезонными изменениями в природе и образом жизни людей, животных, птиц; формировать основы безопасного поведения во время зимнего периода.</a:t>
            </a:r>
          </a:p>
          <a:p>
            <a:pPr marL="342900" indent="-342900" algn="just">
              <a:buFont typeface="Wingdings" panose="05000000000000000000" pitchFamily="2" charset="2"/>
              <a:buChar char="v"/>
            </a:pPr>
            <a:r>
              <a:rPr lang="ru-RU" sz="3800" b="1" i="1" dirty="0" smtClean="0">
                <a:solidFill>
                  <a:srgbClr val="7030A0"/>
                </a:solidFill>
              </a:rPr>
              <a:t>развивать познавательный интерес к миру живой и неживой природы, речь детей, умение составлять связный рассказ из личного опыта, память , внимание, мышление, воображение;</a:t>
            </a:r>
          </a:p>
          <a:p>
            <a:pPr marL="342900" indent="-342900" algn="just">
              <a:buFont typeface="Wingdings" panose="05000000000000000000" pitchFamily="2" charset="2"/>
              <a:buChar char="v"/>
            </a:pPr>
            <a:r>
              <a:rPr lang="ru-RU" sz="3800" b="1" i="1" dirty="0">
                <a:solidFill>
                  <a:srgbClr val="7030A0"/>
                </a:solidFill>
              </a:rPr>
              <a:t>в</a:t>
            </a:r>
            <a:r>
              <a:rPr lang="ru-RU" sz="3800" b="1" i="1" dirty="0" smtClean="0">
                <a:solidFill>
                  <a:srgbClr val="7030A0"/>
                </a:solidFill>
              </a:rPr>
              <a:t>оспитывать желание беречь природу, оказывать помощь животным и птицам зимой, умение любоваться  красотой зимней природы</a:t>
            </a:r>
            <a:r>
              <a:rPr lang="ru-RU" sz="3800" b="1" i="1" dirty="0" smtClean="0">
                <a:solidFill>
                  <a:schemeClr val="tx1"/>
                </a:solidFill>
              </a:rPr>
              <a:t>.</a:t>
            </a:r>
            <a:endParaRPr lang="ru-RU" sz="3800" b="1" i="1" dirty="0">
              <a:solidFill>
                <a:schemeClr val="tx1"/>
              </a:solidFill>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31" y="2348880"/>
            <a:ext cx="3266976" cy="3744416"/>
          </a:xfrm>
          <a:prstGeom prst="rect">
            <a:avLst/>
          </a:prstGeom>
        </p:spPr>
      </p:pic>
    </p:spTree>
    <p:extLst>
      <p:ext uri="{BB962C8B-B14F-4D97-AF65-F5344CB8AC3E}">
        <p14:creationId xmlns:p14="http://schemas.microsoft.com/office/powerpoint/2010/main" val="2117934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7" y="-819472"/>
            <a:ext cx="9289031" cy="7893234"/>
          </a:xfrm>
          <a:prstGeom prst="rect">
            <a:avLst/>
          </a:prstGeom>
        </p:spPr>
      </p:pic>
      <p:sp>
        <p:nvSpPr>
          <p:cNvPr id="3" name="Подзаголовок 2"/>
          <p:cNvSpPr>
            <a:spLocks noGrp="1"/>
          </p:cNvSpPr>
          <p:nvPr>
            <p:ph type="subTitle" idx="1"/>
          </p:nvPr>
        </p:nvSpPr>
        <p:spPr>
          <a:xfrm>
            <a:off x="395534" y="3789575"/>
            <a:ext cx="3672409" cy="3068425"/>
          </a:xfrm>
        </p:spPr>
        <p:txBody>
          <a:bodyPr>
            <a:normAutofit/>
          </a:bodyPr>
          <a:lstStyle/>
          <a:p>
            <a:pPr algn="just"/>
            <a:r>
              <a:rPr lang="ru-RU" sz="2200" b="1" dirty="0">
                <a:solidFill>
                  <a:srgbClr val="7030A0"/>
                </a:solidFill>
                <a:ea typeface="+mj-ea"/>
                <a:cs typeface="+mj-cs"/>
              </a:rPr>
              <a:t>Для проведения </a:t>
            </a:r>
            <a:r>
              <a:rPr lang="ru-RU" sz="2200" b="1" dirty="0" smtClean="0">
                <a:solidFill>
                  <a:srgbClr val="7030A0"/>
                </a:solidFill>
                <a:ea typeface="+mj-ea"/>
                <a:cs typeface="+mj-cs"/>
              </a:rPr>
              <a:t>работы на пособии </a:t>
            </a:r>
            <a:r>
              <a:rPr lang="ru-RU" sz="2200" b="1" dirty="0">
                <a:solidFill>
                  <a:srgbClr val="7030A0"/>
                </a:solidFill>
                <a:ea typeface="+mj-ea"/>
                <a:cs typeface="+mj-cs"/>
              </a:rPr>
              <a:t>предусмотрены мелкие </a:t>
            </a:r>
            <a:r>
              <a:rPr lang="ru-RU" sz="2200" b="1" dirty="0" smtClean="0">
                <a:solidFill>
                  <a:srgbClr val="7030A0"/>
                </a:solidFill>
                <a:ea typeface="+mj-ea"/>
                <a:cs typeface="+mj-cs"/>
              </a:rPr>
              <a:t>липучки, </a:t>
            </a:r>
            <a:r>
              <a:rPr lang="ru-RU" sz="2200" b="1" dirty="0">
                <a:solidFill>
                  <a:srgbClr val="7030A0"/>
                </a:solidFill>
                <a:ea typeface="+mj-ea"/>
                <a:cs typeface="+mj-cs"/>
              </a:rPr>
              <a:t>к которым </a:t>
            </a:r>
            <a:r>
              <a:rPr lang="ru-RU" sz="2200" b="1" dirty="0" smtClean="0">
                <a:solidFill>
                  <a:srgbClr val="7030A0"/>
                </a:solidFill>
                <a:ea typeface="+mj-ea"/>
                <a:cs typeface="+mj-cs"/>
              </a:rPr>
              <a:t>педагоги, а также  </a:t>
            </a:r>
            <a:r>
              <a:rPr lang="ru-RU" sz="2200" b="1" dirty="0">
                <a:solidFill>
                  <a:srgbClr val="7030A0"/>
                </a:solidFill>
                <a:ea typeface="+mj-ea"/>
                <a:cs typeface="+mj-cs"/>
              </a:rPr>
              <a:t>дети прикрепляют картинки  к изучаемым на занятии темам.</a:t>
            </a:r>
            <a:endParaRPr lang="ru-RU" sz="2200" dirty="0"/>
          </a:p>
        </p:txBody>
      </p:sp>
      <p:sp>
        <p:nvSpPr>
          <p:cNvPr id="2" name="Заголовок 1"/>
          <p:cNvSpPr>
            <a:spLocks noGrp="1"/>
          </p:cNvSpPr>
          <p:nvPr>
            <p:ph type="ctrTitle"/>
          </p:nvPr>
        </p:nvSpPr>
        <p:spPr>
          <a:xfrm>
            <a:off x="3851920" y="-675456"/>
            <a:ext cx="5154488" cy="5040560"/>
          </a:xfrm>
        </p:spPr>
        <p:txBody>
          <a:bodyPr>
            <a:normAutofit/>
          </a:bodyPr>
          <a:lstStyle/>
          <a:p>
            <a:pPr algn="just"/>
            <a:r>
              <a:rPr lang="ru-RU" sz="2700" b="1" dirty="0" smtClean="0">
                <a:solidFill>
                  <a:srgbClr val="7030A0"/>
                </a:solidFill>
              </a:rPr>
              <a:t>Оборудование и материалы:</a:t>
            </a:r>
            <a:br>
              <a:rPr lang="ru-RU" sz="2700" b="1" dirty="0" smtClean="0">
                <a:solidFill>
                  <a:srgbClr val="7030A0"/>
                </a:solidFill>
              </a:rPr>
            </a:br>
            <a:r>
              <a:rPr lang="ru-RU" sz="2200" b="1" dirty="0" smtClean="0">
                <a:solidFill>
                  <a:srgbClr val="7030A0"/>
                </a:solidFill>
              </a:rPr>
              <a:t>Пособие – это экран, на котором  изображена Зима». На экране размещены карманы, в которых находятся картинки к темам: «Погодные явления», «Животные и птицы зимой», «Зимние забавы», «Зимние праздники», «Что делают люди зимой», «О безопасности в зимний период», а также карман, где размещаются стихи, разученные детьми к теме недели.</a:t>
            </a:r>
            <a:br>
              <a:rPr lang="ru-RU" sz="2200" b="1" dirty="0" smtClean="0">
                <a:solidFill>
                  <a:srgbClr val="7030A0"/>
                </a:solidFill>
              </a:rPr>
            </a:br>
            <a:r>
              <a:rPr lang="ru-RU" sz="2200" b="1" dirty="0">
                <a:solidFill>
                  <a:srgbClr val="7030A0"/>
                </a:solidFill>
              </a:rPr>
              <a:t/>
            </a:r>
            <a:br>
              <a:rPr lang="ru-RU" sz="2200" b="1" dirty="0">
                <a:solidFill>
                  <a:srgbClr val="7030A0"/>
                </a:solidFill>
              </a:rPr>
            </a:br>
            <a:r>
              <a:rPr lang="ru-RU" sz="2200" b="1" dirty="0" smtClean="0">
                <a:solidFill>
                  <a:srgbClr val="7030A0"/>
                </a:solidFill>
              </a:rPr>
              <a:t> </a:t>
            </a:r>
            <a:endParaRPr lang="ru-RU" sz="2200" b="1" dirty="0">
              <a:solidFill>
                <a:srgbClr val="7030A0"/>
              </a:solidFill>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678381"/>
            <a:ext cx="4160828" cy="317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5357" y="-935316"/>
            <a:ext cx="3368711"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874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5439"/>
            <a:ext cx="9577063" cy="7128792"/>
          </a:xfrm>
          <a:prstGeom prst="rect">
            <a:avLst/>
          </a:prstGeom>
        </p:spPr>
      </p:pic>
      <p:sp>
        <p:nvSpPr>
          <p:cNvPr id="2" name="Заголовок 1"/>
          <p:cNvSpPr>
            <a:spLocks noGrp="1"/>
          </p:cNvSpPr>
          <p:nvPr>
            <p:ph type="ctrTitle"/>
          </p:nvPr>
        </p:nvSpPr>
        <p:spPr>
          <a:xfrm>
            <a:off x="395536" y="4797152"/>
            <a:ext cx="8748463" cy="1728192"/>
          </a:xfrm>
        </p:spPr>
        <p:txBody>
          <a:bodyPr>
            <a:noAutofit/>
          </a:bodyPr>
          <a:lstStyle/>
          <a:p>
            <a:pPr algn="just"/>
            <a:r>
              <a:rPr lang="ru-RU" sz="2000" b="1" dirty="0" smtClean="0">
                <a:solidFill>
                  <a:srgbClr val="7030A0"/>
                </a:solidFill>
              </a:rPr>
              <a:t>На первом фото дидактическое пособие «Зима» изображено  в незаполненном варианте. Изучая каждую из тем недели, педагоги совместно с детьми постепенно заполняют экран.  По указанию педагога в процессе занятий, бесед, дидактических игр, так и в процессе самостоятельной деятельности используется содержимое карманчиков, расположенных внизу экрана. Для разучивания используются  также стихи к теме недели. На втором фото изображён заполненный вариант дидактического пособия</a:t>
            </a:r>
            <a:r>
              <a:rPr lang="ru-RU" sz="2000" dirty="0" smtClean="0">
                <a:solidFill>
                  <a:srgbClr val="7030A0"/>
                </a:solidFill>
              </a:rPr>
              <a:t>.</a:t>
            </a:r>
            <a:endParaRPr lang="ru-RU" sz="2000" dirty="0">
              <a:solidFill>
                <a:srgbClr val="7030A0"/>
              </a:solidFill>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6150" t="6835" r="8238"/>
          <a:stretch/>
        </p:blipFill>
        <p:spPr>
          <a:xfrm>
            <a:off x="5076056" y="152400"/>
            <a:ext cx="3128927" cy="4281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2053" r="6094"/>
          <a:stretch/>
        </p:blipFill>
        <p:spPr>
          <a:xfrm>
            <a:off x="1337467" y="95493"/>
            <a:ext cx="3096344" cy="4275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189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92045"/>
            <a:ext cx="9324528" cy="7029400"/>
          </a:xfrm>
          <a:prstGeom prst="rect">
            <a:avLst/>
          </a:prstGeom>
        </p:spPr>
      </p:pic>
      <p:sp>
        <p:nvSpPr>
          <p:cNvPr id="2" name="Заголовок 1"/>
          <p:cNvSpPr>
            <a:spLocks noGrp="1"/>
          </p:cNvSpPr>
          <p:nvPr>
            <p:ph type="ctrTitle"/>
          </p:nvPr>
        </p:nvSpPr>
        <p:spPr>
          <a:xfrm>
            <a:off x="107505" y="260648"/>
            <a:ext cx="2520279" cy="2592288"/>
          </a:xfrm>
        </p:spPr>
        <p:txBody>
          <a:bodyPr>
            <a:normAutofit/>
          </a:bodyPr>
          <a:lstStyle/>
          <a:p>
            <a:pPr algn="l"/>
            <a:r>
              <a:rPr lang="ru-RU" sz="1600" b="1" dirty="0" smtClean="0">
                <a:solidFill>
                  <a:srgbClr val="7030A0"/>
                </a:solidFill>
              </a:rPr>
              <a:t>Тематический экран «Зима» будет способствовать эффективности и качеству организации как групповых, так и индивидуальных занятий</a:t>
            </a:r>
            <a:r>
              <a:rPr lang="ru-RU" sz="1600" dirty="0" smtClean="0">
                <a:solidFill>
                  <a:srgbClr val="7030A0"/>
                </a:solidFill>
              </a:rPr>
              <a:t>.</a:t>
            </a:r>
            <a:endParaRPr lang="ru-RU" sz="1600" dirty="0">
              <a:solidFill>
                <a:srgbClr val="7030A0"/>
              </a:solidFill>
            </a:endParaRPr>
          </a:p>
        </p:txBody>
      </p:sp>
      <p:sp>
        <p:nvSpPr>
          <p:cNvPr id="3" name="Подзаголовок 2"/>
          <p:cNvSpPr>
            <a:spLocks noGrp="1"/>
          </p:cNvSpPr>
          <p:nvPr>
            <p:ph type="subTitle" idx="1"/>
          </p:nvPr>
        </p:nvSpPr>
        <p:spPr>
          <a:xfrm>
            <a:off x="5580112" y="3643567"/>
            <a:ext cx="3312368" cy="2952328"/>
          </a:xfrm>
        </p:spPr>
        <p:txBody>
          <a:bodyPr>
            <a:noAutofit/>
          </a:bodyPr>
          <a:lstStyle/>
          <a:p>
            <a:pPr algn="just"/>
            <a:r>
              <a:rPr lang="ru-RU" sz="1600" b="1" dirty="0" smtClean="0">
                <a:solidFill>
                  <a:srgbClr val="7030A0"/>
                </a:solidFill>
              </a:rPr>
              <a:t>Варианты дидактических игр, которые можно использовать с тематическим экраном: «Рисунки на снегу», «Найди дерево», «Что зимой бывает?», «Чьи следы?», «Кто прячется за сугробом?», «Отгадай по описанию», «Покормите птиц», «Собери снеговика», «Подбери слова», «Назови зимние месяцы», «Назови 10 зимних слов», «Закончи предложение, «Можно - нельзя», «Будь осторожен».</a:t>
            </a:r>
            <a:endParaRPr lang="ru-RU" sz="1600" b="1" dirty="0">
              <a:solidFill>
                <a:srgbClr val="7030A0"/>
              </a:solidFill>
            </a:endParaRPr>
          </a:p>
        </p:txBody>
      </p:sp>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9965"/>
          <a:stretch/>
        </p:blipFill>
        <p:spPr>
          <a:xfrm>
            <a:off x="5940152" y="115967"/>
            <a:ext cx="2592288" cy="33066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13737" t="16159" r="9663" b="-401"/>
          <a:stretch/>
        </p:blipFill>
        <p:spPr>
          <a:xfrm>
            <a:off x="251520" y="2780928"/>
            <a:ext cx="2483768" cy="38164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Рисунок 12"/>
          <p:cNvPicPr>
            <a:picLocks noChangeAspect="1"/>
          </p:cNvPicPr>
          <p:nvPr/>
        </p:nvPicPr>
        <p:blipFill rotWithShape="1">
          <a:blip r:embed="rId6" cstate="print">
            <a:extLst>
              <a:ext uri="{28A0092B-C50C-407E-A947-70E740481C1C}">
                <a14:useLocalDpi xmlns:a14="http://schemas.microsoft.com/office/drawing/2010/main" val="0"/>
              </a:ext>
            </a:extLst>
          </a:blip>
          <a:srcRect l="7036" t="9515"/>
          <a:stretch/>
        </p:blipFill>
        <p:spPr>
          <a:xfrm>
            <a:off x="2915816" y="908720"/>
            <a:ext cx="2592288" cy="3888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3" y="5013176"/>
            <a:ext cx="1080121" cy="1584176"/>
          </a:xfrm>
          <a:prstGeom prst="rect">
            <a:avLst/>
          </a:prstGeom>
        </p:spPr>
      </p:pic>
    </p:spTree>
    <p:extLst>
      <p:ext uri="{BB962C8B-B14F-4D97-AF65-F5344CB8AC3E}">
        <p14:creationId xmlns:p14="http://schemas.microsoft.com/office/powerpoint/2010/main" val="219502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 y="26252"/>
            <a:ext cx="9144000" cy="6858000"/>
          </a:xfrm>
          <a:prstGeom prst="rect">
            <a:avLst/>
          </a:prstGeom>
        </p:spPr>
      </p:pic>
      <p:sp>
        <p:nvSpPr>
          <p:cNvPr id="2" name="Заголовок 1"/>
          <p:cNvSpPr>
            <a:spLocks noGrp="1"/>
          </p:cNvSpPr>
          <p:nvPr>
            <p:ph type="ctrTitle"/>
          </p:nvPr>
        </p:nvSpPr>
        <p:spPr>
          <a:xfrm>
            <a:off x="755576" y="260648"/>
            <a:ext cx="4320480" cy="2415877"/>
          </a:xfrm>
        </p:spPr>
        <p:txBody>
          <a:bodyPr>
            <a:normAutofit/>
          </a:bodyPr>
          <a:lstStyle/>
          <a:p>
            <a:pPr algn="l"/>
            <a:r>
              <a:rPr lang="ru-RU" sz="1600" b="1" dirty="0" smtClean="0">
                <a:solidFill>
                  <a:srgbClr val="7030A0"/>
                </a:solidFill>
              </a:rPr>
              <a:t>Предлагаемое дидактическое пособие осуществляет приём визуализации и систематизации знаний детей , полученных в процессе реализации задач учебной программы. Яркий, сказочный образ Зимы, красочные картинки  привлекают внимание , вызывает у детей интерес  к познанию и изучению, запускает процесс образного мышления.</a:t>
            </a:r>
            <a:endParaRPr lang="ru-RU" sz="1600" b="1" dirty="0">
              <a:solidFill>
                <a:srgbClr val="7030A0"/>
              </a:solidFill>
            </a:endParaRPr>
          </a:p>
        </p:txBody>
      </p:sp>
      <p:sp>
        <p:nvSpPr>
          <p:cNvPr id="3" name="Подзаголовок 2"/>
          <p:cNvSpPr>
            <a:spLocks noGrp="1"/>
          </p:cNvSpPr>
          <p:nvPr>
            <p:ph type="subTitle" idx="1"/>
          </p:nvPr>
        </p:nvSpPr>
        <p:spPr>
          <a:xfrm>
            <a:off x="4788024" y="3886200"/>
            <a:ext cx="3816424" cy="2567136"/>
          </a:xfrm>
        </p:spPr>
        <p:txBody>
          <a:bodyPr>
            <a:normAutofit fontScale="92500"/>
          </a:bodyPr>
          <a:lstStyle/>
          <a:p>
            <a:pPr algn="l"/>
            <a:r>
              <a:rPr lang="ru-RU" sz="1700" b="1" dirty="0" smtClean="0">
                <a:solidFill>
                  <a:srgbClr val="7030A0"/>
                </a:solidFill>
              </a:rPr>
              <a:t>Использование тематического экрана «Зима» в обучении дошкольников позволит осуществить следующие задачи: наглядность, индивидуальность, доступность,  самостоятельность и самоконтроль. Пособие значительно упростит работу педагогов при подготовке к занятиям и организации нерегламентированной деятельности .</a:t>
            </a:r>
            <a:r>
              <a:rPr lang="ru-RU" sz="1600" dirty="0" smtClean="0"/>
              <a:t>.</a:t>
            </a:r>
            <a:endParaRPr lang="ru-RU" sz="1600"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23839"/>
          <a:stretch/>
        </p:blipFill>
        <p:spPr>
          <a:xfrm>
            <a:off x="1259632" y="2852936"/>
            <a:ext cx="2952328" cy="374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88640"/>
            <a:ext cx="2715766"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845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382</Words>
  <Application>Microsoft Office PowerPoint</Application>
  <PresentationFormat>Экран (4:3)</PresentationFormat>
  <Paragraphs>16</Paragraphs>
  <Slides>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Государственное учреждение образования   «Ясли – сад агрогородка Индура» Дидактическое пособие для детей дошкольного возраста (3-6 лет) Тематический экран «Зима»</vt:lpstr>
      <vt:lpstr>Оборудование и материалы: Пособие – это экран, на котором  изображена Зима». На экране размещены карманы, в которых находятся картинки к темам: «Погодные явления», «Животные и птицы зимой», «Зимние забавы», «Зимние праздники», «Что делают люди зимой», «О безопасности в зимний период», а также карман, где размещаются стихи, разученные детьми к теме недели.   </vt:lpstr>
      <vt:lpstr>На первом фото дидактическое пособие «Зима» изображено  в незаполненном варианте. Изучая каждую из тем недели, педагоги совместно с детьми постепенно заполняют экран.  По указанию педагога в процессе занятий, бесед, дидактических игр, так и в процессе самостоятельной деятельности используется содержимое карманчиков, расположенных внизу экрана. Для разучивания используются  также стихи к теме недели. На втором фото изображён заполненный вариант дидактического пособия.</vt:lpstr>
      <vt:lpstr>Тематический экран «Зима» будет способствовать эффективности и качеству организации как групповых, так и индивидуальных занятий.</vt:lpstr>
      <vt:lpstr>Предлагаемое дидактическое пособие осуществляет приём визуализации и систематизации знаний детей , полученных в процессе реализации задач учебной программы. Яркий, сказочный образ Зимы, красочные картинки  привлекают внимание , вызывает у детей интерес  к познанию и изучению, запускает процесс образного мышления.</vt:lpstr>
    </vt:vector>
  </TitlesOfParts>
  <Company>Torrents.by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dcterms:created xsi:type="dcterms:W3CDTF">2021-02-11T09:19:43Z</dcterms:created>
  <dcterms:modified xsi:type="dcterms:W3CDTF">2021-03-22T12:39:30Z</dcterms:modified>
</cp:coreProperties>
</file>