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302" r:id="rId2"/>
    <p:sldId id="290" r:id="rId3"/>
    <p:sldId id="274" r:id="rId4"/>
    <p:sldId id="275" r:id="rId5"/>
    <p:sldId id="291" r:id="rId6"/>
    <p:sldId id="293" r:id="rId7"/>
    <p:sldId id="294" r:id="rId8"/>
    <p:sldId id="276" r:id="rId9"/>
    <p:sldId id="277" r:id="rId10"/>
    <p:sldId id="288" r:id="rId11"/>
    <p:sldId id="287" r:id="rId12"/>
    <p:sldId id="295" r:id="rId13"/>
    <p:sldId id="263" r:id="rId14"/>
    <p:sldId id="267" r:id="rId15"/>
    <p:sldId id="265" r:id="rId16"/>
    <p:sldId id="266" r:id="rId17"/>
    <p:sldId id="259" r:id="rId18"/>
    <p:sldId id="282" r:id="rId19"/>
    <p:sldId id="285" r:id="rId20"/>
    <p:sldId id="297" r:id="rId21"/>
    <p:sldId id="298" r:id="rId22"/>
    <p:sldId id="280" r:id="rId23"/>
    <p:sldId id="268" r:id="rId24"/>
    <p:sldId id="284" r:id="rId25"/>
    <p:sldId id="269" r:id="rId26"/>
    <p:sldId id="271" r:id="rId27"/>
    <p:sldId id="272" r:id="rId28"/>
    <p:sldId id="278" r:id="rId29"/>
    <p:sldId id="279" r:id="rId30"/>
    <p:sldId id="289" r:id="rId31"/>
    <p:sldId id="299" r:id="rId32"/>
    <p:sldId id="300" r:id="rId3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7691" autoAdjust="0"/>
  </p:normalViewPr>
  <p:slideViewPr>
    <p:cSldViewPr>
      <p:cViewPr>
        <p:scale>
          <a:sx n="90" d="100"/>
          <a:sy n="90" d="100"/>
        </p:scale>
        <p:origin x="-1656" y="-9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3A25C2-95CB-425B-84FF-FF048C378507}" type="datetimeFigureOut">
              <a:rPr lang="ru-RU" smtClean="0"/>
              <a:pPr/>
              <a:t>сб 15.05.21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E66105-5A22-4317-B6DA-5A124D6D129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470400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E66105-5A22-4317-B6DA-5A124D6D1291}" type="slidenum">
              <a:rPr lang="ru-RU" smtClean="0"/>
              <a:pPr/>
              <a:t>30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 smtClean="0"/>
              <a:pPr/>
              <a:t>сб 15.05.21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 smtClean="0"/>
              <a:pPr/>
              <a:t>сб 15.05.21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 smtClean="0"/>
              <a:pPr/>
              <a:t>сб 15.05.21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 smtClean="0"/>
              <a:pPr/>
              <a:t>сб 15.05.21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342000" y="369000"/>
            <a:ext cx="8460000" cy="6120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Picture 4" descr="http://cdn.xl.thumbs.canstockphoto.com/canstock8696699.jpg"/>
          <p:cNvPicPr>
            <a:picLocks noChangeAspect="1" noChangeArrowheads="1"/>
          </p:cNvPicPr>
          <p:nvPr userDrawn="1"/>
        </p:nvPicPr>
        <p:blipFill rotWithShape="1">
          <a:blip r:embed="rId2" cstate="email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7087500" y="369000"/>
            <a:ext cx="1714500" cy="1577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342000" y="369000"/>
            <a:ext cx="8460000" cy="6120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Picture 4" descr="http://cdn.xl.thumbs.canstockphoto.com/canstock8696699.jpg"/>
          <p:cNvPicPr>
            <a:picLocks noChangeAspect="1" noChangeArrowheads="1"/>
          </p:cNvPicPr>
          <p:nvPr userDrawn="1"/>
        </p:nvPicPr>
        <p:blipFill rotWithShape="1">
          <a:blip r:embed="rId2" cstate="email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7087500" y="369000"/>
            <a:ext cx="1714500" cy="1577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://images.clipartpanda.com/environment-clipart-earth-plant.png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42000" y="4333069"/>
            <a:ext cx="2155931" cy="2155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 smtClean="0"/>
              <a:pPr/>
              <a:t>сб 15.05.21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342000" y="369000"/>
            <a:ext cx="8460000" cy="6120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Picture 2" descr="https://cdn.vectorstock.com/i/thumbs/39,21/curled-corners-vector-133921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441687" y="5038587"/>
            <a:ext cx="1376663" cy="1450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342000" y="369000"/>
            <a:ext cx="8460000" cy="6120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Picture 2" descr="https://cdn.vectorstock.com/i/thumbs/39,21/curled-corners-vector-133921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441687" y="5038587"/>
            <a:ext cx="1376663" cy="1450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://clipartist.net/social/clipartist.net/E/eco_image-999px.png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31760" y="369000"/>
            <a:ext cx="1528908" cy="1528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 smtClean="0"/>
              <a:pPr/>
              <a:t>сб 15.05.21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 smtClean="0"/>
              <a:pPr/>
              <a:t>сб 15.05.21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 smtClean="0"/>
              <a:pPr/>
              <a:t>сб 15.05.21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 smtClean="0"/>
              <a:pPr/>
              <a:t>сб 15.05.21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email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 t="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62000" y="189000"/>
            <a:ext cx="8820000" cy="6480000"/>
          </a:xfrm>
          <a:prstGeom prst="rect">
            <a:avLst/>
          </a:prstGeom>
          <a:noFill/>
          <a:ln w="7620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235614" y="264840"/>
            <a:ext cx="8672772" cy="6328320"/>
          </a:xfrm>
          <a:prstGeom prst="rect">
            <a:avLst/>
          </a:prstGeom>
          <a:noFill/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306000" y="333000"/>
            <a:ext cx="8532000" cy="6192000"/>
          </a:xfrm>
          <a:prstGeom prst="rect">
            <a:avLst/>
          </a:prstGeom>
          <a:noFill/>
          <a:ln w="7620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http://clipartist.net/social/clipartist.net/E/eco_image-999px.png"/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62000" y="3816048"/>
            <a:ext cx="2880320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images.clipartpanda.com/environment-clipart-earth-plant.png"/>
          <p:cNvPicPr>
            <a:picLocks noChangeAspect="1" noChangeArrowheads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082166" y="3816048"/>
            <a:ext cx="2708953" cy="2708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6662880"/>
            <a:ext cx="68800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00" b="1" kern="1200" dirty="0" smtClean="0">
                <a:solidFill>
                  <a:srgbClr val="00B050"/>
                </a:solidFill>
                <a:effectLst/>
                <a:latin typeface="Adine Kirnberg" pitchFamily="2" charset="0"/>
                <a:ea typeface="+mn-ea"/>
                <a:cs typeface="+mn-cs"/>
              </a:rPr>
              <a:t>© </a:t>
            </a:r>
            <a:r>
              <a:rPr lang="en-US" sz="1000" b="1" kern="1200" dirty="0" err="1" smtClean="0">
                <a:solidFill>
                  <a:srgbClr val="00B050"/>
                </a:solidFill>
                <a:effectLst/>
                <a:latin typeface="Adine Kirnberg" pitchFamily="2" charset="0"/>
                <a:ea typeface="+mn-ea"/>
                <a:cs typeface="+mn-cs"/>
              </a:rPr>
              <a:t>FokinaLidia</a:t>
            </a:r>
            <a:endParaRPr lang="ru-RU" sz="1000" b="1" kern="1200" dirty="0">
              <a:solidFill>
                <a:srgbClr val="00B050"/>
              </a:solidFill>
              <a:effectLst/>
              <a:latin typeface="Adine Kirnberg" pitchFamily="2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slide" Target="slide11.xml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png"/><Relationship Id="rId9" Type="http://schemas.openxmlformats.org/officeDocument/2006/relationships/slide" Target="slide1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3" Type="http://schemas.openxmlformats.org/officeDocument/2006/relationships/audio" Target="../media/audio7.wav"/><Relationship Id="rId7" Type="http://schemas.openxmlformats.org/officeDocument/2006/relationships/image" Target="../media/image6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slide" Target="slide14.xml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12" Type="http://schemas.openxmlformats.org/officeDocument/2006/relationships/image" Target="../media/image72.jpe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7.jpeg"/><Relationship Id="rId11" Type="http://schemas.openxmlformats.org/officeDocument/2006/relationships/image" Target="../media/image71.png"/><Relationship Id="rId5" Type="http://schemas.openxmlformats.org/officeDocument/2006/relationships/image" Target="../media/image66.png"/><Relationship Id="rId10" Type="http://schemas.openxmlformats.org/officeDocument/2006/relationships/image" Target="../media/image70.png"/><Relationship Id="rId4" Type="http://schemas.openxmlformats.org/officeDocument/2006/relationships/image" Target="../media/image65.jpeg"/><Relationship Id="rId9" Type="http://schemas.openxmlformats.org/officeDocument/2006/relationships/image" Target="../media/image6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13" Type="http://schemas.openxmlformats.org/officeDocument/2006/relationships/slide" Target="slide15.xml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12" Type="http://schemas.openxmlformats.org/officeDocument/2006/relationships/image" Target="../media/image81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6.png"/><Relationship Id="rId11" Type="http://schemas.openxmlformats.org/officeDocument/2006/relationships/image" Target="../media/image80.png"/><Relationship Id="rId5" Type="http://schemas.openxmlformats.org/officeDocument/2006/relationships/image" Target="../media/image75.png"/><Relationship Id="rId10" Type="http://schemas.openxmlformats.org/officeDocument/2006/relationships/image" Target="../media/image79.png"/><Relationship Id="rId4" Type="http://schemas.openxmlformats.org/officeDocument/2006/relationships/image" Target="../media/image74.png"/><Relationship Id="rId9" Type="http://schemas.openxmlformats.org/officeDocument/2006/relationships/audio" Target="../media/audio2.wav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13" Type="http://schemas.openxmlformats.org/officeDocument/2006/relationships/slide" Target="slide16.xml"/><Relationship Id="rId3" Type="http://schemas.openxmlformats.org/officeDocument/2006/relationships/image" Target="../media/image82.jpeg"/><Relationship Id="rId7" Type="http://schemas.openxmlformats.org/officeDocument/2006/relationships/image" Target="../media/image86.png"/><Relationship Id="rId12" Type="http://schemas.openxmlformats.org/officeDocument/2006/relationships/image" Target="../media/image90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5.png"/><Relationship Id="rId11" Type="http://schemas.openxmlformats.org/officeDocument/2006/relationships/image" Target="../media/image89.png"/><Relationship Id="rId5" Type="http://schemas.openxmlformats.org/officeDocument/2006/relationships/image" Target="../media/image84.png"/><Relationship Id="rId10" Type="http://schemas.openxmlformats.org/officeDocument/2006/relationships/image" Target="../media/image88.png"/><Relationship Id="rId4" Type="http://schemas.openxmlformats.org/officeDocument/2006/relationships/image" Target="../media/image83.png"/><Relationship Id="rId9" Type="http://schemas.openxmlformats.org/officeDocument/2006/relationships/audio" Target="../media/audio2.wav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100.png"/><Relationship Id="rId3" Type="http://schemas.openxmlformats.org/officeDocument/2006/relationships/image" Target="../media/image91.jpeg"/><Relationship Id="rId7" Type="http://schemas.openxmlformats.org/officeDocument/2006/relationships/image" Target="../media/image95.png"/><Relationship Id="rId12" Type="http://schemas.openxmlformats.org/officeDocument/2006/relationships/image" Target="../media/image99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4.jpeg"/><Relationship Id="rId11" Type="http://schemas.openxmlformats.org/officeDocument/2006/relationships/image" Target="../media/image98.png"/><Relationship Id="rId5" Type="http://schemas.openxmlformats.org/officeDocument/2006/relationships/image" Target="../media/image93.png"/><Relationship Id="rId10" Type="http://schemas.openxmlformats.org/officeDocument/2006/relationships/image" Target="../media/image97.png"/><Relationship Id="rId4" Type="http://schemas.openxmlformats.org/officeDocument/2006/relationships/image" Target="../media/image92.png"/><Relationship Id="rId9" Type="http://schemas.openxmlformats.org/officeDocument/2006/relationships/image" Target="../media/image96.png"/><Relationship Id="rId14" Type="http://schemas.openxmlformats.org/officeDocument/2006/relationships/slide" Target="slide1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13" Type="http://schemas.openxmlformats.org/officeDocument/2006/relationships/slide" Target="slide18.xml"/><Relationship Id="rId3" Type="http://schemas.openxmlformats.org/officeDocument/2006/relationships/image" Target="../media/image101.png"/><Relationship Id="rId7" Type="http://schemas.openxmlformats.org/officeDocument/2006/relationships/image" Target="../media/image104.png"/><Relationship Id="rId12" Type="http://schemas.openxmlformats.org/officeDocument/2006/relationships/image" Target="../media/image109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9.wav"/><Relationship Id="rId11" Type="http://schemas.openxmlformats.org/officeDocument/2006/relationships/image" Target="../media/image108.jpeg"/><Relationship Id="rId5" Type="http://schemas.openxmlformats.org/officeDocument/2006/relationships/image" Target="../media/image103.jpeg"/><Relationship Id="rId10" Type="http://schemas.openxmlformats.org/officeDocument/2006/relationships/image" Target="../media/image107.jpeg"/><Relationship Id="rId4" Type="http://schemas.openxmlformats.org/officeDocument/2006/relationships/image" Target="../media/image102.png"/><Relationship Id="rId9" Type="http://schemas.openxmlformats.org/officeDocument/2006/relationships/image" Target="../media/image10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13" Type="http://schemas.openxmlformats.org/officeDocument/2006/relationships/image" Target="../media/image116.jpeg"/><Relationship Id="rId3" Type="http://schemas.openxmlformats.org/officeDocument/2006/relationships/audio" Target="../media/audio9.wav"/><Relationship Id="rId7" Type="http://schemas.microsoft.com/office/2007/relationships/hdphoto" Target="../media/hdphoto2.wdp"/><Relationship Id="rId12" Type="http://schemas.openxmlformats.org/officeDocument/2006/relationships/image" Target="../media/image115.jpeg"/><Relationship Id="rId2" Type="http://schemas.openxmlformats.org/officeDocument/2006/relationships/audio" Target="../media/audio4.wav"/><Relationship Id="rId16" Type="http://schemas.openxmlformats.org/officeDocument/2006/relationships/slide" Target="slide1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1.png"/><Relationship Id="rId11" Type="http://schemas.openxmlformats.org/officeDocument/2006/relationships/image" Target="../media/image114.jpeg"/><Relationship Id="rId5" Type="http://schemas.microsoft.com/office/2007/relationships/hdphoto" Target="../media/hdphoto1.wdp"/><Relationship Id="rId15" Type="http://schemas.openxmlformats.org/officeDocument/2006/relationships/image" Target="../media/image118.jpeg"/><Relationship Id="rId10" Type="http://schemas.openxmlformats.org/officeDocument/2006/relationships/image" Target="../media/image113.jpeg"/><Relationship Id="rId4" Type="http://schemas.openxmlformats.org/officeDocument/2006/relationships/image" Target="../media/image110.jpeg"/><Relationship Id="rId9" Type="http://schemas.microsoft.com/office/2007/relationships/hdphoto" Target="../media/hdphoto3.wdp"/><Relationship Id="rId14" Type="http://schemas.openxmlformats.org/officeDocument/2006/relationships/image" Target="../media/image117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13" Type="http://schemas.openxmlformats.org/officeDocument/2006/relationships/image" Target="../media/image130.png"/><Relationship Id="rId3" Type="http://schemas.openxmlformats.org/officeDocument/2006/relationships/image" Target="../media/image120.png"/><Relationship Id="rId7" Type="http://schemas.openxmlformats.org/officeDocument/2006/relationships/image" Target="../media/image124.jpeg"/><Relationship Id="rId12" Type="http://schemas.openxmlformats.org/officeDocument/2006/relationships/image" Target="../media/image129.jpe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3.jpeg"/><Relationship Id="rId11" Type="http://schemas.openxmlformats.org/officeDocument/2006/relationships/image" Target="../media/image128.jpeg"/><Relationship Id="rId5" Type="http://schemas.openxmlformats.org/officeDocument/2006/relationships/image" Target="../media/image122.png"/><Relationship Id="rId10" Type="http://schemas.openxmlformats.org/officeDocument/2006/relationships/image" Target="../media/image127.jpeg"/><Relationship Id="rId4" Type="http://schemas.openxmlformats.org/officeDocument/2006/relationships/image" Target="../media/image121.png"/><Relationship Id="rId9" Type="http://schemas.openxmlformats.org/officeDocument/2006/relationships/image" Target="../media/image126.jpeg"/><Relationship Id="rId14" Type="http://schemas.openxmlformats.org/officeDocument/2006/relationships/slide" Target="slide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Relationship Id="rId5" Type="http://schemas.openxmlformats.org/officeDocument/2006/relationships/slide" Target="slide30.xml"/><Relationship Id="rId4" Type="http://schemas.openxmlformats.org/officeDocument/2006/relationships/slide" Target="slide1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png"/><Relationship Id="rId3" Type="http://schemas.openxmlformats.org/officeDocument/2006/relationships/image" Target="../media/image131.jpeg"/><Relationship Id="rId7" Type="http://schemas.openxmlformats.org/officeDocument/2006/relationships/image" Target="../media/image135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4.png"/><Relationship Id="rId5" Type="http://schemas.openxmlformats.org/officeDocument/2006/relationships/image" Target="../media/image133.png"/><Relationship Id="rId4" Type="http://schemas.openxmlformats.org/officeDocument/2006/relationships/image" Target="../media/image132.png"/><Relationship Id="rId9" Type="http://schemas.openxmlformats.org/officeDocument/2006/relationships/slide" Target="slide2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png"/><Relationship Id="rId13" Type="http://schemas.openxmlformats.org/officeDocument/2006/relationships/image" Target="../media/image148.png"/><Relationship Id="rId18" Type="http://schemas.openxmlformats.org/officeDocument/2006/relationships/slide" Target="slide22.xml"/><Relationship Id="rId3" Type="http://schemas.openxmlformats.org/officeDocument/2006/relationships/image" Target="../media/image138.png"/><Relationship Id="rId7" Type="http://schemas.openxmlformats.org/officeDocument/2006/relationships/image" Target="../media/image142.png"/><Relationship Id="rId12" Type="http://schemas.openxmlformats.org/officeDocument/2006/relationships/image" Target="../media/image147.png"/><Relationship Id="rId17" Type="http://schemas.openxmlformats.org/officeDocument/2006/relationships/image" Target="../media/image152.png"/><Relationship Id="rId2" Type="http://schemas.openxmlformats.org/officeDocument/2006/relationships/image" Target="../media/image137.png"/><Relationship Id="rId16" Type="http://schemas.openxmlformats.org/officeDocument/2006/relationships/image" Target="../media/image15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1.png"/><Relationship Id="rId11" Type="http://schemas.openxmlformats.org/officeDocument/2006/relationships/image" Target="../media/image146.png"/><Relationship Id="rId5" Type="http://schemas.openxmlformats.org/officeDocument/2006/relationships/image" Target="../media/image140.png"/><Relationship Id="rId15" Type="http://schemas.openxmlformats.org/officeDocument/2006/relationships/image" Target="../media/image150.png"/><Relationship Id="rId10" Type="http://schemas.openxmlformats.org/officeDocument/2006/relationships/image" Target="../media/image145.png"/><Relationship Id="rId4" Type="http://schemas.openxmlformats.org/officeDocument/2006/relationships/image" Target="../media/image139.png"/><Relationship Id="rId9" Type="http://schemas.openxmlformats.org/officeDocument/2006/relationships/image" Target="../media/image144.png"/><Relationship Id="rId14" Type="http://schemas.openxmlformats.org/officeDocument/2006/relationships/image" Target="../media/image14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8.png"/><Relationship Id="rId13" Type="http://schemas.openxmlformats.org/officeDocument/2006/relationships/image" Target="../media/image163.png"/><Relationship Id="rId3" Type="http://schemas.openxmlformats.org/officeDocument/2006/relationships/image" Target="../media/image153.jpeg"/><Relationship Id="rId7" Type="http://schemas.openxmlformats.org/officeDocument/2006/relationships/image" Target="../media/image157.png"/><Relationship Id="rId12" Type="http://schemas.openxmlformats.org/officeDocument/2006/relationships/image" Target="../media/image162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6.jpeg"/><Relationship Id="rId11" Type="http://schemas.openxmlformats.org/officeDocument/2006/relationships/image" Target="../media/image161.png"/><Relationship Id="rId5" Type="http://schemas.openxmlformats.org/officeDocument/2006/relationships/image" Target="../media/image155.jpeg"/><Relationship Id="rId15" Type="http://schemas.openxmlformats.org/officeDocument/2006/relationships/slide" Target="slide23.xml"/><Relationship Id="rId10" Type="http://schemas.openxmlformats.org/officeDocument/2006/relationships/image" Target="../media/image160.png"/><Relationship Id="rId4" Type="http://schemas.openxmlformats.org/officeDocument/2006/relationships/image" Target="../media/image154.png"/><Relationship Id="rId9" Type="http://schemas.openxmlformats.org/officeDocument/2006/relationships/image" Target="../media/image159.png"/><Relationship Id="rId14" Type="http://schemas.openxmlformats.org/officeDocument/2006/relationships/image" Target="../media/image16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7" Type="http://schemas.openxmlformats.org/officeDocument/2006/relationships/slide" Target="slide24.xml"/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9.png"/><Relationship Id="rId5" Type="http://schemas.openxmlformats.org/officeDocument/2006/relationships/image" Target="../media/image168.png"/><Relationship Id="rId4" Type="http://schemas.openxmlformats.org/officeDocument/2006/relationships/image" Target="../media/image16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7" Type="http://schemas.openxmlformats.org/officeDocument/2006/relationships/slide" Target="slide25.xml"/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3.png"/><Relationship Id="rId5" Type="http://schemas.openxmlformats.org/officeDocument/2006/relationships/image" Target="../media/image172.png"/><Relationship Id="rId4" Type="http://schemas.openxmlformats.org/officeDocument/2006/relationships/image" Target="../media/image17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7" Type="http://schemas.openxmlformats.org/officeDocument/2006/relationships/slide" Target="slide26.xml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7.png"/><Relationship Id="rId5" Type="http://schemas.openxmlformats.org/officeDocument/2006/relationships/image" Target="../media/image176.png"/><Relationship Id="rId4" Type="http://schemas.openxmlformats.org/officeDocument/2006/relationships/image" Target="../media/image17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jpeg"/><Relationship Id="rId7" Type="http://schemas.openxmlformats.org/officeDocument/2006/relationships/slide" Target="slide27.xml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1.png"/><Relationship Id="rId5" Type="http://schemas.openxmlformats.org/officeDocument/2006/relationships/image" Target="../media/image180.png"/><Relationship Id="rId4" Type="http://schemas.openxmlformats.org/officeDocument/2006/relationships/image" Target="../media/image17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7" Type="http://schemas.openxmlformats.org/officeDocument/2006/relationships/slide" Target="slide28.xml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5.jpeg"/><Relationship Id="rId5" Type="http://schemas.openxmlformats.org/officeDocument/2006/relationships/image" Target="../media/image184.jpeg"/><Relationship Id="rId4" Type="http://schemas.openxmlformats.org/officeDocument/2006/relationships/image" Target="../media/image183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1.png"/><Relationship Id="rId3" Type="http://schemas.openxmlformats.org/officeDocument/2006/relationships/image" Target="../media/image186.jpeg"/><Relationship Id="rId7" Type="http://schemas.openxmlformats.org/officeDocument/2006/relationships/image" Target="../media/image190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9.png"/><Relationship Id="rId5" Type="http://schemas.openxmlformats.org/officeDocument/2006/relationships/image" Target="../media/image188.png"/><Relationship Id="rId10" Type="http://schemas.openxmlformats.org/officeDocument/2006/relationships/slide" Target="slide29.xml"/><Relationship Id="rId4" Type="http://schemas.openxmlformats.org/officeDocument/2006/relationships/image" Target="../media/image187.jpeg"/><Relationship Id="rId9" Type="http://schemas.openxmlformats.org/officeDocument/2006/relationships/image" Target="../media/image19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7.jpeg"/><Relationship Id="rId3" Type="http://schemas.openxmlformats.org/officeDocument/2006/relationships/image" Target="../media/image193.jpeg"/><Relationship Id="rId7" Type="http://schemas.openxmlformats.org/officeDocument/2006/relationships/image" Target="../media/image196.jpeg"/><Relationship Id="rId12" Type="http://schemas.openxmlformats.org/officeDocument/2006/relationships/slide" Target="slide30.xml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1.png"/><Relationship Id="rId11" Type="http://schemas.openxmlformats.org/officeDocument/2006/relationships/slide" Target="slide4.xml"/><Relationship Id="rId5" Type="http://schemas.openxmlformats.org/officeDocument/2006/relationships/image" Target="../media/image195.jpeg"/><Relationship Id="rId10" Type="http://schemas.openxmlformats.org/officeDocument/2006/relationships/image" Target="../media/image199.png"/><Relationship Id="rId4" Type="http://schemas.openxmlformats.org/officeDocument/2006/relationships/image" Target="../media/image194.jpeg"/><Relationship Id="rId9" Type="http://schemas.openxmlformats.org/officeDocument/2006/relationships/image" Target="../media/image19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slide" Target="slide4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slide" Target="slide31.xml"/><Relationship Id="rId3" Type="http://schemas.openxmlformats.org/officeDocument/2006/relationships/image" Target="../media/image200.jpeg"/><Relationship Id="rId7" Type="http://schemas.openxmlformats.org/officeDocument/2006/relationships/image" Target="../media/image20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3.jpeg"/><Relationship Id="rId5" Type="http://schemas.openxmlformats.org/officeDocument/2006/relationships/image" Target="../media/image202.jpeg"/><Relationship Id="rId4" Type="http://schemas.openxmlformats.org/officeDocument/2006/relationships/image" Target="../media/image201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0.jpeg"/><Relationship Id="rId3" Type="http://schemas.openxmlformats.org/officeDocument/2006/relationships/image" Target="../media/image205.jpeg"/><Relationship Id="rId7" Type="http://schemas.openxmlformats.org/officeDocument/2006/relationships/image" Target="../media/image209.jpe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8.jpeg"/><Relationship Id="rId5" Type="http://schemas.openxmlformats.org/officeDocument/2006/relationships/image" Target="../media/image207.jpeg"/><Relationship Id="rId4" Type="http://schemas.openxmlformats.org/officeDocument/2006/relationships/image" Target="../media/image206.jpeg"/><Relationship Id="rId9" Type="http://schemas.openxmlformats.org/officeDocument/2006/relationships/slide" Target="slide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4.jpeg"/><Relationship Id="rId5" Type="http://schemas.openxmlformats.org/officeDocument/2006/relationships/image" Target="../media/image213.png"/><Relationship Id="rId4" Type="http://schemas.openxmlformats.org/officeDocument/2006/relationships/image" Target="../media/image212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png"/><Relationship Id="rId7" Type="http://schemas.openxmlformats.org/officeDocument/2006/relationships/audio" Target="../media/audio1.wav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slide" Target="slide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slide" Target="slide6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jpeg"/><Relationship Id="rId7" Type="http://schemas.openxmlformats.org/officeDocument/2006/relationships/image" Target="../media/image28.png"/><Relationship Id="rId12" Type="http://schemas.openxmlformats.org/officeDocument/2006/relationships/slide" Target="slide7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slide" Target="slide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slide" Target="slide9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3.png"/><Relationship Id="rId7" Type="http://schemas.openxmlformats.org/officeDocument/2006/relationships/image" Target="../media/image46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11" Type="http://schemas.openxmlformats.org/officeDocument/2006/relationships/slide" Target="slide10.xml"/><Relationship Id="rId5" Type="http://schemas.openxmlformats.org/officeDocument/2006/relationships/image" Target="../media/image42.png"/><Relationship Id="rId10" Type="http://schemas.openxmlformats.org/officeDocument/2006/relationships/image" Target="../media/image49.jpeg"/><Relationship Id="rId4" Type="http://schemas.openxmlformats.org/officeDocument/2006/relationships/image" Target="../media/image44.jpeg"/><Relationship Id="rId9" Type="http://schemas.openxmlformats.org/officeDocument/2006/relationships/image" Target="../media/image4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57158" y="2000240"/>
            <a:ext cx="8429684" cy="1470025"/>
          </a:xfrm>
        </p:spPr>
        <p:txBody>
          <a:bodyPr/>
          <a:lstStyle/>
          <a:p>
            <a:r>
              <a:rPr lang="ru-RU" sz="2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Образовательный проект по теме: </a:t>
            </a:r>
            <a:r>
              <a:rPr lang="en-US" sz="2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«РАЗВИТИЕ ИССЛЕДОВАТЕЛЬСКИХ СПОСОБНОСТЕЙ </a:t>
            </a:r>
            <a:r>
              <a:rPr lang="en-US" sz="2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У ДЕТЕЙ ДОШКОЛЬНОГО ВОЗРАСТА </a:t>
            </a:r>
            <a:r>
              <a:rPr lang="en-US" sz="2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ПОСРЕДСТВОМ МЕТОДОВ ТРИЗ-ТЕХНОЛОГИИ</a:t>
            </a:r>
            <a:r>
              <a:rPr lang="ru-RU" sz="2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»</a:t>
            </a:r>
            <a:endParaRPr lang="ru-RU" sz="2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714612" y="4314828"/>
            <a:ext cx="2928958" cy="900122"/>
          </a:xfrm>
        </p:spPr>
        <p:txBody>
          <a:bodyPr/>
          <a:lstStyle/>
          <a:p>
            <a:pPr algn="l"/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Швед Светлана 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Григорьевна, заместитель 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заведующего 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 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основной 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деятельности</a:t>
            </a:r>
            <a:endParaRPr lang="ru-RU" sz="1600" dirty="0" smtClean="0">
              <a:solidFill>
                <a:schemeClr val="tx1"/>
              </a:solidFill>
            </a:endParaRPr>
          </a:p>
        </p:txBody>
      </p:sp>
      <p:sp>
        <p:nvSpPr>
          <p:cNvPr id="4" name="Подзаголовок 2"/>
          <p:cNvSpPr txBox="1">
            <a:spLocks/>
          </p:cNvSpPr>
          <p:nvPr/>
        </p:nvSpPr>
        <p:spPr>
          <a:xfrm>
            <a:off x="714348" y="428604"/>
            <a:ext cx="7643866" cy="78581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Государственное учреждение образования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«Дошкольный центр развития ребенка г. Житковичи»</a:t>
            </a:r>
            <a:endParaRPr kumimoji="0" lang="ru-RU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371600" y="533400"/>
            <a:ext cx="6248400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2800" b="1" i="1" cap="all" dirty="0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Игра «светофор»</a:t>
            </a:r>
          </a:p>
        </p:txBody>
      </p:sp>
      <p:pic>
        <p:nvPicPr>
          <p:cNvPr id="41988" name="Picture 4" descr="https://clipart-best.com/img/traffic-light/traffic-light-clip-art-25.png"/>
          <p:cNvPicPr>
            <a:picLocks noChangeAspect="1" noChangeArrowheads="1"/>
          </p:cNvPicPr>
          <p:nvPr/>
        </p:nvPicPr>
        <p:blipFill>
          <a:blip r:embed="rId3" cstate="print"/>
          <a:srcRect l="15734" r="18709"/>
          <a:stretch>
            <a:fillRect/>
          </a:stretch>
        </p:blipFill>
        <p:spPr bwMode="auto">
          <a:xfrm>
            <a:off x="500034" y="1000108"/>
            <a:ext cx="2678925" cy="5400000"/>
          </a:xfrm>
          <a:prstGeom prst="rect">
            <a:avLst/>
          </a:prstGeom>
          <a:noFill/>
        </p:spPr>
      </p:pic>
      <p:pic>
        <p:nvPicPr>
          <p:cNvPr id="41991" name="Picture 7"/>
          <p:cNvPicPr>
            <a:picLocks noChangeAspect="1" noChangeArrowheads="1"/>
          </p:cNvPicPr>
          <p:nvPr/>
        </p:nvPicPr>
        <p:blipFill>
          <a:blip r:embed="rId4"/>
          <a:srcRect l="25556" r="30302"/>
          <a:stretch>
            <a:fillRect/>
          </a:stretch>
        </p:blipFill>
        <p:spPr bwMode="auto">
          <a:xfrm>
            <a:off x="4572000" y="3071810"/>
            <a:ext cx="1071570" cy="1071570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992" name="Picture 8"/>
          <p:cNvPicPr>
            <a:picLocks noChangeAspect="1" noChangeArrowheads="1"/>
          </p:cNvPicPr>
          <p:nvPr/>
        </p:nvPicPr>
        <p:blipFill>
          <a:blip r:embed="rId5"/>
          <a:srcRect l="25998" r="24369" b="16067"/>
          <a:stretch>
            <a:fillRect/>
          </a:stretch>
        </p:blipFill>
        <p:spPr bwMode="auto">
          <a:xfrm>
            <a:off x="6572264" y="1643050"/>
            <a:ext cx="1071570" cy="1143008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993" name="Picture 9"/>
          <p:cNvPicPr>
            <a:picLocks noChangeAspect="1" noChangeArrowheads="1"/>
          </p:cNvPicPr>
          <p:nvPr/>
        </p:nvPicPr>
        <p:blipFill>
          <a:blip r:embed="rId6" cstate="print"/>
          <a:srcRect l="10511" r="17898" b="13461"/>
          <a:stretch>
            <a:fillRect/>
          </a:stretch>
        </p:blipFill>
        <p:spPr bwMode="auto">
          <a:xfrm>
            <a:off x="6786578" y="4857760"/>
            <a:ext cx="1071570" cy="1080000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" name="Овал 18"/>
          <p:cNvSpPr/>
          <p:nvPr/>
        </p:nvSpPr>
        <p:spPr>
          <a:xfrm>
            <a:off x="457200" y="457200"/>
            <a:ext cx="579035" cy="53340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dirty="0" smtClean="0">
                <a:solidFill>
                  <a:srgbClr val="002060"/>
                </a:solidFill>
              </a:rPr>
              <a:t>?</a:t>
            </a:r>
            <a:endParaRPr lang="ru-RU" sz="4800" dirty="0">
              <a:solidFill>
                <a:srgbClr val="002060"/>
              </a:solidFill>
            </a:endParaRPr>
          </a:p>
        </p:txBody>
      </p:sp>
      <p:sp>
        <p:nvSpPr>
          <p:cNvPr id="20" name="Загнутый угол 19"/>
          <p:cNvSpPr/>
          <p:nvPr/>
        </p:nvSpPr>
        <p:spPr>
          <a:xfrm>
            <a:off x="381001" y="1066800"/>
            <a:ext cx="2476487" cy="2076448"/>
          </a:xfrm>
          <a:prstGeom prst="foldedCorner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ru-RU" b="1" dirty="0" smtClean="0">
                <a:solidFill>
                  <a:srgbClr val="002060"/>
                </a:solidFill>
              </a:rPr>
              <a:t>     Правила игры</a:t>
            </a:r>
            <a:endParaRPr lang="en-US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1300" i="1" dirty="0" smtClean="0">
                <a:solidFill>
                  <a:schemeClr val="accent5">
                    <a:lumMod val="50000"/>
                  </a:schemeClr>
                </a:solidFill>
              </a:rPr>
              <a:t>Из предложенных 3 вариантов изображения одного объекта в разные временные периоды. </a:t>
            </a:r>
          </a:p>
          <a:p>
            <a:pPr algn="ctr"/>
            <a:r>
              <a:rPr lang="ru-RU" sz="1300" i="1" dirty="0" smtClean="0">
                <a:solidFill>
                  <a:schemeClr val="accent5">
                    <a:lumMod val="50000"/>
                  </a:schemeClr>
                </a:solidFill>
              </a:rPr>
              <a:t>Необходимо соотнести картинку с определенным цветом светофора. При правильном ответе картинки займет своё место.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7944990" y="6072206"/>
            <a:ext cx="785818" cy="35719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>
            <a:hlinkClick r:id="rId7" action="ppaction://hlinksldjump"/>
          </p:cNvPr>
          <p:cNvSpPr/>
          <p:nvPr/>
        </p:nvSpPr>
        <p:spPr>
          <a:xfrm>
            <a:off x="7730676" y="6029286"/>
            <a:ext cx="127048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Далее</a:t>
            </a:r>
            <a:endParaRPr lang="ru-RU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19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709 -0.03612 C -0.04254 -0.05672 -0.05747 -0.07894 -0.07587 -0.09491 C -0.08229 -0.10047 -0.08594 -0.11042 -0.09341 -0.11343 C -0.09462 -0.11459 -0.09584 -0.11551 -0.09688 -0.11667 C -0.09809 -0.11806 -0.09896 -0.12014 -0.10035 -0.1213 C -0.10625 -0.12686 -0.11354 -0.13033 -0.12014 -0.13357 C -0.13004 -0.13866 -0.13993 -0.14468 -0.15035 -0.14769 C -0.16545 -0.15741 -0.18056 -0.16158 -0.19688 -0.16621 C -0.20209 -0.17362 -0.19549 -0.16528 -0.20382 -0.17084 C -0.20816 -0.17362 -0.21545 -0.18357 -0.22014 -0.18496 C -0.22483 -0.18635 -0.22934 -0.1882 -0.23403 -0.18959 C -0.24601 -0.2 -0.22587 -0.18287 -0.24341 -0.19561 C -0.24584 -0.19746 -0.24775 -0.2007 -0.25035 -0.20186 C -0.25573 -0.2044 -0.26146 -0.2051 -0.26667 -0.20811 C -0.27153 -0.21088 -0.27535 -0.21412 -0.28056 -0.21574 C -0.28438 -0.21922 -0.28785 -0.22014 -0.29219 -0.22199 C -0.29705 -0.22848 -0.30556 -0.2301 -0.31198 -0.23125 C -0.32188 -0.23588 -0.33264 -0.23264 -0.34219 -0.22824 C -0.34514 -0.22315 -0.34723 -0.22153 -0.35035 -0.21737 " pathEditMode="relative" rAng="0" ptsTypes="ffffffffffffffffffA">
                                      <p:cBhvr>
                                        <p:cTn id="6" dur="2000" fill="hold"/>
                                        <p:tgtEl>
                                          <p:spTgt spid="419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2" y="-100"/>
                                    </p:animMotion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419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991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19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167 -0.02338 C -0.04931 -0.025 -0.05382 -0.02801 -0.06146 -0.02963 C -0.09236 -0.0419 -0.12709 -0.03797 -0.15903 -0.04352 C -0.19063 -0.0426 -0.21042 -0.04329 -0.2382 -0.03426 C -0.24879 -0.03079 -0.25903 -0.02523 -0.26962 -0.02176 C -0.27622 -0.01968 -0.28941 -0.01551 -0.28941 -0.01528 C -0.31875 0.0037 -0.35295 0.0081 -0.38229 0.02777 C -0.38507 0.03287 -0.39288 0.04027 -0.39288 0.04051 C -0.40209 0.05926 -0.41927 0.07685 -0.43577 0.08194 C -0.43993 0.08564 -0.44983 0.08819 -0.44983 0.08842 C -0.45625 0.09467 -0.46337 0.09652 -0.47066 0.10069 C -0.47223 0.10162 -0.47379 0.10301 -0.47535 0.1037 C -0.47848 0.10509 -0.48473 0.10694 -0.48473 0.10717 C -0.49236 0.10486 -0.49601 0.10231 -0.5033 0.09745 C -0.50764 0.09467 -0.51719 0.09282 -0.51719 0.09305 C -0.52188 0.09328 -0.52657 0.09352 -0.53125 0.09444 C -0.53646 0.09537 -0.54011 0.10162 -0.54514 0.1037 C -0.54948 0.10787 -0.55313 0.11273 -0.55677 0.11782 C -0.55851 0.12014 -0.56146 0.11967 -0.56372 0.12083 C -0.56806 0.12916 -0.57309 0.13472 -0.57657 0.14398 C -0.57657 0.14421 -0.57552 0.15671 -0.57431 0.15949 C -0.57136 0.1662 -0.57188 0.15949 -0.57188 0.16574 " pathEditMode="relative" rAng="0" ptsTypes="fffffffffffffffffffffA">
                                      <p:cBhvr>
                                        <p:cTn id="13" dur="2000" fill="hold"/>
                                        <p:tgtEl>
                                          <p:spTgt spid="419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8" y="85"/>
                                    </p:animMotion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2000" fill="hold"/>
                                        <p:tgtEl>
                                          <p:spTgt spid="419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99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19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12 -0.06459 C -0.0302 -0.06644 -0.03333 -0.06667 -0.03506 -0.06922 C -0.03819 -0.07385 -0.03941 -0.08102 -0.04322 -0.08473 C -0.05069 -0.09213 -0.05607 -0.10417 -0.06527 -0.10787 C -0.07447 -0.11667 -0.07013 -0.11435 -0.07691 -0.11713 C -0.08107 -0.12269 -0.0842 -0.12477 -0.08975 -0.12662 C -0.09461 -0.13079 -0.09878 -0.1338 -0.10364 -0.13727 C -0.10677 -0.13959 -0.11302 -0.14352 -0.11302 -0.14329 C -0.121 -0.15486 -0.13489 -0.15602 -0.14548 -0.15903 C -0.15694 -0.16227 -0.16753 -0.16875 -0.17916 -0.17153 C -0.221 -0.19283 -0.25659 -0.20834 -0.30243 -0.21343 C -0.33732 -0.2125 -0.36666 -0.21019 -0.40017 -0.20556 C -0.41423 -0.20162 -0.42708 -0.1956 -0.44079 -0.19005 C -0.44947 -0.18658 -0.45937 -0.18611 -0.46753 -0.18079 C -0.47621 -0.175 -0.48559 -0.17223 -0.49444 -0.1669 C -0.50399 -0.16111 -0.51371 -0.15417 -0.52343 -0.14977 C -0.53802 -0.14329 -0.57309 -0.14398 -0.57812 -0.14352 C -0.58611 -0.13635 -0.58246 -0.13843 -0.58854 -0.13588 C -0.59062 -0.13287 -0.59201 -0.13079 -0.59201 -0.12662 " pathEditMode="relative" rAng="0" ptsTypes="ffffffffffffffffffA">
                                      <p:cBhvr>
                                        <p:cTn id="20" dur="2000" fill="hold"/>
                                        <p:tgtEl>
                                          <p:spTgt spid="419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2" y="-75"/>
                                    </p:animMotion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2000" fill="hold"/>
                                        <p:tgtEl>
                                          <p:spTgt spid="419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99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9" name="Picture 3" descr="C:\Users\User\Desktop\зе-еная-гусеница-42794312.jpg"/>
          <p:cNvPicPr>
            <a:picLocks noChangeArrowheads="1"/>
          </p:cNvPicPr>
          <p:nvPr/>
        </p:nvPicPr>
        <p:blipFill>
          <a:blip r:embed="rId3"/>
          <a:srcRect r="19660"/>
          <a:stretch>
            <a:fillRect/>
          </a:stretch>
        </p:blipFill>
        <p:spPr bwMode="auto">
          <a:xfrm>
            <a:off x="357158" y="428604"/>
            <a:ext cx="7786742" cy="4143404"/>
          </a:xfrm>
          <a:prstGeom prst="rect">
            <a:avLst/>
          </a:prstGeom>
          <a:noFill/>
        </p:spPr>
      </p:pic>
      <p:pic>
        <p:nvPicPr>
          <p:cNvPr id="39941" name="Picture 5" descr="https://otvarim.ru/wp-content/uploads/2016/08/wheat-GB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29454" y="4071942"/>
            <a:ext cx="1671636" cy="1643074"/>
          </a:xfrm>
          <a:prstGeom prst="ellipse">
            <a:avLst/>
          </a:prstGeom>
          <a:ln w="28575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9943" name="Picture 7" descr="https://www.academiedugout.fr/images/9598/1200-auto/fotolia_49426534_subscription_xxl.jpg?poix=50&amp;poiy=50"/>
          <p:cNvPicPr>
            <a:picLocks noChangeAspect="1" noChangeArrowheads="1"/>
          </p:cNvPicPr>
          <p:nvPr/>
        </p:nvPicPr>
        <p:blipFill>
          <a:blip r:embed="rId5" cstate="print"/>
          <a:srcRect l="13229" r="10041"/>
          <a:stretch>
            <a:fillRect/>
          </a:stretch>
        </p:blipFill>
        <p:spPr bwMode="auto">
          <a:xfrm>
            <a:off x="2786050" y="4714884"/>
            <a:ext cx="1680968" cy="1643074"/>
          </a:xfrm>
          <a:prstGeom prst="ellipse">
            <a:avLst/>
          </a:prstGeom>
          <a:ln w="28575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9945" name="Picture 9" descr="https://domoidostavim.ru/images/static/products/5bb40cc6-a46b-4bc4-8355-2004f2c4bf3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29190" y="4572008"/>
            <a:ext cx="1714100" cy="1638200"/>
          </a:xfrm>
          <a:prstGeom prst="ellipse">
            <a:avLst/>
          </a:prstGeom>
          <a:ln w="28575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9947" name="Picture 11" descr="https://img3.goodfon.ru/wallpaper/nbig/2/18/korzina-hleb-bulochki-mak-lomti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8596" y="4714884"/>
            <a:ext cx="1714512" cy="1641869"/>
          </a:xfrm>
          <a:prstGeom prst="ellipse">
            <a:avLst/>
          </a:prstGeom>
          <a:ln w="28575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9951" name="Picture 15" descr="http://agl-shop.de/out/pictures/master/product/1/aps1005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28662" y="2857496"/>
            <a:ext cx="1785950" cy="1585686"/>
          </a:xfrm>
          <a:prstGeom prst="ellipse">
            <a:avLst/>
          </a:prstGeom>
          <a:ln w="190500" cap="rnd">
            <a:noFill/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6" name="TextBox 5"/>
          <p:cNvSpPr txBox="1"/>
          <p:nvPr/>
        </p:nvSpPr>
        <p:spPr>
          <a:xfrm>
            <a:off x="1928794" y="500042"/>
            <a:ext cx="7072362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2800" b="1" i="1" cap="all" dirty="0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Игра «Что сначала, что потом»</a:t>
            </a:r>
          </a:p>
        </p:txBody>
      </p:sp>
      <p:sp>
        <p:nvSpPr>
          <p:cNvPr id="19" name="Овал 18"/>
          <p:cNvSpPr/>
          <p:nvPr/>
        </p:nvSpPr>
        <p:spPr>
          <a:xfrm>
            <a:off x="457200" y="457200"/>
            <a:ext cx="579035" cy="53340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dirty="0" smtClean="0">
                <a:solidFill>
                  <a:srgbClr val="002060"/>
                </a:solidFill>
              </a:rPr>
              <a:t>?</a:t>
            </a:r>
            <a:endParaRPr lang="ru-RU" sz="4800" dirty="0">
              <a:solidFill>
                <a:srgbClr val="002060"/>
              </a:solidFill>
            </a:endParaRPr>
          </a:p>
        </p:txBody>
      </p:sp>
      <p:sp>
        <p:nvSpPr>
          <p:cNvPr id="20" name="Загнутый угол 19"/>
          <p:cNvSpPr/>
          <p:nvPr/>
        </p:nvSpPr>
        <p:spPr>
          <a:xfrm>
            <a:off x="381001" y="1066800"/>
            <a:ext cx="2405049" cy="2076448"/>
          </a:xfrm>
          <a:prstGeom prst="foldedCorner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ru-RU" b="1" dirty="0" smtClean="0">
                <a:solidFill>
                  <a:srgbClr val="002060"/>
                </a:solidFill>
              </a:rPr>
              <a:t>     Правила игры</a:t>
            </a:r>
            <a:endParaRPr lang="en-US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1300" i="1" dirty="0" smtClean="0">
                <a:solidFill>
                  <a:schemeClr val="accent5">
                    <a:lumMod val="50000"/>
                  </a:schemeClr>
                </a:solidFill>
              </a:rPr>
              <a:t>Из предложенных  4 вариантов изображения необходимо распределить что сначала, что потом (для получения конечного результата). При правильном ответе картинка со звуком переместиться на гусеницу.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6929454" y="6115126"/>
            <a:ext cx="785818" cy="35719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>
            <a:hlinkClick r:id="rId9" action="ppaction://hlinksldjump"/>
          </p:cNvPr>
          <p:cNvSpPr/>
          <p:nvPr/>
        </p:nvSpPr>
        <p:spPr>
          <a:xfrm>
            <a:off x="6715140" y="6072206"/>
            <a:ext cx="127048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Далее</a:t>
            </a:r>
            <a:endParaRPr lang="ru-RU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99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087 -0.0919 C -0.04809 -0.10093 -0.04375 -0.11065 -0.03802 -0.1169 C -0.03489 -0.12037 -0.03455 -0.11899 -0.03212 -0.12292 C -0.03125 -0.12431 -0.03073 -0.12616 -0.02986 -0.12755 C -0.02812 -0.13033 -0.02604 -0.13287 -0.02413 -0.13542 C -0.02291 -0.13704 -0.02048 -0.14005 -0.02048 -0.13982 C -0.01753 -0.14838 -0.01076 -0.15255 -0.00781 -0.16019 C -0.00173 -0.17593 0.00521 -0.19144 0.01198 -0.20672 C 0.01459 -0.21274 0.01597 -0.21945 0.01893 -0.22524 C 0.02084 -0.23519 0.02726 -0.24306 0.03177 -0.25162 C 0.03438 -0.25625 0.03577 -0.26158 0.03872 -0.26574 C 0.04219 -0.28727 0.05087 -0.30695 0.05382 -0.32917 C 0.05347 -0.33889 0.05347 -0.34885 0.05261 -0.35857 C 0.05174 -0.36783 0.03906 -0.38612 0.03403 -0.39283 C 0.03195 -0.40186 0.02361 -0.40811 0.01893 -0.41459 C 0.0033 -0.43588 -0.01632 -0.4551 -0.03802 -0.4625 C -0.04462 -0.46875 -0.05225 -0.47014 -0.06007 -0.47176 C -0.07743 -0.48125 -0.09913 -0.48033 -0.11701 -0.48125 C -0.1342 -0.48635 -0.12326 -0.48357 -0.16128 -0.48125 C -0.17031 -0.48079 -0.18802 -0.47639 -0.18802 -0.47616 C -0.20607 -0.46852 -0.22396 -0.46505 -0.24271 -0.46088 C -0.25312 -0.45857 -0.26337 -0.45232 -0.27413 -0.45162 C -0.28732 -0.4507 -0.30035 -0.4507 -0.31354 -0.45024 C -0.32986 -0.44699 -0.34462 -0.44144 -0.36128 -0.43936 C -0.37656 -0.43403 -0.39444 -0.43311 -0.40885 -0.42385 C -0.41996 -0.41667 -0.43177 -0.40857 -0.44375 -0.40371 C -0.44791 -0.39954 -0.45173 -0.39653 -0.4566 -0.39422 C -0.46771 -0.3801 -0.47691 -0.36621 -0.48576 -0.34931 C -0.4908 -0.33982 -0.49201 -0.32848 -0.49844 -0.31991 C -0.50087 -0.31042 -0.50469 -0.30162 -0.5066 -0.2919 C -0.50625 -0.28311 -0.50625 -0.27431 -0.50538 -0.26574 C -0.50503 -0.26274 -0.49826 -0.2375 -0.49618 -0.23149 C -0.49566 -0.22987 -0.49392 -0.22871 -0.49375 -0.22686 C -0.49305 -0.22176 -0.49375 -0.21644 -0.49375 -0.21135 " pathEditMode="relative" rAng="0" ptsTypes="fffffffffffffffffffffffffffffffffA">
                                      <p:cBhvr>
                                        <p:cTn id="6" dur="2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" y="-19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941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99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465 -0.12686 C 0.03333 -0.12894 0.04097 -0.13033 0.04913 -0.13449 C 0.05503 -0.1375 0.06041 -0.14167 0.06649 -0.14375 C 0.06823 -0.14445 0.07274 -0.14584 0.07465 -0.14699 C 0.07916 -0.15 0.08385 -0.15417 0.08871 -0.15625 C 0.10399 -0.16227 0.11892 -0.16968 0.13403 -0.17639 C 0.1434 -0.18056 0.15069 -0.1882 0.16076 -0.19028 C 0.17708 -0.19792 0.19236 -0.2088 0.2085 -0.21667 C 0.21857 -0.22153 0.22864 -0.22385 0.23871 -0.22755 C 0.25347 -0.23311 0.26684 -0.2419 0.2816 -0.24769 C 0.28524 -0.24908 0.28871 -0.25047 0.29219 -0.25232 C 0.29531 -0.25417 0.29809 -0.25718 0.30139 -0.25857 C 0.30781 -0.26135 0.31458 -0.26274 0.32118 -0.26482 C 0.32569 -0.26621 0.32951 -0.27014 0.33403 -0.27107 C 0.33906 -0.27199 0.34913 -0.27408 0.34913 -0.27385 C 0.35816 -0.27801 0.36649 -0.28287 0.37587 -0.28496 C 0.39323 -0.29399 0.41059 -0.30047 0.42812 -0.30811 C 0.43229 -0.31204 0.43594 -0.31436 0.44097 -0.31598 C 0.44844 -0.32246 0.45677 -0.32686 0.46545 -0.32987 C 0.47014 -0.33426 0.47951 -0.33774 0.48524 -0.34074 C 0.49479 -0.35348 0.50573 -0.36551 0.51423 -0.3794 C 0.5151 -0.38079 0.51562 -0.38287 0.51649 -0.38426 C 0.51823 -0.38704 0.52048 -0.38936 0.52239 -0.3919 C 0.52361 -0.39352 0.52465 -0.39491 0.52587 -0.39653 C 0.52708 -0.39815 0.52934 -0.40116 0.52934 -0.40093 C 0.53437 -0.41505 0.53333 -0.42963 0.53524 -0.44468 C 0.53385 -0.47871 0.53055 -0.50255 0.51545 -0.52987 C 0.51215 -0.54237 0.50503 -0.55139 0.49791 -0.56088 C 0.49305 -0.56737 0.48871 -0.5757 0.48403 -0.58264 C 0.47864 -0.59074 0.47257 -0.59607 0.46649 -0.60278 C 0.46337 -0.60625 0.4618 -0.61227 0.4585 -0.61528 C 0.45382 -0.61945 0.44878 -0.62385 0.44323 -0.62593 C 0.43437 -0.63403 0.43403 -0.63357 0.42239 -0.63542 C 0.40173 -0.64306 0.4092 -0.64005 0.37465 -0.63843 C 0.3566 -0.63357 0.33941 -0.62292 0.32118 -0.61991 C 0.31892 -0.61875 0.31666 -0.6176 0.31423 -0.61667 C 0.31232 -0.61598 0.31041 -0.61598 0.3085 -0.61528 C 0.29826 -0.61112 0.28871 -0.60417 0.27812 -0.60116 C 0.27014 -0.59399 0.27378 -0.59607 0.26771 -0.59352 C 0.2559 -0.58287 0.24271 -0.5794 0.22934 -0.57338 C 0.21927 -0.56899 0.20937 -0.56227 0.19913 -0.55926 C 0.19548 -0.55602 0.19271 -0.55116 0.18871 -0.54862 C 0.17986 -0.5426 0.17048 -0.53727 0.16076 -0.53449 C 0.15434 -0.52894 0.1493 -0.52223 0.14219 -0.5176 C 0.13316 -0.50487 0.12413 -0.49005 0.11302 -0.48033 C 0.11163 -0.47385 0.10833 -0.46621 0.10486 -0.46158 C 0.1033 -0.45487 0.10156 -0.4463 0.09791 -0.44144 C 0.0967 -0.43403 0.09462 -0.42709 0.09323 -0.41991 C 0.09357 -0.41065 0.09305 -0.40116 0.09444 -0.3919 C 0.09548 -0.38519 0.10503 -0.37315 0.1085 -0.36875 C 0.10885 -0.36667 0.1092 -0.36459 0.10955 -0.3625 C 0.10989 -0.36042 0.11076 -0.35625 0.11076 -0.35602 " pathEditMode="relative" rAng="0" ptsTypes="fffffffffffffffffffffffffffffffffffffffffffffffffffA">
                                      <p:cBhvr>
                                        <p:cTn id="11" dur="200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" y="-25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94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99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03 -0.10764 C 0.01528 -0.1118 0.02084 -0.11597 0.02639 -0.12153 C 0.03212 -0.13333 0.04254 -0.13611 0.05191 -0.14028 C 0.06025 -0.14398 0.06806 -0.14884 0.07639 -0.15255 C 0.07865 -0.1537 0.08091 -0.15532 0.08334 -0.15579 C 0.08525 -0.15625 0.08733 -0.15648 0.08924 -0.15717 C 0.09393 -0.15903 0.10313 -0.16342 0.10313 -0.16319 C 0.12136 -0.18055 0.14896 -0.19167 0.17066 -0.19907 C 0.1783 -0.21018 0.16563 -0.19305 0.17761 -0.2037 C 0.18594 -0.21111 0.18334 -0.21458 0.19497 -0.21782 C 0.20278 -0.22477 0.21163 -0.22847 0.22066 -0.23171 C 0.22743 -0.23866 0.23316 -0.24792 0.2415 -0.25185 C 0.24601 -0.25625 0.24775 -0.26111 0.25191 -0.26574 C 0.25486 -0.26921 0.25538 -0.26829 0.25782 -0.27199 C 0.25903 -0.27407 0.25972 -0.27662 0.26129 -0.27824 C 0.26493 -0.28241 0.26997 -0.28426 0.27292 -0.28912 C 0.27865 -0.29861 0.27518 -0.29583 0.28212 -0.29861 C 0.28334 -0.3 0.28438 -0.30185 0.28577 -0.30301 C 0.28681 -0.30417 0.2882 -0.3037 0.28924 -0.30463 C 0.29184 -0.30741 0.29618 -0.31412 0.29618 -0.31366 C 0.3007 -0.33125 0.29792 -0.35023 0.30191 -0.36805 C 0.30295 -0.37801 0.30278 -0.38194 0.3066 -0.38981 C 0.30782 -0.40162 0.30851 -0.41412 0.31129 -0.42546 C 0.31181 -0.42755 0.31302 -0.42963 0.31354 -0.43171 C 0.31459 -0.43565 0.31597 -0.44398 0.31597 -0.44375 C 0.31563 -0.44907 0.31563 -0.4544 0.31476 -0.45949 C 0.31337 -0.46782 0.30243 -0.48842 0.29844 -0.49514 C 0.29636 -0.49861 0.29323 -0.50092 0.2915 -0.50463 C 0.28941 -0.50903 0.28837 -0.51458 0.28577 -0.51852 C 0.28038 -0.52662 0.27413 -0.53426 0.26823 -0.54167 C 0.26042 -0.55139 0.2533 -0.56759 0.24271 -0.5713 C 0.23542 -0.57847 0.22674 -0.58287 0.21823 -0.5868 C 0.20538 -0.58634 0.19271 -0.58611 0.17986 -0.58518 C 0.16302 -0.5838 0.14584 -0.57708 0.12865 -0.57592 C 0.10903 -0.57199 0.11788 -0.57338 0.10191 -0.5713 C 0.09879 -0.57037 0.09028 -0.56805 0.08577 -0.56667 C 0.08264 -0.56551 0.07639 -0.56342 0.07639 -0.56319 C 0.07084 -0.55602 0.06459 -0.55069 0.05903 -0.54329 C 0.05365 -0.53611 0.04913 -0.52755 0.04271 -0.52153 C 0.03663 -0.50972 0.03854 -0.51597 0.03681 -0.50301 C 0.03629 -0.47361 0.03629 -0.43773 0.02865 -0.40833 C 0.029 -0.39491 0.0283 -0.38125 0.02986 -0.36805 C 0.03004 -0.36643 0.03229 -0.36736 0.03334 -0.36667 C 0.03386 -0.36643 0.0342 -0.36551 0.03455 -0.36505 " pathEditMode="relative" rAng="0" ptsTypes="fffffffffffffffffffffffffffffffffffffffffffA">
                                      <p:cBhvr>
                                        <p:cTn id="16" dur="2000" fill="hold"/>
                                        <p:tgtEl>
                                          <p:spTgt spid="399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" y="-2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94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99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605 -0.09491 C 0.02987 -0.10139 0.03021 -0.10324 0.03525 -0.10718 C 0.0382 -0.10949 0.04462 -0.11343 0.04462 -0.1132 C 0.05226 -0.12362 0.06216 -0.13102 0.07257 -0.13519 C 0.07726 -0.13704 0.08646 -0.14121 0.08646 -0.14098 C 0.09358 -0.14792 0.10573 -0.14977 0.11441 -0.15209 C 0.1231 -0.1544 0.13126 -0.15834 0.13994 -0.15996 C 0.16528 -0.16436 0.14376 -0.15949 0.15851 -0.16297 C 0.19896 -0.16135 0.19879 -0.16042 0.24688 -0.16297 C 0.25886 -0.16366 0.27205 -0.17315 0.28421 -0.17547 C 0.29358 -0.17987 0.30469 -0.18195 0.31441 -0.18311 C 0.32223 -0.18588 0.32952 -0.18797 0.33768 -0.18936 C 0.35157 -0.19584 0.36476 -0.20139 0.37952 -0.20324 C 0.39566 -0.21065 0.41389 -0.20741 0.43056 -0.21274 C 0.43612 -0.21459 0.4415 -0.21667 0.44688 -0.21875 C 0.45001 -0.21991 0.45626 -0.22199 0.45626 -0.22176 C 0.46546 -0.22987 0.47796 -0.22616 0.48872 -0.22824 C 0.5073 -0.22732 0.52223 -0.2257 0.53994 -0.22338 C 0.54098 -0.22338 0.56216 -0.22547 0.56546 -0.22662 C 0.56893 -0.22778 0.57153 -0.23125 0.57483 -0.23287 C 0.58004 -0.23542 0.58594 -0.23496 0.59115 -0.2375 C 0.60018 -0.2419 0.60955 -0.24607 0.61893 -0.24977 C 0.62882 -0.25857 0.63907 -0.26065 0.65035 -0.26389 C 0.65799 -0.26598 0.66528 -0.26991 0.67257 -0.27315 C 0.67882 -0.27593 0.68577 -0.27454 0.69219 -0.27616 C 0.69914 -0.27801 0.70626 -0.28079 0.7132 -0.28241 C 0.72066 -0.28403 0.7231 -0.28334 0.72952 -0.28542 C 0.7356 -0.28727 0.74028 -0.29213 0.74584 -0.29491 C 0.75087 -0.29746 0.75382 -0.29723 0.75851 -0.30093 C 0.76945 -0.30926 0.75678 -0.29838 0.76789 -0.3088 C 0.77014 -0.31088 0.77483 -0.31505 0.77483 -0.31482 C 0.77848 -0.32269 0.78386 -0.32894 0.78872 -0.33519 C 0.7915 -0.33889 0.79584 -0.34746 0.79584 -0.34723 C 0.79688 -0.35487 0.79792 -0.35949 0.80035 -0.36621 C 0.80001 -0.38218 0.80035 -0.39815 0.79931 -0.41412 C 0.79914 -0.41737 0.7974 -0.42014 0.79688 -0.42338 C 0.7941 -0.44051 0.78768 -0.45602 0.78525 -0.47315 C 0.78369 -0.48426 0.78212 -0.49375 0.77952 -0.50417 C 0.77848 -0.50811 0.77796 -0.51227 0.77709 -0.51644 C 0.77639 -0.51991 0.77136 -0.52431 0.77136 -0.52408 C 0.7691 -0.53311 0.77101 -0.52778 0.7632 -0.5382 C 0.75556 -0.54838 0.7441 -0.56621 0.73421 -0.57084 C 0.72917 -0.57709 0.7283 -0.57778 0.72136 -0.5801 C 0.70799 -0.57894 0.69428 -0.57824 0.68178 -0.57084 C 0.6757 -0.56713 0.67414 -0.56459 0.66789 -0.55834 C 0.65226 -0.5426 0.63525 -0.51899 0.62952 -0.49329 C 0.62987 -0.48542 0.62917 -0.47755 0.63056 -0.46991 C 0.63143 -0.46505 0.63768 -0.45625 0.63994 -0.45139 C 0.64584 -0.43912 0.65001 -0.42037 0.65747 -0.41112 C 0.65834 -0.40718 0.65869 -0.40324 0.66094 -0.40024 " pathEditMode="relative" rAng="0" ptsTypes="fffffffffffffffffffffffffffffffffffffffffffffffffA">
                                      <p:cBhvr>
                                        <p:cTn id="21" dur="2000" fill="hold"/>
                                        <p:tgtEl>
                                          <p:spTgt spid="399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7" y="-24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947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371600" y="533400"/>
            <a:ext cx="6248400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2800" b="1" i="1" cap="all" dirty="0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Игра </a:t>
            </a:r>
            <a:r>
              <a:rPr lang="ru-RU" sz="2800" b="1" i="1" cap="all" dirty="0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«фоторобот»</a:t>
            </a:r>
            <a:endParaRPr lang="ru-RU" sz="2800" b="1" i="1" cap="all" dirty="0" smtClean="0">
              <a:ln/>
              <a:solidFill>
                <a:srgbClr val="FF000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8140" name="Picture 12" descr="https://krot.info/uploads/posts/2021-02/1613469310_22-p-fon-nebo-s-oblakami-dlya-detei-2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48" y="1194752"/>
            <a:ext cx="3604441" cy="2520000"/>
          </a:xfrm>
          <a:prstGeom prst="rect">
            <a:avLst/>
          </a:prstGeom>
          <a:noFill/>
        </p:spPr>
      </p:pic>
      <p:pic>
        <p:nvPicPr>
          <p:cNvPr id="48144" name="Picture 16" descr="https://i.pinimg.com/originals/49/fa/49/49fa4985b189236a5f20fa36a78b4b5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83900" y="1194752"/>
            <a:ext cx="3360000" cy="2520000"/>
          </a:xfrm>
          <a:prstGeom prst="rect">
            <a:avLst/>
          </a:prstGeom>
          <a:noFill/>
        </p:spPr>
      </p:pic>
      <p:pic>
        <p:nvPicPr>
          <p:cNvPr id="10" name="Рисунок 9" descr="Черепаха с крыльями.PNG"/>
          <p:cNvPicPr>
            <a:picLocks noChangeAspect="1"/>
          </p:cNvPicPr>
          <p:nvPr/>
        </p:nvPicPr>
        <p:blipFill>
          <a:blip r:embed="rId6" cstate="print"/>
          <a:srcRect l="16630" t="13899" r="21537" b="6957"/>
          <a:stretch>
            <a:fillRect/>
          </a:stretch>
        </p:blipFill>
        <p:spPr>
          <a:xfrm>
            <a:off x="1296642" y="4343644"/>
            <a:ext cx="1989474" cy="1800000"/>
          </a:xfrm>
          <a:prstGeom prst="rect">
            <a:avLst/>
          </a:prstGeom>
        </p:spPr>
      </p:pic>
      <p:pic>
        <p:nvPicPr>
          <p:cNvPr id="18" name="Рисунок 17" descr="Черепаха с плавником.PNG"/>
          <p:cNvPicPr>
            <a:picLocks noChangeAspect="1"/>
          </p:cNvPicPr>
          <p:nvPr/>
        </p:nvPicPr>
        <p:blipFill>
          <a:blip r:embed="rId7" cstate="print"/>
          <a:srcRect t="34727" r="21537" b="4180"/>
          <a:stretch>
            <a:fillRect/>
          </a:stretch>
        </p:blipFill>
        <p:spPr>
          <a:xfrm>
            <a:off x="5000628" y="4714884"/>
            <a:ext cx="2681750" cy="1476000"/>
          </a:xfrm>
          <a:prstGeom prst="rect">
            <a:avLst/>
          </a:prstGeom>
        </p:spPr>
      </p:pic>
      <p:sp>
        <p:nvSpPr>
          <p:cNvPr id="21" name="Овал 20"/>
          <p:cNvSpPr/>
          <p:nvPr/>
        </p:nvSpPr>
        <p:spPr>
          <a:xfrm>
            <a:off x="457200" y="457200"/>
            <a:ext cx="579035" cy="53340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dirty="0" smtClean="0">
                <a:solidFill>
                  <a:srgbClr val="002060"/>
                </a:solidFill>
              </a:rPr>
              <a:t>?</a:t>
            </a:r>
            <a:endParaRPr lang="ru-RU" sz="4800" dirty="0">
              <a:solidFill>
                <a:srgbClr val="002060"/>
              </a:solidFill>
            </a:endParaRPr>
          </a:p>
        </p:txBody>
      </p:sp>
      <p:sp>
        <p:nvSpPr>
          <p:cNvPr id="22" name="Загнутый угол 21"/>
          <p:cNvSpPr/>
          <p:nvPr/>
        </p:nvSpPr>
        <p:spPr>
          <a:xfrm>
            <a:off x="381001" y="1066800"/>
            <a:ext cx="2190735" cy="2219324"/>
          </a:xfrm>
          <a:prstGeom prst="foldedCorner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     Правила игры</a:t>
            </a:r>
            <a:endParaRPr lang="en-US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1300" i="1" dirty="0" smtClean="0">
                <a:solidFill>
                  <a:schemeClr val="accent5">
                    <a:lumMod val="50000"/>
                  </a:schemeClr>
                </a:solidFill>
              </a:rPr>
              <a:t>Из предложенных  </a:t>
            </a:r>
            <a:r>
              <a:rPr lang="ru-RU" sz="1300" i="1" dirty="0" smtClean="0">
                <a:solidFill>
                  <a:schemeClr val="accent5">
                    <a:lumMod val="50000"/>
                  </a:schemeClr>
                </a:solidFill>
              </a:rPr>
              <a:t>2 </a:t>
            </a:r>
            <a:r>
              <a:rPr lang="ru-RU" sz="1300" i="1" dirty="0" smtClean="0">
                <a:solidFill>
                  <a:schemeClr val="accent5">
                    <a:lumMod val="50000"/>
                  </a:schemeClr>
                </a:solidFill>
              </a:rPr>
              <a:t>вариантов изображения </a:t>
            </a:r>
            <a:r>
              <a:rPr lang="ru-RU" sz="1300" i="1" dirty="0" smtClean="0">
                <a:solidFill>
                  <a:schemeClr val="accent5">
                    <a:lumMod val="50000"/>
                  </a:schemeClr>
                </a:solidFill>
              </a:rPr>
              <a:t>черепахи, нужно  соотнести с картинками </a:t>
            </a:r>
            <a:r>
              <a:rPr lang="ru-RU" sz="1300" i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300" i="1" dirty="0" smtClean="0">
                <a:solidFill>
                  <a:schemeClr val="accent5">
                    <a:lumMod val="50000"/>
                  </a:schemeClr>
                </a:solidFill>
              </a:rPr>
              <a:t>(для получения конечного результата). При правильном ответе картинка </a:t>
            </a:r>
            <a:r>
              <a:rPr lang="ru-RU" sz="1300" i="1" dirty="0" smtClean="0">
                <a:solidFill>
                  <a:schemeClr val="accent5">
                    <a:lumMod val="50000"/>
                  </a:schemeClr>
                </a:solidFill>
              </a:rPr>
              <a:t>переместиться  и пропадет .</a:t>
            </a: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7944990" y="6043688"/>
            <a:ext cx="785818" cy="35719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>
            <a:hlinkClick r:id="rId8" action="ppaction://hlinksldjump"/>
          </p:cNvPr>
          <p:cNvSpPr/>
          <p:nvPr/>
        </p:nvSpPr>
        <p:spPr>
          <a:xfrm>
            <a:off x="7730676" y="6000768"/>
            <a:ext cx="127048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Далее</a:t>
            </a:r>
            <a:endParaRPr lang="ru-RU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54 3.33333E-6 C -0.01285 -0.0044 -0.01181 -0.00996 -0.00938 -0.01713 C -0.00417 -0.03264 -0.00261 -0.05186 1.94444E-6 -0.06829 C 0.00069 -0.12269 -0.00104 -0.12408 0.00347 -0.15811 C 0.00434 -0.17732 0.00521 -0.19329 0.01041 -0.21088 C 0.0125 -0.22686 0.01771 -0.25648 0.0243 -0.26991 C 0.02465 -0.27199 0.02482 -0.27408 0.02552 -0.27593 C 0.02604 -0.27732 0.02726 -0.27778 0.02778 -0.27917 C 0.03073 -0.2875 0.03316 -0.29954 0.03489 -0.30857 C 0.03403 -0.32477 0.03246 -0.33542 0.03021 -0.35047 C 0.03177 -0.36436 0.03142 -0.35764 0.03142 -0.37061 " pathEditMode="relative" rAng="0" ptsTypes="ffffffffff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896 -0.37061 C 0.05434 -0.35926 0.06041 -0.34954 0.06614 -0.33797 C 0.07239 -0.32547 0.07517 -0.30787 0.0816 -0.29491 C 0.08246 -0.28982 0.09062 -0.26991 0.09288 -0.26389 C 0.09392 -0.25741 0.0967 -0.24861 0.09878 -0.24329 C 0.10104 -0.22986 0.10538 -0.21713 0.1066 -0.20348 C 0.10746 -0.19283 0.11389 -0.16111 0.11684 -0.15371 C 0.11805 -0.1507 0.11996 -0.14908 0.12135 -0.14653 C 0.12187 -0.14375 0.12222 -0.14051 0.12291 -0.1382 C 0.12344 -0.13658 0.1243 -0.13588 0.12465 -0.13449 C 0.12517 -0.13195 0.125 -0.12894 0.12552 -0.12593 C 0.12639 -0.12153 0.12795 -0.11806 0.12899 -0.11389 C 0.12986 -0.10556 0.12986 -0.10463 0.1316 -0.09676 C 0.13264 -0.09213 0.13507 -0.08287 0.13507 -0.08264 C 0.13628 -0.06783 0.13767 -0.05255 0.13923 -0.03797 C 0.13976 -0.03334 0.13958 -0.02755 0.14114 -0.02431 C 0.14323 -0.01968 0.1441 -0.01598 0.14531 -0.01042 C 0.15121 0.01273 0.15573 0.03194 0.15573 0.05879 " pathEditMode="relative" rAng="0" ptsTypes="fffffffffffffffffA"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" y="21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z_uk-proigrysh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82 1.11111E-6 C 0.00226 -0.00394 -0.00034 -0.00648 -0.00156 -0.01065 C -0.00295 -0.01528 -0.0026 -0.02083 -0.00399 -0.02546 C -0.00486 -0.02847 -0.0059 -0.03125 -0.00659 -0.03403 C -0.0092 -0.05764 -0.00885 -0.07431 -0.01076 -0.10023 C -0.01111 -0.10509 -0.01458 -0.11111 -0.0158 -0.11528 C -0.02048 -0.12963 -0.02205 -0.14468 -0.02795 -0.15787 C -0.0283 -0.16134 -0.02899 -0.16482 -0.02899 -0.16829 C -0.02899 -0.18171 -0.02864 -0.19537 -0.02795 -0.2088 C -0.02725 -0.22083 -0.01944 -0.22593 -0.0158 -0.23449 C -0.00521 -0.26088 -0.01389 -0.23704 -0.00937 -0.25347 C -0.00642 -0.26458 -0.00225 -0.26852 0.00243 -0.27708 C 0.00469 -0.28079 0.00591 -0.28565 0.00782 -0.28982 C 0.00868 -0.2919 0.01059 -0.29607 0.01059 -0.29583 C 0.01233 -0.30509 0.01111 -0.31806 0.01441 -0.32593 C 0.01927 -0.33704 0.01841 -0.32384 0.01841 -0.33472 " pathEditMode="relative" rAng="0" ptsTypes="fffffffffffffffA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" y="-169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"/>
                                            </p:cond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76400" y="457200"/>
            <a:ext cx="5715000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2800" b="1" i="1" cap="all" dirty="0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Игра «Бывает - не бывает»</a:t>
            </a: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219200"/>
            <a:ext cx="1728223" cy="14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8" name="Picture 6">
            <a:hlinkClick r:id="" action="ppaction://noaction">
              <a:snd r:embed="rId2" name="Правильный.wav"/>
            </a:hlinkClick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57400" y="4876800"/>
            <a:ext cx="2145366" cy="14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9600" y="4876800"/>
            <a:ext cx="1306415" cy="14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80" name="Picture 8">
            <a:hlinkClick r:id="" action="ppaction://noaction">
              <a:snd r:embed="rId2" name="Правильный.wav"/>
            </a:hlinkClick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29400" y="1143000"/>
            <a:ext cx="2051128" cy="12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72000" y="4876800"/>
            <a:ext cx="1196341" cy="14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82" name="Picture 10">
            <a:hlinkClick r:id="" action="ppaction://noaction">
              <a:snd r:embed="rId8" name="z_uk-proigrysha.wav"/>
            </a:hlinkClick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78678" y="2743200"/>
            <a:ext cx="1454922" cy="14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83" name="Picture 11">
            <a:hlinkClick r:id="" action="ppaction://noaction">
              <a:snd r:embed="rId8" name="z_uk-proigrysha.wav"/>
            </a:hlinkClick>
          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248400" y="4800600"/>
            <a:ext cx="1088780" cy="14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84" name="Picture 12">
            <a:hlinkClick r:id="" action="ppaction://noaction">
              <a:snd r:embed="rId8" name="z_uk-proigrysha.wav"/>
            </a:hlinkClick>
          </p:cNvPr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553200" y="3124200"/>
            <a:ext cx="2256000" cy="14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4" name="Picture 2" descr="https://i.pinimg.com/originals/aa/8d/6d/aa8d6d8fd1651febc4f1a3fd0af5da09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209800" y="1524000"/>
            <a:ext cx="4305163" cy="3132000"/>
          </a:xfrm>
          <a:prstGeom prst="rect">
            <a:avLst/>
          </a:prstGeom>
          <a:noFill/>
        </p:spPr>
      </p:pic>
      <p:sp>
        <p:nvSpPr>
          <p:cNvPr id="16" name="Овал 15"/>
          <p:cNvSpPr/>
          <p:nvPr/>
        </p:nvSpPr>
        <p:spPr>
          <a:xfrm>
            <a:off x="457200" y="457200"/>
            <a:ext cx="579035" cy="53340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dirty="0" smtClean="0">
                <a:solidFill>
                  <a:srgbClr val="002060"/>
                </a:solidFill>
              </a:rPr>
              <a:t>?</a:t>
            </a:r>
            <a:endParaRPr lang="ru-RU" sz="4800" dirty="0">
              <a:solidFill>
                <a:srgbClr val="002060"/>
              </a:solidFill>
            </a:endParaRPr>
          </a:p>
        </p:txBody>
      </p:sp>
      <p:sp>
        <p:nvSpPr>
          <p:cNvPr id="17" name="Загнутый угол 16"/>
          <p:cNvSpPr/>
          <p:nvPr/>
        </p:nvSpPr>
        <p:spPr>
          <a:xfrm>
            <a:off x="381001" y="1066800"/>
            <a:ext cx="2209799" cy="2209800"/>
          </a:xfrm>
          <a:prstGeom prst="foldedCorner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ru-RU" b="1" dirty="0" smtClean="0">
                <a:solidFill>
                  <a:srgbClr val="002060"/>
                </a:solidFill>
              </a:rPr>
              <a:t>     Правила игры</a:t>
            </a:r>
            <a:endParaRPr lang="en-US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1300" i="1" dirty="0" smtClean="0">
                <a:solidFill>
                  <a:schemeClr val="accent5">
                    <a:lumMod val="50000"/>
                  </a:schemeClr>
                </a:solidFill>
              </a:rPr>
              <a:t>Из предложенных на экране картинок необходимо выбрать соответствующие времени года явления природы. При правильном ответе картинка увеличится и прозвучит утвердительный сигнал.</a:t>
            </a:r>
            <a:endParaRPr lang="ru-RU" sz="1300" dirty="0">
              <a:solidFill>
                <a:srgbClr val="002060"/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6944858" y="6115126"/>
            <a:ext cx="785818" cy="35719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>
            <a:hlinkClick r:id="rId13" action="ppaction://hlinksldjump"/>
          </p:cNvPr>
          <p:cNvSpPr/>
          <p:nvPr/>
        </p:nvSpPr>
        <p:spPr>
          <a:xfrm>
            <a:off x="6730544" y="6072206"/>
            <a:ext cx="127048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Далее</a:t>
            </a:r>
            <a:endParaRPr lang="ru-RU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4075486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077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Правильны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0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3079"/>
                                        </p:tgtEl>
                                      </p:cBhvr>
                                      <p:by x="12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Правильны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0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3078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0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2000" fill="hold"/>
                                        <p:tgtEl>
                                          <p:spTgt spid="3081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Правильны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0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2000" fill="hold"/>
                                        <p:tgtEl>
                                          <p:spTgt spid="3080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52600" y="467380"/>
            <a:ext cx="5715000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2800" b="1" i="1" cap="all" dirty="0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Игра «Бывает - не бывает»</a:t>
            </a:r>
          </a:p>
        </p:txBody>
      </p:sp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799" y="1295400"/>
            <a:ext cx="1208527" cy="15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40742" y="4876800"/>
            <a:ext cx="1921658" cy="15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581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239000" y="1219200"/>
            <a:ext cx="1280617" cy="15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582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057084" y="4800600"/>
            <a:ext cx="1105716" cy="15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583" name="Picture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80998" y="2971800"/>
            <a:ext cx="1945606" cy="15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578" name="Picture 2" descr="https://im0-tub-by.yandex.net/i?id=6a7e48c02fbc3fe96c52d3d2042a71c3-l&amp;n=1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291822" y="1295400"/>
            <a:ext cx="4870978" cy="3384000"/>
          </a:xfrm>
          <a:prstGeom prst="rect">
            <a:avLst/>
          </a:prstGeom>
          <a:noFill/>
        </p:spPr>
      </p:pic>
      <p:pic>
        <p:nvPicPr>
          <p:cNvPr id="24584" name="Picture 8">
            <a:hlinkClick r:id="" action="ppaction://noaction">
              <a:snd r:embed="rId9" name="z_uk-proigrysha.wav"/>
            </a:hlinkClick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315988" y="2895600"/>
            <a:ext cx="1218412" cy="15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585" name="Picture 9">
            <a:hlinkClick r:id="" action="ppaction://noaction">
              <a:snd r:embed="rId9" name="z_uk-proigrysha.wav"/>
            </a:hlinkClick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270316" y="4800600"/>
            <a:ext cx="1520884" cy="15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586" name="Picture 10">
            <a:hlinkClick r:id="" action="ppaction://noaction">
              <a:snd r:embed="rId9" name="z_uk-proigrysha.wav"/>
            </a:hlinkClick>
          </p:cNvPr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533400" y="4724400"/>
            <a:ext cx="1359220" cy="15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Овал 12"/>
          <p:cNvSpPr/>
          <p:nvPr/>
        </p:nvSpPr>
        <p:spPr>
          <a:xfrm>
            <a:off x="457200" y="457200"/>
            <a:ext cx="579035" cy="53340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dirty="0" smtClean="0">
                <a:solidFill>
                  <a:srgbClr val="002060"/>
                </a:solidFill>
              </a:rPr>
              <a:t>?</a:t>
            </a:r>
            <a:endParaRPr lang="ru-RU" sz="4800" dirty="0">
              <a:solidFill>
                <a:srgbClr val="002060"/>
              </a:solidFill>
            </a:endParaRPr>
          </a:p>
        </p:txBody>
      </p:sp>
      <p:sp>
        <p:nvSpPr>
          <p:cNvPr id="14" name="Загнутый угол 13"/>
          <p:cNvSpPr/>
          <p:nvPr/>
        </p:nvSpPr>
        <p:spPr>
          <a:xfrm>
            <a:off x="381001" y="1066800"/>
            <a:ext cx="2209799" cy="2209800"/>
          </a:xfrm>
          <a:prstGeom prst="foldedCorner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ru-RU" b="1" dirty="0" smtClean="0">
                <a:solidFill>
                  <a:srgbClr val="002060"/>
                </a:solidFill>
              </a:rPr>
              <a:t>     Правила игры</a:t>
            </a:r>
            <a:endParaRPr lang="en-US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1300" i="1" dirty="0" smtClean="0">
                <a:solidFill>
                  <a:schemeClr val="accent5">
                    <a:lumMod val="50000"/>
                  </a:schemeClr>
                </a:solidFill>
              </a:rPr>
              <a:t>Из предложенных на экране картинок необходимо выбрать соответствующие времени года явления природы. При правильном ответе картинка увеличится и прозвучит утвердительный сигнал.</a:t>
            </a:r>
            <a:endParaRPr lang="ru-RU" sz="1300" dirty="0">
              <a:solidFill>
                <a:srgbClr val="002060"/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6929454" y="6072206"/>
            <a:ext cx="785818" cy="35719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>
            <a:hlinkClick r:id="rId13" action="ppaction://hlinksldjump"/>
          </p:cNvPr>
          <p:cNvSpPr/>
          <p:nvPr/>
        </p:nvSpPr>
        <p:spPr>
          <a:xfrm>
            <a:off x="6715140" y="6029286"/>
            <a:ext cx="127048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Далее</a:t>
            </a:r>
            <a:endParaRPr lang="ru-RU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4075486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5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4579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Правильны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57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45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2458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Правильны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58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45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24580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Правильны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580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45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2000" fill="hold"/>
                                        <p:tgtEl>
                                          <p:spTgt spid="24582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Правильны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58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45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2000" fill="hold"/>
                                        <p:tgtEl>
                                          <p:spTgt spid="24581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Правильны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581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76400" y="457200"/>
            <a:ext cx="5715000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2800" b="1" i="1" cap="all" dirty="0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Игра «Бывает - не бывает»</a:t>
            </a:r>
          </a:p>
        </p:txBody>
      </p:sp>
      <p:pic>
        <p:nvPicPr>
          <p:cNvPr id="26626" name="Picture 2" descr="https://ds05.infourok.ru/uploads/ex/1196/00076495-87e204ed/hello_html_m17d3dee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0" y="1447800"/>
            <a:ext cx="4413792" cy="2880000"/>
          </a:xfrm>
          <a:prstGeom prst="rect">
            <a:avLst/>
          </a:prstGeom>
          <a:noFill/>
        </p:spPr>
      </p:pic>
      <p:pic>
        <p:nvPicPr>
          <p:cNvPr id="26631" name="Picture 7"/>
          <p:cNvPicPr>
            <a:picLocks noChangeAspect="1" noChangeArrowheads="1"/>
          </p:cNvPicPr>
          <p:nvPr/>
        </p:nvPicPr>
        <p:blipFill>
          <a:blip r:embed="rId4"/>
          <a:srcRect l="3817"/>
          <a:stretch>
            <a:fillRect/>
          </a:stretch>
        </p:blipFill>
        <p:spPr bwMode="auto">
          <a:xfrm>
            <a:off x="6781800" y="1219200"/>
            <a:ext cx="1920192" cy="136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5800" y="990600"/>
            <a:ext cx="1303568" cy="136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810000" y="5029200"/>
            <a:ext cx="1347505" cy="136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09600" y="4800600"/>
            <a:ext cx="1023901" cy="136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486400" y="4648200"/>
            <a:ext cx="1738883" cy="136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632" name="Picture 8">
            <a:hlinkClick r:id="" action="ppaction://noaction">
              <a:snd r:embed="rId9" name="z_uk-proigrysha.wav"/>
            </a:hlinkClick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162800" y="2971800"/>
            <a:ext cx="1321237" cy="14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633" name="Picture 9">
            <a:hlinkClick r:id="" action="ppaction://noaction">
              <a:snd r:embed="rId9" name="z_uk-proigrysha.wav"/>
            </a:hlinkClick>
          </p:cNvPr>
          <p:cNvPicPr>
            <a:picLocks noChangeAspect="1" noChangeArrowheads="1"/>
          </p:cNvPicPr>
          <p:nvPr/>
        </p:nvPicPr>
        <p:blipFill>
          <a:blip r:embed="rId11"/>
          <a:srcRect l="7445" r="6932"/>
          <a:stretch>
            <a:fillRect/>
          </a:stretch>
        </p:blipFill>
        <p:spPr bwMode="auto">
          <a:xfrm>
            <a:off x="381000" y="2667000"/>
            <a:ext cx="1752600" cy="14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634" name="Picture 10">
            <a:hlinkClick r:id="" action="ppaction://noaction">
              <a:snd r:embed="rId9" name="z_uk-proigrysha.wav"/>
            </a:hlinkClick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133600" y="4572000"/>
            <a:ext cx="1334907" cy="14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" name="Овал 16"/>
          <p:cNvSpPr/>
          <p:nvPr/>
        </p:nvSpPr>
        <p:spPr>
          <a:xfrm>
            <a:off x="457200" y="457200"/>
            <a:ext cx="579035" cy="53340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dirty="0" smtClean="0">
                <a:solidFill>
                  <a:srgbClr val="002060"/>
                </a:solidFill>
              </a:rPr>
              <a:t>?</a:t>
            </a:r>
            <a:endParaRPr lang="ru-RU" sz="4800" dirty="0">
              <a:solidFill>
                <a:srgbClr val="002060"/>
              </a:solidFill>
            </a:endParaRPr>
          </a:p>
        </p:txBody>
      </p:sp>
      <p:sp>
        <p:nvSpPr>
          <p:cNvPr id="18" name="Загнутый угол 17"/>
          <p:cNvSpPr/>
          <p:nvPr/>
        </p:nvSpPr>
        <p:spPr>
          <a:xfrm>
            <a:off x="381001" y="1066800"/>
            <a:ext cx="2209799" cy="2209800"/>
          </a:xfrm>
          <a:prstGeom prst="foldedCorner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ru-RU" b="1" dirty="0" smtClean="0">
                <a:solidFill>
                  <a:srgbClr val="002060"/>
                </a:solidFill>
              </a:rPr>
              <a:t>     Правила игры</a:t>
            </a:r>
            <a:endParaRPr lang="en-US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1300" i="1" dirty="0" smtClean="0">
                <a:solidFill>
                  <a:schemeClr val="accent5">
                    <a:lumMod val="50000"/>
                  </a:schemeClr>
                </a:solidFill>
              </a:rPr>
              <a:t>Из предложенных на экране картинок необходимо выбрать соответствующие времени года явления природы. При правильном ответе картинка увеличится и прозвучит утвердительный сигнал.</a:t>
            </a:r>
            <a:endParaRPr lang="ru-RU" sz="1300" dirty="0">
              <a:solidFill>
                <a:srgbClr val="002060"/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7000892" y="6043688"/>
            <a:ext cx="785818" cy="35719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>
            <a:hlinkClick r:id="rId13" action="ppaction://hlinksldjump"/>
          </p:cNvPr>
          <p:cNvSpPr/>
          <p:nvPr/>
        </p:nvSpPr>
        <p:spPr>
          <a:xfrm>
            <a:off x="6786578" y="6000768"/>
            <a:ext cx="127048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Далее</a:t>
            </a:r>
            <a:endParaRPr lang="ru-RU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4075486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Правильны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Правильны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Правильны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Правильны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66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2000" fill="hold"/>
                                        <p:tgtEl>
                                          <p:spTgt spid="26631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Правильны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631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76400" y="457200"/>
            <a:ext cx="5715000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2800" b="1" i="1" cap="all" dirty="0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Игра «Бывает - не бывает»</a:t>
            </a:r>
          </a:p>
        </p:txBody>
      </p:sp>
      <p:pic>
        <p:nvPicPr>
          <p:cNvPr id="25602" name="Picture 2" descr="https://fsd.multiurok.ru/html/2018/10/31/s_5bd9a58807bed/983243_1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0" y="1447800"/>
            <a:ext cx="4300101" cy="3168000"/>
          </a:xfrm>
          <a:prstGeom prst="rect">
            <a:avLst/>
          </a:prstGeom>
          <a:noFill/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" y="1143000"/>
            <a:ext cx="1491692" cy="14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61925" y="3665400"/>
            <a:ext cx="1448675" cy="14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605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" y="4732200"/>
            <a:ext cx="1416649" cy="14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606" name="Picture 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335307" y="4884600"/>
            <a:ext cx="1532093" cy="14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607" name="Picture 7">
            <a:hlinkClick r:id="" action="ppaction://noaction">
              <a:snd r:embed="rId8" name="z_uk-proigrysha.wav"/>
            </a:hlinkClick>
          </p:cNvPr>
          <p:cNvPicPr>
            <a:picLocks noChangeAspect="1" noChangeArrowheads="1"/>
          </p:cNvPicPr>
          <p:nvPr/>
        </p:nvPicPr>
        <p:blipFill>
          <a:blip r:embed="rId9"/>
          <a:srcRect r="2625"/>
          <a:stretch>
            <a:fillRect/>
          </a:stretch>
        </p:blipFill>
        <p:spPr bwMode="auto">
          <a:xfrm>
            <a:off x="2209800" y="4953000"/>
            <a:ext cx="1666875" cy="12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608" name="Picture 8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107071" y="846000"/>
            <a:ext cx="1503529" cy="14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609" name="Picture 9">
            <a:hlinkClick r:id="" action="ppaction://noaction">
              <a:snd r:embed="rId8" name="z_uk-proigrysha.wav"/>
            </a:hlinkClick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096000" y="4780800"/>
            <a:ext cx="1138446" cy="16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610" name="Picture 10">
            <a:hlinkClick r:id="" action="ppaction://noaction">
              <a:snd r:embed="rId8" name="z_uk-proigrysha.wav"/>
            </a:hlinkClick>
          </p:cNvPr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6705600" y="2461200"/>
            <a:ext cx="1431368" cy="10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611" name="Picture 11">
            <a:hlinkClick r:id="" action="ppaction://noaction">
              <a:snd r:embed="rId8" name="z_uk-proigrysha.wav"/>
            </a:hlinkClick>
          </p:cNvPr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533400" y="2971800"/>
            <a:ext cx="1473622" cy="14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Овал 13"/>
          <p:cNvSpPr/>
          <p:nvPr/>
        </p:nvSpPr>
        <p:spPr>
          <a:xfrm>
            <a:off x="457200" y="457200"/>
            <a:ext cx="579035" cy="53340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dirty="0" smtClean="0">
                <a:solidFill>
                  <a:srgbClr val="002060"/>
                </a:solidFill>
              </a:rPr>
              <a:t>?</a:t>
            </a:r>
            <a:endParaRPr lang="ru-RU" sz="4800" dirty="0">
              <a:solidFill>
                <a:srgbClr val="002060"/>
              </a:solidFill>
            </a:endParaRPr>
          </a:p>
        </p:txBody>
      </p:sp>
      <p:sp>
        <p:nvSpPr>
          <p:cNvPr id="15" name="Загнутый угол 14"/>
          <p:cNvSpPr/>
          <p:nvPr/>
        </p:nvSpPr>
        <p:spPr>
          <a:xfrm>
            <a:off x="381001" y="1066800"/>
            <a:ext cx="2209799" cy="2209800"/>
          </a:xfrm>
          <a:prstGeom prst="foldedCorner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ru-RU" b="1" dirty="0" smtClean="0">
                <a:solidFill>
                  <a:srgbClr val="002060"/>
                </a:solidFill>
              </a:rPr>
              <a:t>     Правила игры</a:t>
            </a:r>
            <a:endParaRPr lang="en-US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1300" i="1" dirty="0" smtClean="0">
                <a:solidFill>
                  <a:schemeClr val="accent5">
                    <a:lumMod val="50000"/>
                  </a:schemeClr>
                </a:solidFill>
              </a:rPr>
              <a:t>Из предложенных на экране картинок необходимо выбрать соответствующие времени года явления природы. При правильном ответе картинка увеличится и прозвучит утвердительный сигнал.</a:t>
            </a:r>
            <a:endParaRPr lang="ru-RU" sz="1300" dirty="0">
              <a:solidFill>
                <a:srgbClr val="002060"/>
              </a:solidFill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7000892" y="6043688"/>
            <a:ext cx="785818" cy="35719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>
            <a:hlinkClick r:id="rId14" action="ppaction://hlinksldjump"/>
          </p:cNvPr>
          <p:cNvSpPr/>
          <p:nvPr/>
        </p:nvSpPr>
        <p:spPr>
          <a:xfrm>
            <a:off x="6786578" y="6000768"/>
            <a:ext cx="127048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Далее</a:t>
            </a:r>
            <a:endParaRPr lang="ru-RU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4075486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6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560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Правильны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60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56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25605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Правильны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60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56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25606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Правильны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60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56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2000" fill="hold"/>
                                        <p:tgtEl>
                                          <p:spTgt spid="25604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Правильны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60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56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2000" fill="hold"/>
                                        <p:tgtEl>
                                          <p:spTgt spid="25608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Правильны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608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10550" y="3352800"/>
            <a:ext cx="2204450" cy="70788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ЖИВОЕ</a:t>
            </a:r>
            <a:endParaRPr lang="ru-RU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https://ds04.infourok.ru/uploads/ex/03c5/00185a3c-a756b84a/hello_html_9b4eb24.png"/>
          <p:cNvPicPr>
            <a:picLocks noChangeAspect="1" noChangeArrowheads="1"/>
          </p:cNvPicPr>
          <p:nvPr/>
        </p:nvPicPr>
        <p:blipFill>
          <a:blip r:embed="rId3" cstate="print"/>
          <a:srcRect t="9071" r="3861" b="6262"/>
          <a:stretch>
            <a:fillRect/>
          </a:stretch>
        </p:blipFill>
        <p:spPr bwMode="auto">
          <a:xfrm>
            <a:off x="6934200" y="609600"/>
            <a:ext cx="1613670" cy="2133600"/>
          </a:xfrm>
          <a:prstGeom prst="rect">
            <a:avLst/>
          </a:prstGeom>
          <a:noFill/>
        </p:spPr>
      </p:pic>
      <p:pic>
        <p:nvPicPr>
          <p:cNvPr id="5126" name="Picture 6" descr="https://galkinosad.edusite.ru/images/avashoaopa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4724400"/>
            <a:ext cx="1928570" cy="1620000"/>
          </a:xfrm>
          <a:prstGeom prst="rect">
            <a:avLst/>
          </a:prstGeom>
          <a:noFill/>
        </p:spPr>
      </p:pic>
      <p:pic>
        <p:nvPicPr>
          <p:cNvPr id="5130" name="Picture 10" descr="https://pickimage.ru/wp-content/uploads/images/detskie/picturesofdogs/kartinkisobak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05400" y="1143000"/>
            <a:ext cx="1349036" cy="1800000"/>
          </a:xfrm>
          <a:prstGeom prst="rect">
            <a:avLst/>
          </a:prstGeom>
          <a:noFill/>
        </p:spPr>
      </p:pic>
      <p:pic>
        <p:nvPicPr>
          <p:cNvPr id="5132" name="Picture 12" descr="https://i.ya-webdesign.com/images/tree-clipart-high-resolution-1.png">
            <a:hlinkClick r:id="" action="ppaction://noaction">
              <a:snd r:embed="rId6" name="drumroll.wav"/>
            </a:hlinkClick>
          </p:cNvPr>
          <p:cNvPicPr>
            <a:picLocks noChangeAspect="1" noChangeArrowheads="1"/>
          </p:cNvPicPr>
          <p:nvPr/>
        </p:nvPicPr>
        <p:blipFill>
          <a:blip r:embed="rId7" cstate="print">
            <a:grayscl/>
          </a:blip>
          <a:srcRect/>
          <a:stretch>
            <a:fillRect/>
          </a:stretch>
        </p:blipFill>
        <p:spPr bwMode="auto">
          <a:xfrm>
            <a:off x="3200400" y="4495800"/>
            <a:ext cx="1582225" cy="1800000"/>
          </a:xfrm>
          <a:prstGeom prst="rect">
            <a:avLst/>
          </a:prstGeom>
          <a:noFill/>
        </p:spPr>
      </p:pic>
      <p:pic>
        <p:nvPicPr>
          <p:cNvPr id="5140" name="Picture 20" descr="https://i.ya-webdesign.com/images/chair-clipart-13.png">
            <a:hlinkClick r:id="" action="ppaction://noaction">
              <a:snd r:embed="rId6" name="drumroll.wav"/>
            </a:hlinkClick>
          </p:cNvPr>
          <p:cNvPicPr>
            <a:picLocks noChangeAspect="1" noChangeArrowheads="1"/>
          </p:cNvPicPr>
          <p:nvPr/>
        </p:nvPicPr>
        <p:blipFill>
          <a:blip r:embed="rId8" cstate="print">
            <a:grayscl/>
          </a:blip>
          <a:srcRect/>
          <a:stretch>
            <a:fillRect/>
          </a:stretch>
        </p:blipFill>
        <p:spPr bwMode="auto">
          <a:xfrm>
            <a:off x="3352800" y="1143000"/>
            <a:ext cx="1042500" cy="1800000"/>
          </a:xfrm>
          <a:prstGeom prst="rect">
            <a:avLst/>
          </a:prstGeom>
          <a:noFill/>
        </p:spPr>
      </p:pic>
      <p:pic>
        <p:nvPicPr>
          <p:cNvPr id="5142" name="Picture 22" descr="https://i.pinimg.com/originals/c5/54/53/c5545313befb51ff76849d64a8c7e7fe.png">
            <a:hlinkClick r:id="" action="ppaction://noaction">
              <a:snd r:embed="rId2" name="applause.wav"/>
            </a:hlinkClick>
          </p:cNvPr>
          <p:cNvPicPr>
            <a:picLocks noChangeAspect="1" noChangeArrowheads="1"/>
          </p:cNvPicPr>
          <p:nvPr/>
        </p:nvPicPr>
        <p:blipFill>
          <a:blip r:embed="rId9" cstate="print">
            <a:grayscl/>
          </a:blip>
          <a:srcRect/>
          <a:stretch>
            <a:fillRect/>
          </a:stretch>
        </p:blipFill>
        <p:spPr bwMode="auto">
          <a:xfrm>
            <a:off x="457200" y="990600"/>
            <a:ext cx="2060489" cy="1584000"/>
          </a:xfrm>
          <a:prstGeom prst="rect">
            <a:avLst/>
          </a:prstGeom>
          <a:noFill/>
        </p:spPr>
      </p:pic>
      <p:pic>
        <p:nvPicPr>
          <p:cNvPr id="5148" name="Picture 28" descr="https://ds05.infourok.ru/uploads/ex/12a9/00140fd8-64f993ab/hello_html_m6a74d845.jpg">
            <a:hlinkClick r:id="" action="ppaction://noaction">
              <a:snd r:embed="rId6" name="drumroll.wav"/>
            </a:hlinkClick>
          </p:cNvPr>
          <p:cNvPicPr>
            <a:picLocks noChangeAspect="1" noChangeArrowheads="1"/>
          </p:cNvPicPr>
          <p:nvPr/>
        </p:nvPicPr>
        <p:blipFill>
          <a:blip r:embed="rId10">
            <a:grayscl/>
          </a:blip>
          <a:srcRect/>
          <a:stretch>
            <a:fillRect/>
          </a:stretch>
        </p:blipFill>
        <p:spPr bwMode="auto">
          <a:xfrm>
            <a:off x="668889" y="2667000"/>
            <a:ext cx="2302911" cy="1692000"/>
          </a:xfrm>
          <a:prstGeom prst="rect">
            <a:avLst/>
          </a:prstGeom>
          <a:noFill/>
        </p:spPr>
      </p:pic>
      <p:pic>
        <p:nvPicPr>
          <p:cNvPr id="5152" name="Picture 32" descr="https://printonic.ru/uploads/images/2016/05/11/.tmb/thumb_img_573336ffef6c4_resize_900_5000.jpg">
            <a:hlinkClick r:id="" action="ppaction://noaction">
              <a:snd r:embed="rId6" name="drumroll.wav"/>
            </a:hlinkClick>
          </p:cNvPr>
          <p:cNvPicPr>
            <a:picLocks noChangeAspect="1" noChangeArrowheads="1"/>
          </p:cNvPicPr>
          <p:nvPr/>
        </p:nvPicPr>
        <p:blipFill>
          <a:blip r:embed="rId11" cstate="print">
            <a:grayscl/>
          </a:blip>
          <a:srcRect/>
          <a:stretch>
            <a:fillRect/>
          </a:stretch>
        </p:blipFill>
        <p:spPr bwMode="auto">
          <a:xfrm>
            <a:off x="6477000" y="2819400"/>
            <a:ext cx="1800000" cy="1800000"/>
          </a:xfrm>
          <a:prstGeom prst="rect">
            <a:avLst/>
          </a:prstGeom>
          <a:noFill/>
        </p:spPr>
      </p:pic>
      <p:pic>
        <p:nvPicPr>
          <p:cNvPr id="5154" name="Picture 34" descr="https://pickimage.ru/wp-content/uploads/images/detskie/chickens/ciplenok13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490557" y="4448400"/>
            <a:ext cx="1215043" cy="1800000"/>
          </a:xfrm>
          <a:prstGeom prst="rect">
            <a:avLst/>
          </a:prstGeom>
          <a:noFill/>
        </p:spPr>
      </p:pic>
      <p:pic>
        <p:nvPicPr>
          <p:cNvPr id="17" name="Picture 10" descr="https://pickimage.ru/wp-content/uploads/images/detskie/picturesofdogs/kartinkisobak6.jpg"/>
          <p:cNvPicPr>
            <a:picLocks noChangeAspect="1" noChangeArrowheads="1"/>
          </p:cNvPicPr>
          <p:nvPr/>
        </p:nvPicPr>
        <p:blipFill>
          <a:blip r:embed="rId5" cstate="print">
            <a:grayscl/>
          </a:blip>
          <a:srcRect/>
          <a:stretch>
            <a:fillRect/>
          </a:stretch>
        </p:blipFill>
        <p:spPr bwMode="auto">
          <a:xfrm>
            <a:off x="5105400" y="1143000"/>
            <a:ext cx="1349036" cy="1800000"/>
          </a:xfrm>
          <a:prstGeom prst="rect">
            <a:avLst/>
          </a:prstGeom>
          <a:noFill/>
        </p:spPr>
      </p:pic>
      <p:pic>
        <p:nvPicPr>
          <p:cNvPr id="18" name="Picture 2" descr="https://ds04.infourok.ru/uploads/ex/03c5/00185a3c-a756b84a/hello_html_9b4eb24.png">
            <a:hlinkClick r:id="" action="ppaction://noaction" highlightClick="1">
              <a:snd r:embed="rId2" name="applause.wav"/>
            </a:hlinkClick>
          </p:cNvPr>
          <p:cNvPicPr>
            <a:picLocks noChangeAspect="1" noChangeArrowheads="1"/>
          </p:cNvPicPr>
          <p:nvPr/>
        </p:nvPicPr>
        <p:blipFill>
          <a:blip r:embed="rId3" cstate="print">
            <a:grayscl/>
          </a:blip>
          <a:srcRect t="9071" r="3861" b="6262"/>
          <a:stretch>
            <a:fillRect/>
          </a:stretch>
        </p:blipFill>
        <p:spPr bwMode="auto">
          <a:xfrm>
            <a:off x="6934200" y="609600"/>
            <a:ext cx="1613670" cy="21336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2057400" y="457200"/>
            <a:ext cx="5105400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2800" b="1" i="1" cap="all" dirty="0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Игра «Живое –неживое»</a:t>
            </a:r>
            <a:endParaRPr lang="ru-RU" sz="2800" b="1" cap="all" dirty="0">
              <a:ln/>
              <a:solidFill>
                <a:srgbClr val="FF000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" name="Picture 34" descr="https://pickimage.ru/wp-content/uploads/images/detskie/chickens/ciplenok13.jpg">
            <a:hlinkClick r:id="" action="ppaction://noaction" highlightClick="1">
              <a:snd r:embed="rId2" name="applause.wav"/>
            </a:hlinkClick>
          </p:cNvPr>
          <p:cNvPicPr>
            <a:picLocks noChangeAspect="1" noChangeArrowheads="1"/>
          </p:cNvPicPr>
          <p:nvPr/>
        </p:nvPicPr>
        <p:blipFill>
          <a:blip r:embed="rId12" cstate="print">
            <a:grayscl/>
          </a:blip>
          <a:srcRect/>
          <a:stretch>
            <a:fillRect/>
          </a:stretch>
        </p:blipFill>
        <p:spPr bwMode="auto">
          <a:xfrm>
            <a:off x="5486400" y="4448400"/>
            <a:ext cx="1215043" cy="1800000"/>
          </a:xfrm>
          <a:prstGeom prst="rect">
            <a:avLst/>
          </a:prstGeom>
          <a:noFill/>
        </p:spPr>
      </p:pic>
      <p:pic>
        <p:nvPicPr>
          <p:cNvPr id="20" name="Picture 6" descr="https://galkinosad.edusite.ru/images/avashoaopa.png">
            <a:hlinkClick r:id="" action="ppaction://noaction" highlightClick="1">
              <a:snd r:embed="rId2" name="applause.wav"/>
            </a:hlinkClick>
          </p:cNvPr>
          <p:cNvPicPr>
            <a:picLocks noChangeAspect="1" noChangeArrowheads="1"/>
          </p:cNvPicPr>
          <p:nvPr/>
        </p:nvPicPr>
        <p:blipFill>
          <a:blip r:embed="rId4" cstate="print">
            <a:grayscl/>
          </a:blip>
          <a:srcRect/>
          <a:stretch>
            <a:fillRect/>
          </a:stretch>
        </p:blipFill>
        <p:spPr bwMode="auto">
          <a:xfrm>
            <a:off x="457200" y="4724400"/>
            <a:ext cx="1928570" cy="1620000"/>
          </a:xfrm>
          <a:prstGeom prst="rect">
            <a:avLst/>
          </a:prstGeom>
          <a:noFill/>
        </p:spPr>
      </p:pic>
      <p:sp>
        <p:nvSpPr>
          <p:cNvPr id="24" name="Скругленный прямоугольник 23"/>
          <p:cNvSpPr/>
          <p:nvPr/>
        </p:nvSpPr>
        <p:spPr>
          <a:xfrm>
            <a:off x="4953000" y="1143000"/>
            <a:ext cx="1676400" cy="1905000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000" dirty="0" smtClean="0">
              <a:latin typeface="Bookman Old Style" pitchFamily="18" charset="0"/>
            </a:endParaRPr>
          </a:p>
          <a:p>
            <a:pPr algn="ctr"/>
            <a:endParaRPr lang="ru-RU" sz="7000" dirty="0">
              <a:latin typeface="Bookman Old Style" pitchFamily="18" charset="0"/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6934200" y="762000"/>
            <a:ext cx="1676400" cy="1905000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000" dirty="0" smtClean="0">
              <a:latin typeface="Bookman Old Style" pitchFamily="18" charset="0"/>
            </a:endParaRPr>
          </a:p>
          <a:p>
            <a:pPr algn="ctr"/>
            <a:endParaRPr lang="ru-RU" sz="7000" dirty="0">
              <a:latin typeface="Bookman Old Style" pitchFamily="18" charset="0"/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6781800" y="685800"/>
            <a:ext cx="1828800" cy="2209800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000" dirty="0" smtClean="0">
              <a:latin typeface="Bookman Old Style" pitchFamily="18" charset="0"/>
            </a:endParaRPr>
          </a:p>
          <a:p>
            <a:pPr algn="ctr"/>
            <a:endParaRPr lang="ru-RU" sz="7000" dirty="0">
              <a:latin typeface="Bookman Old Style" pitchFamily="18" charset="0"/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5257800" y="4191000"/>
            <a:ext cx="1828800" cy="2209800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000" dirty="0" smtClean="0">
              <a:latin typeface="Bookman Old Style" pitchFamily="18" charset="0"/>
            </a:endParaRPr>
          </a:p>
          <a:p>
            <a:pPr algn="ctr"/>
            <a:endParaRPr lang="ru-RU" sz="7000" dirty="0">
              <a:latin typeface="Bookman Old Style" pitchFamily="18" charset="0"/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685800" y="4495800"/>
            <a:ext cx="1828800" cy="2209800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000" dirty="0" smtClean="0">
              <a:latin typeface="Bookman Old Style" pitchFamily="18" charset="0"/>
            </a:endParaRPr>
          </a:p>
          <a:p>
            <a:pPr algn="ctr"/>
            <a:endParaRPr lang="ru-RU" sz="7000" dirty="0">
              <a:latin typeface="Bookman Old Style" pitchFamily="18" charset="0"/>
            </a:endParaRPr>
          </a:p>
        </p:txBody>
      </p:sp>
      <p:sp>
        <p:nvSpPr>
          <p:cNvPr id="29" name="Овал 28"/>
          <p:cNvSpPr/>
          <p:nvPr/>
        </p:nvSpPr>
        <p:spPr>
          <a:xfrm>
            <a:off x="457200" y="457200"/>
            <a:ext cx="579035" cy="53340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dirty="0" smtClean="0">
                <a:solidFill>
                  <a:srgbClr val="002060"/>
                </a:solidFill>
              </a:rPr>
              <a:t>?</a:t>
            </a:r>
            <a:endParaRPr lang="ru-RU" sz="4800" dirty="0">
              <a:solidFill>
                <a:srgbClr val="002060"/>
              </a:solidFill>
            </a:endParaRPr>
          </a:p>
        </p:txBody>
      </p:sp>
      <p:sp>
        <p:nvSpPr>
          <p:cNvPr id="30" name="Загнутый угол 29"/>
          <p:cNvSpPr/>
          <p:nvPr/>
        </p:nvSpPr>
        <p:spPr>
          <a:xfrm>
            <a:off x="381001" y="1066800"/>
            <a:ext cx="2209799" cy="1981200"/>
          </a:xfrm>
          <a:prstGeom prst="foldedCorner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ru-RU" b="1" dirty="0" smtClean="0">
                <a:solidFill>
                  <a:srgbClr val="002060"/>
                </a:solidFill>
              </a:rPr>
              <a:t>     Правила игры</a:t>
            </a:r>
            <a:endParaRPr lang="en-US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1300" i="1" dirty="0" smtClean="0">
                <a:solidFill>
                  <a:schemeClr val="accent5">
                    <a:lumMod val="50000"/>
                  </a:schemeClr>
                </a:solidFill>
              </a:rPr>
              <a:t>Выберите картинки на которых изображен живой объект. При правильном ответе картинка станет цветной и прозвучат аплодисменты, при неправильном выборе – барабанная дробь.</a:t>
            </a:r>
          </a:p>
          <a:p>
            <a:pPr algn="ctr"/>
            <a:endParaRPr lang="ru-RU" sz="1300" i="1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algn="ctr"/>
            <a:endParaRPr lang="ru-RU" sz="1300" dirty="0">
              <a:solidFill>
                <a:srgbClr val="002060"/>
              </a:solidFill>
            </a:endParaRPr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6929454" y="6072206"/>
            <a:ext cx="785818" cy="35719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 31">
            <a:hlinkClick r:id="rId13" action="ppaction://hlinksldjump"/>
          </p:cNvPr>
          <p:cNvSpPr/>
          <p:nvPr/>
        </p:nvSpPr>
        <p:spPr>
          <a:xfrm>
            <a:off x="6715140" y="6029286"/>
            <a:ext cx="127048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Далее</a:t>
            </a:r>
            <a:endParaRPr lang="ru-RU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4075486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"/>
                                            </p:cond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9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8"/>
                                            </p:cond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000" fill="hold"/>
                                        <p:tgtEl>
                                          <p:spTgt spid="51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7"/>
                                            </p:cond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6"/>
                                            </p:cond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24" grpId="0" animBg="1"/>
      <p:bldP spid="26" grpId="0" animBg="1"/>
      <p:bldP spid="27" grpId="0" animBg="1"/>
      <p:bldP spid="28" grpId="0" animBg="1"/>
      <p:bldP spid="30" grpId="0" animBg="1"/>
      <p:bldP spid="30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10550" y="3352800"/>
            <a:ext cx="2957861" cy="70788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НЕЖИВОЕ</a:t>
            </a:r>
            <a:endParaRPr lang="ru-RU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57400" y="457200"/>
            <a:ext cx="5105400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2800" b="1" i="1" cap="all" dirty="0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Игра «Живое –неживое»</a:t>
            </a:r>
            <a:endParaRPr lang="ru-RU" sz="2800" b="1" cap="all" dirty="0">
              <a:ln/>
              <a:solidFill>
                <a:srgbClr val="FF000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Картинки для детей медведь | Картинки Detki.today | Бурый медведь,  Изображения медведей, Медведь">
            <a:hlinkClick r:id="" action="ppaction://noaction">
              <a:snd r:embed="rId3" name="drumroll.wav"/>
            </a:hlinkClick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689" y="4448400"/>
            <a:ext cx="1908000" cy="19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Пин на доске лиса">
            <a:hlinkClick r:id="" action="ppaction://noaction">
              <a:snd r:embed="rId3" name="drumroll.wav"/>
            </a:hlinkClick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80913" y="2922896"/>
            <a:ext cx="151200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картинка человека для детей на прозрачном фоне: 14 тыс изображений найдено  в Яндекс.Картинках | Дети, Мальчики, Дошкольные распечатки">
            <a:hlinkClick r:id="" action="ppaction://noaction">
              <a:snd r:embed="rId3" name="drumroll.wav"/>
            </a:hlinkClick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0881" y="674527"/>
            <a:ext cx="1665615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Китай Поощрение мини мало волейбол мяч для детей – Купить Волейбол мяч для  детей в ru.made-in-china.com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844" t="19596" r="17402" b="18284"/>
          <a:stretch/>
        </p:blipFill>
        <p:spPr bwMode="auto">
          <a:xfrm>
            <a:off x="5334000" y="4495800"/>
            <a:ext cx="1651150" cy="158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Скругленный прямоугольник 31"/>
          <p:cNvSpPr/>
          <p:nvPr/>
        </p:nvSpPr>
        <p:spPr>
          <a:xfrm>
            <a:off x="6896440" y="4337960"/>
            <a:ext cx="1676400" cy="1905000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000" dirty="0" smtClean="0">
              <a:latin typeface="Bookman Old Style" pitchFamily="18" charset="0"/>
            </a:endParaRPr>
          </a:p>
          <a:p>
            <a:pPr algn="ctr"/>
            <a:endParaRPr lang="ru-RU" sz="7000" dirty="0">
              <a:latin typeface="Bookman Old Style" pitchFamily="18" charset="0"/>
            </a:endParaRPr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6896440" y="4724400"/>
            <a:ext cx="1676400" cy="1905000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000" dirty="0" smtClean="0">
              <a:latin typeface="Bookman Old Style" pitchFamily="18" charset="0"/>
            </a:endParaRPr>
          </a:p>
          <a:p>
            <a:pPr algn="ctr"/>
            <a:endParaRPr lang="ru-RU" sz="7000" dirty="0">
              <a:latin typeface="Bookman Old Style" pitchFamily="18" charset="0"/>
            </a:endParaRPr>
          </a:p>
        </p:txBody>
      </p:sp>
      <p:pic>
        <p:nvPicPr>
          <p:cNvPr id="1036" name="Picture 12" descr="Немножко о бананах. | Пикабу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19677" y="1067039"/>
            <a:ext cx="2143799" cy="16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Картинки для детей белый гриб (40 фото)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652" t="4069" r="21442" b="12077"/>
          <a:stretch/>
        </p:blipFill>
        <p:spPr bwMode="auto">
          <a:xfrm>
            <a:off x="2873656" y="4337960"/>
            <a:ext cx="1665075" cy="20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Картинки крестьянской посуды на белом фоне для детей — Яндекс.Картинки |  Керамика, Чайник, Посуда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077" b="7519"/>
          <a:stretch/>
        </p:blipFill>
        <p:spPr bwMode="auto">
          <a:xfrm>
            <a:off x="457200" y="2980939"/>
            <a:ext cx="2127962" cy="13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Новая модная и образовательная детская супер милая мини музыкальная  электронная скрипка подарок для детей мальчик девочка игрушка комната  гостиная - купить недорого в интернет-магазине с доставкой: сравнение цен,  характеристики, фото и отзывы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0844" b="10070"/>
          <a:stretch/>
        </p:blipFill>
        <p:spPr bwMode="auto">
          <a:xfrm>
            <a:off x="4186103" y="1205029"/>
            <a:ext cx="2276018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0" descr="Про абрикос для детей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43108" y="1357298"/>
            <a:ext cx="1822127" cy="13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8" descr="Новая модная и образовательная детская супер милая мини музыкальная  электронная скрипка подарок для детей мальчик девочка игрушка комната  гостиная - купить недорого в интернет-магазине с доставкой: сравнение цен,  характеристики, фото и отзывы"/>
          <p:cNvPicPr>
            <a:picLocks noChangeAspect="1" noChangeArrowheads="1"/>
          </p:cNvPicPr>
          <p:nvPr/>
        </p:nvPicPr>
        <p:blipFill rotWithShape="1">
          <a:blip r:embed="rId14" cstate="print">
            <a:grayscl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0844" b="10070"/>
          <a:stretch/>
        </p:blipFill>
        <p:spPr bwMode="auto">
          <a:xfrm>
            <a:off x="4224808" y="1200372"/>
            <a:ext cx="2276018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0" descr="Про абрикос для детей"/>
          <p:cNvPicPr>
            <a:picLocks noChangeAspect="1" noChangeArrowheads="1"/>
          </p:cNvPicPr>
          <p:nvPr/>
        </p:nvPicPr>
        <p:blipFill>
          <a:blip r:embed="rId15" cstate="print">
            <a:grayscl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43108" y="1357298"/>
            <a:ext cx="1822127" cy="13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Скругленный прямоугольник 18"/>
          <p:cNvSpPr/>
          <p:nvPr/>
        </p:nvSpPr>
        <p:spPr>
          <a:xfrm>
            <a:off x="2214546" y="1142984"/>
            <a:ext cx="1676400" cy="1905000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000" dirty="0" smtClean="0">
              <a:latin typeface="Bookman Old Style" pitchFamily="18" charset="0"/>
            </a:endParaRPr>
          </a:p>
          <a:p>
            <a:pPr algn="ctr"/>
            <a:endParaRPr lang="ru-RU" sz="7000" dirty="0">
              <a:latin typeface="Bookman Old Style" pitchFamily="18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4324360" y="1095372"/>
            <a:ext cx="1676400" cy="1905000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000" dirty="0" smtClean="0">
              <a:latin typeface="Bookman Old Style" pitchFamily="18" charset="0"/>
            </a:endParaRPr>
          </a:p>
          <a:p>
            <a:pPr algn="ctr"/>
            <a:endParaRPr lang="ru-RU" sz="7000" dirty="0">
              <a:latin typeface="Bookman Old Style" pitchFamily="18" charset="0"/>
            </a:endParaRPr>
          </a:p>
        </p:txBody>
      </p:sp>
      <p:pic>
        <p:nvPicPr>
          <p:cNvPr id="21" name="Picture 12" descr="Немножко о бананах. | Пикабу"/>
          <p:cNvPicPr>
            <a:picLocks noChangeAspect="1" noChangeArrowheads="1"/>
          </p:cNvPicPr>
          <p:nvPr/>
        </p:nvPicPr>
        <p:blipFill>
          <a:blip r:embed="rId11" cstate="print">
            <a:grayscl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29388" y="1071546"/>
            <a:ext cx="2143799" cy="16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Скругленный прямоугольник 21"/>
          <p:cNvSpPr/>
          <p:nvPr/>
        </p:nvSpPr>
        <p:spPr>
          <a:xfrm>
            <a:off x="6643702" y="1071546"/>
            <a:ext cx="1676400" cy="1905000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000" dirty="0" smtClean="0">
              <a:latin typeface="Bookman Old Style" pitchFamily="18" charset="0"/>
            </a:endParaRPr>
          </a:p>
          <a:p>
            <a:pPr algn="ctr"/>
            <a:endParaRPr lang="ru-RU" sz="7000" dirty="0">
              <a:latin typeface="Bookman Old Style" pitchFamily="18" charset="0"/>
            </a:endParaRPr>
          </a:p>
        </p:txBody>
      </p:sp>
      <p:pic>
        <p:nvPicPr>
          <p:cNvPr id="23" name="Picture 16" descr="Картинки крестьянской посуды на белом фоне для детей — Яндекс.Картинки |  Керамика, Чайник, Посуда"/>
          <p:cNvPicPr>
            <a:picLocks noChangeAspect="1" noChangeArrowheads="1"/>
          </p:cNvPicPr>
          <p:nvPr/>
        </p:nvPicPr>
        <p:blipFill rotWithShape="1">
          <a:blip r:embed="rId13" cstate="print">
            <a:grayscl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077" b="7519"/>
          <a:stretch/>
        </p:blipFill>
        <p:spPr bwMode="auto">
          <a:xfrm>
            <a:off x="443774" y="3000372"/>
            <a:ext cx="2127962" cy="13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Скругленный прямоугольник 23"/>
          <p:cNvSpPr/>
          <p:nvPr/>
        </p:nvSpPr>
        <p:spPr>
          <a:xfrm>
            <a:off x="642910" y="2786058"/>
            <a:ext cx="1676400" cy="1643074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000" dirty="0" smtClean="0">
              <a:latin typeface="Bookman Old Style" pitchFamily="18" charset="0"/>
            </a:endParaRPr>
          </a:p>
          <a:p>
            <a:pPr algn="ctr"/>
            <a:endParaRPr lang="ru-RU" sz="7000" dirty="0">
              <a:latin typeface="Bookman Old Style" pitchFamily="18" charset="0"/>
            </a:endParaRPr>
          </a:p>
        </p:txBody>
      </p:sp>
      <p:pic>
        <p:nvPicPr>
          <p:cNvPr id="25" name="Picture 10" descr="Китай Поощрение мини мало волейбол мяч для детей – Купить Волейбол мяч для  детей в ru.made-in-china.com"/>
          <p:cNvPicPr>
            <a:picLocks noChangeAspect="1" noChangeArrowheads="1"/>
          </p:cNvPicPr>
          <p:nvPr/>
        </p:nvPicPr>
        <p:blipFill rotWithShape="1">
          <a:blip r:embed="rId10">
            <a:grayscl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844" t="19596" r="17402" b="18284"/>
          <a:stretch/>
        </p:blipFill>
        <p:spPr bwMode="auto">
          <a:xfrm>
            <a:off x="5349742" y="4500570"/>
            <a:ext cx="1651150" cy="158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Скругленный прямоугольник 25"/>
          <p:cNvSpPr/>
          <p:nvPr/>
        </p:nvSpPr>
        <p:spPr>
          <a:xfrm>
            <a:off x="5286380" y="4500570"/>
            <a:ext cx="1676400" cy="1643074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000" dirty="0" smtClean="0">
              <a:latin typeface="Bookman Old Style" pitchFamily="18" charset="0"/>
            </a:endParaRPr>
          </a:p>
          <a:p>
            <a:pPr algn="ctr"/>
            <a:endParaRPr lang="ru-RU" sz="7000" dirty="0">
              <a:latin typeface="Bookman Old Style" pitchFamily="18" charset="0"/>
            </a:endParaRPr>
          </a:p>
        </p:txBody>
      </p:sp>
      <p:pic>
        <p:nvPicPr>
          <p:cNvPr id="27" name="Picture 14" descr="Картинки для детей белый гриб (40 фото)"/>
          <p:cNvPicPr>
            <a:picLocks noChangeAspect="1" noChangeArrowheads="1"/>
          </p:cNvPicPr>
          <p:nvPr/>
        </p:nvPicPr>
        <p:blipFill rotWithShape="1">
          <a:blip r:embed="rId12" cstate="print">
            <a:grayscl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652" t="4069" r="21442" b="12077"/>
          <a:stretch/>
        </p:blipFill>
        <p:spPr bwMode="auto">
          <a:xfrm>
            <a:off x="2857488" y="4357694"/>
            <a:ext cx="1665075" cy="20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Скругленный прямоугольник 27"/>
          <p:cNvSpPr/>
          <p:nvPr/>
        </p:nvSpPr>
        <p:spPr>
          <a:xfrm>
            <a:off x="2824162" y="4572008"/>
            <a:ext cx="1676400" cy="1643074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000" dirty="0" smtClean="0">
              <a:latin typeface="Bookman Old Style" pitchFamily="18" charset="0"/>
            </a:endParaRPr>
          </a:p>
          <a:p>
            <a:pPr algn="ctr"/>
            <a:endParaRPr lang="ru-RU" sz="7000" dirty="0">
              <a:latin typeface="Bookman Old Style" pitchFamily="18" charset="0"/>
            </a:endParaRPr>
          </a:p>
        </p:txBody>
      </p:sp>
      <p:sp>
        <p:nvSpPr>
          <p:cNvPr id="31" name="Овал 30"/>
          <p:cNvSpPr/>
          <p:nvPr/>
        </p:nvSpPr>
        <p:spPr>
          <a:xfrm>
            <a:off x="457200" y="457200"/>
            <a:ext cx="579035" cy="53340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dirty="0" smtClean="0">
                <a:solidFill>
                  <a:srgbClr val="002060"/>
                </a:solidFill>
              </a:rPr>
              <a:t>?</a:t>
            </a:r>
            <a:endParaRPr lang="ru-RU" sz="4800" dirty="0">
              <a:solidFill>
                <a:srgbClr val="002060"/>
              </a:solidFill>
            </a:endParaRPr>
          </a:p>
        </p:txBody>
      </p:sp>
      <p:sp>
        <p:nvSpPr>
          <p:cNvPr id="33" name="Загнутый угол 32"/>
          <p:cNvSpPr/>
          <p:nvPr/>
        </p:nvSpPr>
        <p:spPr>
          <a:xfrm>
            <a:off x="381001" y="1066800"/>
            <a:ext cx="2209799" cy="1981200"/>
          </a:xfrm>
          <a:prstGeom prst="foldedCorner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ru-RU" b="1" dirty="0" smtClean="0">
                <a:solidFill>
                  <a:srgbClr val="002060"/>
                </a:solidFill>
              </a:rPr>
              <a:t>     Правила игры</a:t>
            </a:r>
            <a:endParaRPr lang="en-US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1300" i="1" dirty="0" smtClean="0">
                <a:solidFill>
                  <a:schemeClr val="accent5">
                    <a:lumMod val="50000"/>
                  </a:schemeClr>
                </a:solidFill>
              </a:rPr>
              <a:t>Выберите картинки на которых изображен живой объект. При правильном ответе картинка станет цветной и прозвучат аплодисменты, при неправильном выборе – барабанная дробь.</a:t>
            </a:r>
          </a:p>
          <a:p>
            <a:pPr algn="ctr"/>
            <a:endParaRPr lang="ru-RU" sz="1300" i="1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algn="ctr"/>
            <a:endParaRPr lang="ru-RU" sz="1300" dirty="0">
              <a:solidFill>
                <a:srgbClr val="002060"/>
              </a:solidFill>
            </a:endParaRP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7016296" y="6072206"/>
            <a:ext cx="785818" cy="35719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 29">
            <a:hlinkClick r:id="rId16" action="ppaction://hlinksldjump"/>
          </p:cNvPr>
          <p:cNvSpPr/>
          <p:nvPr/>
        </p:nvSpPr>
        <p:spPr>
          <a:xfrm>
            <a:off x="6801982" y="6029286"/>
            <a:ext cx="127048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Далее</a:t>
            </a:r>
            <a:endParaRPr lang="ru-RU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54606170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"/>
                                            </p:cond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2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8"/>
                                            </p:cond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7"/>
                                            </p:cond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6"/>
                                            </p:cond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4" dur="2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5"/>
                                            </p:cond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1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3" dur="2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5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4"/>
                                            </p:cond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2" grpId="0" animBg="1"/>
      <p:bldP spid="24" grpId="0" animBg="1"/>
      <p:bldP spid="26" grpId="0" animBg="1"/>
      <p:bldP spid="28" grpId="0" animBg="1"/>
      <p:bldP spid="33" grpId="0" animBg="1"/>
      <p:bldP spid="33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28662" y="500042"/>
            <a:ext cx="7072362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2800" b="1" i="1" cap="all" dirty="0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Игра «Природное и рукотворное»</a:t>
            </a:r>
          </a:p>
        </p:txBody>
      </p:sp>
      <p:pic>
        <p:nvPicPr>
          <p:cNvPr id="1026" name="Picture 2" descr="https://e7.pngegg.com/pngimages/1004/770/png-clipart-hand-arm-human-body-human-skeleton-hand-palm-photography-anatomy.png"/>
          <p:cNvPicPr>
            <a:picLocks noChangeAspect="1" noChangeArrowheads="1"/>
          </p:cNvPicPr>
          <p:nvPr/>
        </p:nvPicPr>
        <p:blipFill>
          <a:blip r:embed="rId2" cstate="print"/>
          <a:srcRect l="4852" t="3999" r="7648" b="6667"/>
          <a:stretch>
            <a:fillRect/>
          </a:stretch>
        </p:blipFill>
        <p:spPr bwMode="auto">
          <a:xfrm>
            <a:off x="5643570" y="4714884"/>
            <a:ext cx="1241194" cy="1584000"/>
          </a:xfrm>
          <a:prstGeom prst="rect">
            <a:avLst/>
          </a:prstGeom>
          <a:noFill/>
        </p:spPr>
      </p:pic>
      <p:pic>
        <p:nvPicPr>
          <p:cNvPr id="1028" name="Picture 4" descr="https://4.bp.blogspot.com/-MeqIOYI0EII/XOUDIaCgHEI/AAAAAAAAAlE/Wc_kmzeJ8acjEXV_A8H_zU3j_aT3dXqXQCLcBGAs/s1600/Rainbow-Clipart-PNG-Image-0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97471" y="4714884"/>
            <a:ext cx="2903091" cy="1584000"/>
          </a:xfrm>
          <a:prstGeom prst="rect">
            <a:avLst/>
          </a:prstGeom>
          <a:noFill/>
        </p:spPr>
      </p:pic>
      <p:pic>
        <p:nvPicPr>
          <p:cNvPr id="1030" name="Picture 6" descr="https://catherineasquithgallery.com/uploads/posts/2021-03/1614578461_4-p-snegir-na-belom-fone-4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3" y="1562620"/>
            <a:ext cx="1352807" cy="1152000"/>
          </a:xfrm>
          <a:prstGeom prst="rect">
            <a:avLst/>
          </a:prstGeom>
          <a:noFill/>
        </p:spPr>
      </p:pic>
      <p:pic>
        <p:nvPicPr>
          <p:cNvPr id="1032" name="Picture 8" descr="https://www.clipartmax.com/png/full/39-397598_rock-stone-clip-art-clipart-of-grass-and-rocks-png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7000892" y="3429000"/>
            <a:ext cx="1568855" cy="1080000"/>
          </a:xfrm>
          <a:prstGeom prst="rect">
            <a:avLst/>
          </a:prstGeom>
          <a:noFill/>
        </p:spPr>
      </p:pic>
      <p:pic>
        <p:nvPicPr>
          <p:cNvPr id="1034" name="Picture 10" descr="https://get.pxhere.com/photo/cloud-sky-white-atmosphere-daytime-fluffy-cumulus-blue-day-meteorological-phenomenon-atmosphere-of-earth-59097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14942" y="1277430"/>
            <a:ext cx="1620000" cy="1080000"/>
          </a:xfrm>
          <a:prstGeom prst="rect">
            <a:avLst/>
          </a:prstGeom>
          <a:noFill/>
        </p:spPr>
      </p:pic>
      <p:pic>
        <p:nvPicPr>
          <p:cNvPr id="1038" name="Picture 14" descr="https://api.coreapp.ai/uploads/image/160717543015497694035fcb8d06b51a5-XqYfhd_h4Bk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85983" y="1214422"/>
            <a:ext cx="1298666" cy="1152000"/>
          </a:xfrm>
          <a:prstGeom prst="rect">
            <a:avLst/>
          </a:prstGeom>
          <a:noFill/>
        </p:spPr>
      </p:pic>
      <p:pic>
        <p:nvPicPr>
          <p:cNvPr id="1044" name="Picture 20" descr="https://static.tildacdn.com/tild6631-3265-4532-b233-313031393538/kick-scouter3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500562" y="3571876"/>
            <a:ext cx="1001250" cy="1080000"/>
          </a:xfrm>
          <a:prstGeom prst="rect">
            <a:avLst/>
          </a:prstGeom>
          <a:noFill/>
        </p:spPr>
      </p:pic>
      <p:pic>
        <p:nvPicPr>
          <p:cNvPr id="1046" name="Picture 22" descr="https://vsevozvraty.ru/wp-content/uploads/2018/09/vozvrat-televizora.jpg"/>
          <p:cNvPicPr>
            <a:picLocks noChangeAspect="1" noChangeArrowheads="1"/>
          </p:cNvPicPr>
          <p:nvPr/>
        </p:nvPicPr>
        <p:blipFill>
          <a:blip r:embed="rId9" cstate="print"/>
          <a:srcRect l="8820" r="7395"/>
          <a:stretch>
            <a:fillRect/>
          </a:stretch>
        </p:blipFill>
        <p:spPr bwMode="auto">
          <a:xfrm>
            <a:off x="571472" y="3134818"/>
            <a:ext cx="1357322" cy="1080000"/>
          </a:xfrm>
          <a:prstGeom prst="rect">
            <a:avLst/>
          </a:prstGeom>
          <a:noFill/>
        </p:spPr>
      </p:pic>
      <p:pic>
        <p:nvPicPr>
          <p:cNvPr id="1048" name="Picture 24" descr="https://main-cdn.goods.ru/hlr-system/1606034/100023267948b0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071934" y="1275182"/>
            <a:ext cx="689320" cy="1368000"/>
          </a:xfrm>
          <a:prstGeom prst="rect">
            <a:avLst/>
          </a:prstGeom>
          <a:noFill/>
        </p:spPr>
      </p:pic>
      <p:pic>
        <p:nvPicPr>
          <p:cNvPr id="1050" name="Picture 26" descr="https://proprikol.ru/wp-content/uploads/2019/09/kartinki-los-dlya-detej-36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428860" y="2920504"/>
            <a:ext cx="1620000" cy="1080000"/>
          </a:xfrm>
          <a:prstGeom prst="rect">
            <a:avLst/>
          </a:prstGeom>
          <a:noFill/>
        </p:spPr>
      </p:pic>
      <p:pic>
        <p:nvPicPr>
          <p:cNvPr id="1052" name="Picture 28" descr="https://proprikol.ru/wp-content/uploads/2020/03/kartinki-aist-6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358082" y="1454058"/>
            <a:ext cx="950751" cy="1332000"/>
          </a:xfrm>
          <a:prstGeom prst="rect">
            <a:avLst/>
          </a:prstGeom>
          <a:noFill/>
        </p:spPr>
      </p:pic>
      <p:pic>
        <p:nvPicPr>
          <p:cNvPr id="1054" name="Picture 30" descr="https://www.downloadclipart.net/large/lily-of-the-valley-png-picture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500694" y="2857496"/>
            <a:ext cx="1402500" cy="1224000"/>
          </a:xfrm>
          <a:prstGeom prst="rect">
            <a:avLst/>
          </a:prstGeom>
          <a:noFill/>
        </p:spPr>
      </p:pic>
      <p:sp>
        <p:nvSpPr>
          <p:cNvPr id="30" name="Овал 29"/>
          <p:cNvSpPr/>
          <p:nvPr/>
        </p:nvSpPr>
        <p:spPr>
          <a:xfrm>
            <a:off x="457200" y="457200"/>
            <a:ext cx="579035" cy="53340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dirty="0" smtClean="0">
                <a:solidFill>
                  <a:srgbClr val="002060"/>
                </a:solidFill>
              </a:rPr>
              <a:t>?</a:t>
            </a:r>
            <a:endParaRPr lang="ru-RU" sz="4800" dirty="0">
              <a:solidFill>
                <a:srgbClr val="002060"/>
              </a:solidFill>
            </a:endParaRPr>
          </a:p>
        </p:txBody>
      </p:sp>
      <p:sp>
        <p:nvSpPr>
          <p:cNvPr id="31" name="Загнутый угол 30"/>
          <p:cNvSpPr/>
          <p:nvPr/>
        </p:nvSpPr>
        <p:spPr>
          <a:xfrm>
            <a:off x="381001" y="1066800"/>
            <a:ext cx="2190735" cy="1790696"/>
          </a:xfrm>
          <a:prstGeom prst="foldedCorner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ru-RU" b="1" dirty="0" smtClean="0">
                <a:solidFill>
                  <a:srgbClr val="002060"/>
                </a:solidFill>
              </a:rPr>
              <a:t>     Правила игры</a:t>
            </a:r>
            <a:endParaRPr lang="en-US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1300" i="1" dirty="0" smtClean="0">
                <a:solidFill>
                  <a:schemeClr val="accent5">
                    <a:lumMod val="50000"/>
                  </a:schemeClr>
                </a:solidFill>
              </a:rPr>
              <a:t>Из предложенных вариантов картинок, необходимо распределить предметы рукотворного и природного мира. При правильном ответе картинка исчезнет. </a:t>
            </a:r>
          </a:p>
          <a:p>
            <a:pPr algn="ctr"/>
            <a:endParaRPr lang="ru-RU" sz="1300" i="1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algn="ctr"/>
            <a:endParaRPr lang="ru-RU" sz="1300" dirty="0">
              <a:solidFill>
                <a:srgbClr val="002060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7944990" y="6072206"/>
            <a:ext cx="785818" cy="35719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>
            <a:hlinkClick r:id="rId14" action="ppaction://hlinksldjump"/>
          </p:cNvPr>
          <p:cNvSpPr/>
          <p:nvPr/>
        </p:nvSpPr>
        <p:spPr>
          <a:xfrm>
            <a:off x="7730676" y="6029286"/>
            <a:ext cx="127048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Далее</a:t>
            </a:r>
            <a:endParaRPr lang="ru-RU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7.40741E-7 C 0.02326 0.00116 0.0467 -0.00093 0.06962 0.00486 C 0.08629 0.00903 0.1066 0.02361 0.12309 0.025 C 0.13247 0.02592 0.14167 0.02592 0.15104 0.02639 C 0.1632 0.02847 0.175 0.03102 0.18715 0.03264 C 0.19931 0.03866 0.21198 0.04491 0.22431 0.04977 C 0.23177 0.05255 0.23993 0.05208 0.24757 0.0544 C 0.25729 0.05741 0.26684 0.06134 0.27674 0.06366 C 0.3191 0.08588 0.35938 0.08287 0.40573 0.0838 C 0.41233 0.0868 0.41545 0.08935 0.42309 0.09167 C 0.42656 0.09444 0.43056 0.09583 0.43368 0.0993 C 0.43958 0.10579 0.44844 0.11759 0.45573 0.12106 C 0.45816 0.12592 0.46042 0.12685 0.46389 0.13032 C 0.46615 0.13264 0.47083 0.13657 0.47083 0.13657 C 0.47344 0.1419 0.47448 0.14375 0.47899 0.14583 C 0.48264 0.15255 0.48837 0.15602 0.49184 0.16296 C 0.4974 0.1743 0.5 0.18333 0.5 0.19699 " pathEditMode="relative" ptsTypes="ffffffffffffffffA">
                                      <p:cBhvr>
                                        <p:cTn id="6" dur="20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38889E-6 -2.22222E-6 C -0.00435 0.00972 -0.00799 0.01852 -0.0139 0.02639 C -0.01581 0.02894 -0.01962 0.03426 -0.01962 0.03426 C -0.02119 0.04005 -0.02153 0.04283 -0.02553 0.04815 C -0.02778 0.05116 -0.03247 0.05741 -0.03247 0.05741 C -0.03612 0.06736 -0.04098 0.07616 -0.04532 0.08542 C -0.04706 0.08935 -0.05001 0.09769 -0.05001 0.09769 C -0.05296 0.11574 -0.05331 0.13426 -0.04879 0.15209 C -0.04844 0.15926 -0.04758 0.16644 -0.04758 0.17361 C -0.04758 0.18079 -0.04879 0.19537 -0.04879 0.19537 " pathEditMode="relative" ptsTypes="fffffffffA">
                                      <p:cBhvr>
                                        <p:cTn id="11" dur="2000" fill="hold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0"/>
                                            </p:cond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E-5 -1.11111E-6 C 0.0132 0.01435 0.0323 0.0206 0.04879 0.025 C 0.05261 0.02824 0.05626 0.0287 0.06042 0.03102 C 0.06754 0.03495 0.07344 0.03866 0.08126 0.04051 C 0.08768 0.04838 0.10348 0.04954 0.11268 0.05278 C 0.11962 0.05903 0.12587 0.06597 0.13247 0.07291 C 0.13577 0.07639 0.13768 0.08148 0.14063 0.08541 C 0.14219 0.08958 0.1441 0.09329 0.14532 0.09768 C 0.14757 0.10532 0.14792 0.11018 0.15226 0.11643 C 0.15539 0.12824 0.15122 0.11366 0.15573 0.12569 C 0.15834 0.13264 0.15816 0.13935 0.16164 0.14583 C 0.16112 0.15903 0.15921 0.17407 0.15921 0.18773 " pathEditMode="relative" ptsTypes="fffffffffffA">
                                      <p:cBhvr>
                                        <p:cTn id="16" dur="2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5"/>
                                            </p:cond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2.59259E-6 C -0.01233 -0.00579 -0.00452 -0.00278 -0.03247 2.59259E-6 C -0.03802 0.00046 -0.04879 0.00463 -0.04879 0.00463 C -0.06233 0.0132 -0.0783 0.01945 -0.09288 0.02477 C -0.10521 0.03704 -0.12205 0.04167 -0.13716 0.04329 C -0.14809 0.04607 -0.15521 0.04769 -0.16511 0.05116 C -0.16719 0.05301 -0.16875 0.05579 -0.17084 0.05741 C -0.175 0.06088 -0.18038 0.06134 -0.1849 0.06366 C -0.19983 0.07153 -0.21528 0.07639 -0.23021 0.0838 C -0.23629 0.08681 -0.24011 0.0912 -0.24653 0.09306 C -0.25191 0.09676 -0.25295 0.09931 -0.2592 0.1007 C -0.26754 0.10833 -0.26372 0.10533 -0.27084 0.10995 C -0.27466 0.11505 -0.27969 0.11759 -0.28368 0.12245 C -0.29427 0.13519 -0.30434 0.14745 -0.31511 0.15972 C -0.32275 0.16829 -0.3283 0.18056 -0.33594 0.18912 C -0.34132 0.19514 -0.34809 0.19861 -0.35348 0.20463 C -0.36893 0.22153 -0.37917 0.23357 -0.4 0.23727 C -0.41129 0.24468 -0.40087 0.23889 -0.42552 0.2419 C -0.44254 0.24398 -0.45729 0.26042 -0.47431 0.26042 " pathEditMode="relative" ptsTypes="ffffffffffffffffffA">
                                      <p:cBhvr>
                                        <p:cTn id="21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0"/>
                                            </p:cond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88889E-6 -6.2963E-6 C -0.02951 0.00439 -0.0585 0.01411 -0.08716 0.02476 C -0.10521 0.03147 -0.12223 0.04143 -0.14063 0.04652 C -0.14636 0.05161 -0.15261 0.05555 -0.15938 0.0574 C -0.16875 0.0655 -0.18091 0.07337 -0.19184 0.07592 C -0.21146 0.08842 -0.23316 0.10092 -0.25469 0.10694 C -0.26302 0.11435 -0.25886 0.11249 -0.26632 0.11458 C -0.26927 0.11874 -0.27396 0.12222 -0.27796 0.12407 C -0.28334 0.13124 -0.29028 0.13657 -0.29532 0.14421 C -0.30122 0.15323 -0.30643 0.16342 -0.31285 0.17198 C -0.31493 0.18147 -0.32396 0.19467 -0.329 0.20138 C -0.33108 0.20416 -0.33368 0.21087 -0.33368 0.21087 C -0.33455 0.21527 -0.33542 0.22245 -0.33716 0.22638 C -0.33889 0.23032 -0.34306 0.23726 -0.34306 0.23726 C -0.34549 0.25092 -0.34219 0.23726 -0.34653 0.24652 C -0.34879 0.25161 -0.34671 0.25069 -0.34879 0.25578 C -0.35105 0.26134 -0.35434 0.26874 -0.35695 0.2743 C -0.36059 0.29305 -0.36042 0.29583 -0.36042 0.32083 " pathEditMode="relative" ptsTypes="fffffffffffffffffA">
                                      <p:cBhvr>
                                        <p:cTn id="26" dur="2000" fill="hold"/>
                                        <p:tgtEl>
                                          <p:spTgt spid="10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5"/>
                                            </p:cond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5.55556E-6 C -0.05452 -0.02547 -0.0981 0.01782 -0.14757 0.0324 C -0.16077 0.04467 -0.18507 0.05254 -0.20105 0.05879 C -0.20886 0.0618 -0.21511 0.06643 -0.22327 0.06805 C -0.23282 0.07337 -0.2415 0.08078 -0.25 0.08842 C -0.25921 0.09652 -0.26962 0.10115 -0.279 0.10856 C -0.28421 0.11272 -0.28577 0.11735 -0.29185 0.11944 C -0.29306 0.12152 -0.29375 0.12407 -0.29532 0.12546 C -0.29671 0.12661 -0.29879 0.12569 -0.3 0.12708 C -0.30087 0.128 -0.30035 0.13032 -0.30105 0.13171 C -0.30244 0.13495 -0.30521 0.1368 -0.30695 0.13958 C -0.3191 0.15948 -0.31007 0.14629 -0.31615 0.15509 C -0.31875 0.16805 -0.31494 0.15485 -0.32205 0.16435 C -0.32292 0.1655 -0.32257 0.16759 -0.32327 0.16897 C -0.32535 0.17245 -0.32796 0.17522 -0.33021 0.17823 C -0.33438 0.18379 -0.33716 0.19073 -0.34063 0.19675 C -0.34358 0.20185 -0.34896 0.20601 -0.35226 0.20925 C -0.35521 0.21203 -0.35643 0.21712 -0.35921 0.22013 C -0.36632 0.228 -0.37223 0.23796 -0.38021 0.2449 C -0.38351 0.25185 -0.38907 0.2574 -0.3941 0.26203 C -0.39757 0.26897 -0.40174 0.27453 -0.40695 0.27893 C -0.40799 0.28333 -0.4106 0.28935 -0.41268 0.29305 C -0.41441 0.29583 -0.41858 0.30069 -0.41858 0.30069 C -0.42084 0.31388 -0.42639 0.3243 -0.43247 0.33472 C -0.43386 0.3405 -0.43629 0.34444 -0.43941 0.34884 C -0.4408 0.3574 -0.44375 0.36388 -0.44879 0.3706 C -0.45105 0.3736 -0.45348 0.37685 -0.45573 0.37985 C -0.45695 0.38147 -0.45921 0.38448 -0.45921 0.38448 C -0.46216 0.39583 -0.46685 0.40485 -0.47084 0.4155 C -0.47275 0.4206 -0.47362 0.42384 -0.47674 0.42777 C -0.47882 0.4405 -0.48733 0.45231 -0.4941 0.46203 C -0.49619 0.47013 -0.50435 0.48032 -0.50921 0.4868 C -0.51181 0.49999 -0.50834 0.4868 -0.51389 0.49768 C -0.51494 0.49953 -0.51546 0.50485 -0.51615 0.50694 C -0.51875 0.51388 -0.52205 0.51874 -0.52205 0.52708 " pathEditMode="relative" ptsTypes="ffffffffffffffffffffffffffffffffffA">
                                      <p:cBhvr>
                                        <p:cTn id="31" dur="2000" fill="hold"/>
                                        <p:tgtEl>
                                          <p:spTgt spid="1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0"/>
                                            </p:cond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22222E-6 -8.51852E-6 C -0.00416 0.01689 -0.00208 0.03749 -0.00364 0.05439 C -0.00416 0.05925 -0.01058 0.07291 -0.01284 0.07754 C -0.01805 0.11759 -0.03628 0.13958 -0.05468 0.16921 C -0.06162 0.18055 -0.0677 0.19537 -0.07326 0.20787 C -0.07534 0.21273 -0.07968 0.21527 -0.08263 0.21874 C -0.10329 0.24259 -0.12916 0.25092 -0.15468 0.26203 C -0.15642 0.26435 -0.15885 0.26597 -0.16058 0.26828 C -0.16597 0.27546 -0.16701 0.27893 -0.17447 0.28379 C -0.17864 0.28935 -0.18263 0.2912 -0.18836 0.29305 C -0.19305 0.29606 -0.19756 0.30023 -0.20242 0.30254 C -0.20919 0.31157 -0.21614 0.31874 -0.22326 0.32731 C -0.23489 0.34143 -0.22812 0.33749 -0.2361 0.3412 C -0.23801 0.35069 -0.23923 0.34699 -0.24305 0.3537 C -0.24878 0.36342 -0.25485 0.37222 -0.26058 0.38148 C -0.26371 0.38657 -0.2651 0.39212 -0.26874 0.39699 C -0.2736 0.41064 -0.27621 0.42407 -0.2861 0.43263 C -0.28749 0.43796 -0.28836 0.44189 -0.29079 0.44652 C -0.29374 0.45833 -0.29583 0.46782 -0.29999 0.47916 C -0.3019 0.48449 -0.30225 0.48958 -0.30468 0.49467 C -0.30329 0.51944 -0.30364 0.50694 -0.30364 0.53194 " pathEditMode="relative" ptsTypes="ffffffffffffffffffffA">
                                      <p:cBhvr>
                                        <p:cTn id="36" dur="2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5"/>
                                            </p:cond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0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E-6 -3.7037E-6 C 0.01198 0.00857 0.01962 0.02824 0.02778 0.0419 C 0.02917 0.04421 0.02969 0.04746 0.03125 0.04954 C 0.03837 0.05903 0.0474 0.06644 0.05452 0.07593 C 0.07153 0.09861 0.08993 0.12199 0.10347 0.14884 C 0.10764 0.15695 0.11059 0.16597 0.11511 0.17361 C 0.12118 0.1838 0.12761 0.19236 0.13125 0.20463 C 0.13281 0.20972 0.13438 0.21505 0.13594 0.22014 C 0.13698 0.22361 0.14184 0.22801 0.14184 0.22801 C 0.14306 0.2338 0.14879 0.24352 0.14879 0.24352 C 0.15208 0.25579 0.15695 0.26621 0.16163 0.27755 C 0.16285 0.28056 0.16389 0.2838 0.16511 0.28681 C 0.16684 0.29097 0.17083 0.29931 0.17083 0.29931 C 0.17205 0.30671 0.17517 0.31644 0.17899 0.32246 C 0.1809 0.32523 0.18316 0.32732 0.1849 0.33033 C 0.18611 0.33241 0.18715 0.33472 0.18837 0.33658 C 0.19063 0.33982 0.19531 0.34584 0.19531 0.34584 C 0.1974 0.35394 0.19583 0.34908 0.20104 0.35972 C 0.2066 0.3713 0.2099 0.39468 0.21511 0.40787 C 0.2184 0.42732 0.21511 0.44676 0.21511 0.46667 " pathEditMode="relative" ptsTypes="fffffffffffffffffffA">
                                      <p:cBhvr>
                                        <p:cTn id="41" dur="2000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0"/>
                                            </p:cond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0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2.59259E-6 C 0.00122 0.00625 0.00191 0.01019 0.00469 0.01551 C 0.0099 0.04723 0.02274 0.07199 0.03715 0.09769 C 0.04097 0.10463 0.04358 0.11274 0.04757 0.11945 C 0.05365 0.12963 0.06163 0.13843 0.06858 0.14723 C 0.08524 0.16829 0.09983 0.19098 0.11736 0.21088 C 0.13924 0.23565 0.10955 0.20857 0.13247 0.23102 C 0.14167 0.24005 0.15295 0.24746 0.16163 0.25741 C 0.16632 0.26274 0.17101 0.27014 0.17552 0.27593 C 0.18264 0.28519 0.18889 0.29584 0.1941 0.30695 C 0.19774 0.31459 0.19514 0.31227 0.2 0.31945 C 0.20451 0.32616 0.21024 0.33473 0.2151 0.34121 C 0.21979 0.34746 0.21997 0.34537 0.22326 0.35047 C 0.22899 0.35949 0.23385 0.36852 0.24184 0.37361 C 0.24618 0.38241 0.26233 0.39167 0.26858 0.39699 C 0.275 0.40232 0.28229 0.40649 0.28837 0.4125 C 0.29392 0.41806 0.29774 0.42616 0.30347 0.43102 C 0.31059 0.44561 0.3224 0.45579 0.33021 0.46991 C 0.33281 0.47986 0.33872 0.48611 0.34306 0.49468 C 0.34427 0.5 0.34531 0.50394 0.34757 0.50857 C 0.34913 0.51621 0.34878 0.51274 0.34878 0.51922 " pathEditMode="relative" ptsTypes="ffffffffffffffffffffA">
                                      <p:cBhvr>
                                        <p:cTn id="46" dur="2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5"/>
                                            </p:cond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E-6 -5.18519E-6 C 0.0184 0.00856 0.03785 0.02129 0.05226 0.03888 C 0.06024 0.0486 0.06563 0.06133 0.07431 0.0699 C 0.08386 0.09073 0.07083 0.06504 0.08368 0.08217 C 0.08663 0.0861 0.09063 0.09814 0.09288 0.10231 C 0.09983 0.11573 0.09774 0.1074 0.10347 0.12106 C 0.11511 0.1486 0.12274 0.17893 0.12778 0.20948 C 0.12934 0.23494 0.1309 0.26018 0.13368 0.28541 C 0.13299 0.31758 0.12639 0.34235 0.14288 0.36434 C 0.14427 0.36967 0.14688 0.37175 0.14879 0.37684 C 0.15486 0.39212 0.14445 0.37013 0.15226 0.3861 C 0.15608 0.40531 0.14983 0.42869 0.14757 0.44814 C 0.14896 0.46481 0.14688 0.45902 0.15 0.46666 " pathEditMode="relative" ptsTypes="ffffffffffffA">
                                      <p:cBhvr>
                                        <p:cTn id="51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0"/>
                                            </p:cond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31" grpId="0" animBg="1"/>
      <p:bldP spid="31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>
            <a:hlinkClick r:id="rId2" action="ppaction://hlinksldjump"/>
          </p:cNvPr>
          <p:cNvSpPr/>
          <p:nvPr/>
        </p:nvSpPr>
        <p:spPr>
          <a:xfrm>
            <a:off x="2143108" y="1571612"/>
            <a:ext cx="5000660" cy="928694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Выявление проблем</a:t>
            </a:r>
            <a:endParaRPr lang="ru-RU" sz="2400" dirty="0"/>
          </a:p>
        </p:txBody>
      </p:sp>
      <p:sp>
        <p:nvSpPr>
          <p:cNvPr id="6" name="Скругленный прямоугольник 5">
            <a:hlinkClick r:id="rId3" action="ppaction://hlinksldjump"/>
          </p:cNvPr>
          <p:cNvSpPr/>
          <p:nvPr/>
        </p:nvSpPr>
        <p:spPr>
          <a:xfrm>
            <a:off x="2143108" y="2643182"/>
            <a:ext cx="5072098" cy="928694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Выработка гипотез</a:t>
            </a:r>
            <a:endParaRPr lang="ru-RU" sz="2400" dirty="0"/>
          </a:p>
        </p:txBody>
      </p:sp>
      <p:sp>
        <p:nvSpPr>
          <p:cNvPr id="7" name="Скругленный прямоугольник 6">
            <a:hlinkClick r:id="rId4" action="ppaction://hlinksldjump"/>
          </p:cNvPr>
          <p:cNvSpPr/>
          <p:nvPr/>
        </p:nvSpPr>
        <p:spPr>
          <a:xfrm>
            <a:off x="2143108" y="3786190"/>
            <a:ext cx="5072098" cy="928694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Сбор материала и анализ обобщённых данных</a:t>
            </a:r>
            <a:endParaRPr lang="ru-RU" sz="2400" dirty="0"/>
          </a:p>
        </p:txBody>
      </p:sp>
      <p:sp>
        <p:nvSpPr>
          <p:cNvPr id="8" name="Скругленный прямоугольник 7">
            <a:hlinkClick r:id="rId5" action="ppaction://hlinksldjump"/>
          </p:cNvPr>
          <p:cNvSpPr/>
          <p:nvPr/>
        </p:nvSpPr>
        <p:spPr>
          <a:xfrm>
            <a:off x="2143108" y="4857760"/>
            <a:ext cx="5072098" cy="928694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Подготовка и защита готового продукта</a:t>
            </a:r>
            <a:endParaRPr lang="ru-RU" sz="24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308398" y="428604"/>
            <a:ext cx="647831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Электронные игры</a:t>
            </a:r>
            <a:endParaRPr lang="ru-RU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66886" y="457200"/>
            <a:ext cx="5448320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2800" b="1" i="1" cap="all" dirty="0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Игра </a:t>
            </a:r>
            <a:r>
              <a:rPr lang="ru-RU" sz="2800" b="1" i="1" cap="all" dirty="0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«положи на место»</a:t>
            </a:r>
            <a:endParaRPr lang="ru-RU" sz="2800" b="1" cap="all" dirty="0">
              <a:ln/>
              <a:solidFill>
                <a:srgbClr val="FF000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6896440" y="4337960"/>
            <a:ext cx="1676400" cy="1905000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000" dirty="0" smtClean="0">
              <a:latin typeface="Bookman Old Style" pitchFamily="18" charset="0"/>
            </a:endParaRPr>
          </a:p>
          <a:p>
            <a:pPr algn="ctr"/>
            <a:endParaRPr lang="ru-RU" sz="7000" dirty="0">
              <a:latin typeface="Bookman Old Style" pitchFamily="18" charset="0"/>
            </a:endParaRPr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6896440" y="4724400"/>
            <a:ext cx="1676400" cy="1905000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000" dirty="0" smtClean="0">
              <a:latin typeface="Bookman Old Style" pitchFamily="18" charset="0"/>
            </a:endParaRPr>
          </a:p>
          <a:p>
            <a:pPr algn="ctr"/>
            <a:endParaRPr lang="ru-RU" sz="7000" dirty="0">
              <a:latin typeface="Bookman Old Style" pitchFamily="18" charset="0"/>
            </a:endParaRPr>
          </a:p>
        </p:txBody>
      </p:sp>
      <p:pic>
        <p:nvPicPr>
          <p:cNvPr id="46084" name="Picture 4" descr="https://rubankom.com/wp-content/uploads/img5c83dfb53392b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1000108"/>
            <a:ext cx="8404667" cy="5400000"/>
          </a:xfrm>
          <a:prstGeom prst="rect">
            <a:avLst/>
          </a:prstGeom>
          <a:noFill/>
        </p:spPr>
      </p:pic>
      <p:pic>
        <p:nvPicPr>
          <p:cNvPr id="46088" name="Picture 8" descr="https://i.ya-webdesign.com/images/broom-clipart-png-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824285">
            <a:off x="7500958" y="1214422"/>
            <a:ext cx="1294331" cy="1357322"/>
          </a:xfrm>
          <a:prstGeom prst="rect">
            <a:avLst/>
          </a:prstGeom>
          <a:noFill/>
        </p:spPr>
      </p:pic>
      <p:pic>
        <p:nvPicPr>
          <p:cNvPr id="46092" name="Picture 12" descr="https://caroofingconstruction.com/wp-content/uploads/2015/01/lamp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12075" y="5132272"/>
            <a:ext cx="1731429" cy="1440000"/>
          </a:xfrm>
          <a:prstGeom prst="rect">
            <a:avLst/>
          </a:prstGeom>
          <a:noFill/>
        </p:spPr>
      </p:pic>
      <p:pic>
        <p:nvPicPr>
          <p:cNvPr id="39" name="Рисунок 38" descr="Стул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929190" y="1643050"/>
            <a:ext cx="1440000" cy="1440000"/>
          </a:xfrm>
          <a:prstGeom prst="rect">
            <a:avLst/>
          </a:prstGeom>
        </p:spPr>
      </p:pic>
      <p:pic>
        <p:nvPicPr>
          <p:cNvPr id="46101" name="Picture 21" descr="https://cdn.pixabay.com/photo/2016/11/15/15/47/teacup-1826624_1280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86644" y="5929330"/>
            <a:ext cx="540211" cy="360000"/>
          </a:xfrm>
          <a:prstGeom prst="rect">
            <a:avLst/>
          </a:prstGeom>
          <a:noFill/>
        </p:spPr>
      </p:pic>
      <p:pic>
        <p:nvPicPr>
          <p:cNvPr id="46103" name="Picture 23" descr="https://4.bp.blogspot.com/-dg1AL4gCiX4/WyFeD0sq5QI/AAAAAAAAd-o/DfHO-8TBPEIriVqwVi8GYKvIHtQQH0K8ACLcBGAs/s1600/%25D0%25A5%25D0%25BE%25D0%25BB%25D0%25BE%25D0%25B4%25D0%25BD%25D0%25BE_DoV%2B%252816%2529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57224" y="5643578"/>
            <a:ext cx="1111581" cy="792000"/>
          </a:xfrm>
          <a:prstGeom prst="rect">
            <a:avLst/>
          </a:prstGeom>
          <a:noFill/>
        </p:spPr>
      </p:pic>
      <p:sp>
        <p:nvSpPr>
          <p:cNvPr id="42" name="Овал 41"/>
          <p:cNvSpPr/>
          <p:nvPr/>
        </p:nvSpPr>
        <p:spPr>
          <a:xfrm>
            <a:off x="457200" y="457200"/>
            <a:ext cx="579035" cy="53340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dirty="0" smtClean="0">
                <a:solidFill>
                  <a:srgbClr val="002060"/>
                </a:solidFill>
              </a:rPr>
              <a:t>?</a:t>
            </a:r>
            <a:endParaRPr lang="ru-RU" sz="4800" dirty="0">
              <a:solidFill>
                <a:srgbClr val="002060"/>
              </a:solidFill>
            </a:endParaRPr>
          </a:p>
        </p:txBody>
      </p:sp>
      <p:sp>
        <p:nvSpPr>
          <p:cNvPr id="43" name="Загнутый угол 42"/>
          <p:cNvSpPr/>
          <p:nvPr/>
        </p:nvSpPr>
        <p:spPr>
          <a:xfrm>
            <a:off x="381001" y="1066800"/>
            <a:ext cx="2476487" cy="2076448"/>
          </a:xfrm>
          <a:prstGeom prst="foldedCorner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ru-RU" b="1" dirty="0" smtClean="0">
                <a:solidFill>
                  <a:srgbClr val="002060"/>
                </a:solidFill>
              </a:rPr>
              <a:t>     Правила игры</a:t>
            </a:r>
            <a:endParaRPr lang="en-US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1300" i="1" dirty="0" smtClean="0">
                <a:solidFill>
                  <a:schemeClr val="accent5">
                    <a:lumMod val="50000"/>
                  </a:schemeClr>
                </a:solidFill>
              </a:rPr>
              <a:t> На экране сюжетная картина на которой различные предметы лежат не на своих местах, задача </a:t>
            </a:r>
            <a:r>
              <a:rPr lang="ru-RU" sz="1300" i="1" dirty="0" smtClean="0">
                <a:solidFill>
                  <a:schemeClr val="accent5">
                    <a:lumMod val="50000"/>
                  </a:schemeClr>
                </a:solidFill>
              </a:rPr>
              <a:t>найти </a:t>
            </a:r>
            <a:r>
              <a:rPr lang="ru-RU" sz="1300" i="1" dirty="0" smtClean="0">
                <a:solidFill>
                  <a:schemeClr val="accent5">
                    <a:lumMod val="50000"/>
                  </a:schemeClr>
                </a:solidFill>
              </a:rPr>
              <a:t>их и разложить по </a:t>
            </a:r>
            <a:r>
              <a:rPr lang="ru-RU" sz="1300" i="1" dirty="0" smtClean="0">
                <a:solidFill>
                  <a:schemeClr val="accent5">
                    <a:lumMod val="50000"/>
                  </a:schemeClr>
                </a:solidFill>
              </a:rPr>
              <a:t>местам. При </a:t>
            </a:r>
            <a:r>
              <a:rPr lang="ru-RU" sz="1300" i="1" dirty="0" smtClean="0">
                <a:solidFill>
                  <a:schemeClr val="accent5">
                    <a:lumMod val="50000"/>
                  </a:schemeClr>
                </a:solidFill>
              </a:rPr>
              <a:t>правильном ответе </a:t>
            </a:r>
            <a:r>
              <a:rPr lang="ru-RU" sz="1300" i="1" dirty="0" smtClean="0">
                <a:solidFill>
                  <a:schemeClr val="accent5">
                    <a:lumMod val="50000"/>
                  </a:schemeClr>
                </a:solidFill>
              </a:rPr>
              <a:t>объект переместиться  и вы </a:t>
            </a:r>
            <a:r>
              <a:rPr lang="ru-RU" sz="1300" i="1" dirty="0" smtClean="0">
                <a:solidFill>
                  <a:schemeClr val="accent5">
                    <a:lumMod val="50000"/>
                  </a:schemeClr>
                </a:solidFill>
              </a:rPr>
              <a:t>услышите звуковой сигнал</a:t>
            </a:r>
            <a:r>
              <a:rPr lang="ru-RU" sz="1300" i="1" dirty="0" smtClean="0">
                <a:solidFill>
                  <a:schemeClr val="accent5">
                    <a:lumMod val="50000"/>
                  </a:schemeClr>
                </a:solidFill>
              </a:rPr>
              <a:t>.</a:t>
            </a:r>
            <a:endParaRPr lang="ru-RU" sz="1300" i="1" dirty="0" smtClean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4" name="Скругленный прямоугольник 43"/>
          <p:cNvSpPr/>
          <p:nvPr/>
        </p:nvSpPr>
        <p:spPr>
          <a:xfrm>
            <a:off x="8016428" y="6186564"/>
            <a:ext cx="785818" cy="35719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Прямоугольник 44">
            <a:hlinkClick r:id="rId9" action="ppaction://hlinksldjump"/>
          </p:cNvPr>
          <p:cNvSpPr/>
          <p:nvPr/>
        </p:nvSpPr>
        <p:spPr>
          <a:xfrm>
            <a:off x="7802114" y="6143644"/>
            <a:ext cx="127048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Далее</a:t>
            </a:r>
            <a:endParaRPr lang="ru-RU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54606170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60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3 -0.02801 C -0.00469 0.00301 -0.00729 0.03472 -0.01111 0.06458 C -0.01649 0.1074 -0.00972 0.05023 -0.01337 0.08611 C -0.01423 0.09537 -0.01649 0.11365 -0.01649 0.11388 C -0.01684 0.13449 -0.01701 0.15601 -0.01875 0.17662 C -0.02014 0.21828 -0.02361 0.25995 -0.02639 0.30115 C -0.02691 0.31018 -0.02743 0.31967 -0.02795 0.32847 C -0.02847 0.33588 -0.02899 0.34305 -0.02951 0.35046 C -0.02969 0.35439 -0.03021 0.36226 -0.03021 0.3625 C -0.02969 0.39699 -0.02916 0.42199 -0.02187 0.45092 C -0.02153 0.45347 -0.02153 0.45601 -0.021 0.45879 C -0.02066 0.46088 -0.01979 0.46226 -0.01944 0.46458 C -0.01892 0.46898 -0.01944 0.4743 -0.01875 0.47847 C -0.01805 0.48287 -0.01562 0.49027 -0.01562 0.49051 C -0.01354 0.50949 -0.01128 0.52523 -0.00573 0.53981 C -0.00538 0.54189 -0.00538 0.54375 -0.00503 0.5456 C -0.00469 0.54722 -0.00364 0.54791 -0.0033 0.54953 C -0.00104 0.56111 -0.00104 0.57361 0.00278 0.58333 " pathEditMode="relative" rAng="0" ptsTypes="fffffffffffffffffA">
                                      <p:cBhvr>
                                        <p:cTn id="6" dur="2000" fill="hold"/>
                                        <p:tgtEl>
                                          <p:spTgt spid="460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" y="3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08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60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7.40741E-7 L -0.07795 -0.59468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460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-29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09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44444E-6 C -0.01597 0.02825 -0.03438 0.05463 -0.05382 0.07848 C -0.0599 0.08565 -0.06702 0.09121 -0.07309 0.09838 C -0.08177 0.1088 -0.08872 0.122 -0.09827 0.13172 C -0.1007 0.13936 -0.10486 0.14329 -0.10764 0.15024 C -0.1099 0.15579 -0.11059 0.1625 -0.11372 0.1669 C -0.1257 0.18357 -0.13559 0.20278 -0.14844 0.21852 C -0.15886 0.23125 -0.17031 0.24445 -0.17952 0.2588 C -0.19011 0.27477 -0.19653 0.29561 -0.20486 0.31389 C -0.21354 0.33357 -0.23004 0.34653 -0.2408 0.36389 C -0.2599 0.39537 -0.23663 0.35857 -0.25504 0.38426 C -0.26806 0.40232 -0.27708 0.41945 -0.2934 0.43079 C -0.30087 0.44422 -0.29618 0.43704 -0.30903 0.4507 C -0.31163 0.45348 -0.31337 0.45857 -0.31615 0.46088 C -0.31858 0.4632 -0.32327 0.46737 -0.32327 0.4676 C -0.32396 0.46922 -0.32465 0.47107 -0.3257 0.47246 C -0.32952 0.47686 -0.33038 0.47037 -0.33038 0.48102 " pathEditMode="relative" rAng="0" ptsTypes="ffffffffffffffffA">
                                      <p:cBhvr>
                                        <p:cTn id="16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5" y="24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6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6 4.81481E-6 C -0.02136 -0.01135 -0.04445 -0.01389 -0.06632 -0.02338 C -0.08455 -0.03125 -0.10192 -0.04167 -0.12084 -0.04653 C -0.13021 -0.04885 -0.13959 -0.05162 -0.14896 -0.05278 C -0.15764 -0.05394 -0.17553 -0.05602 -0.17553 -0.05602 C -0.18698 -0.05903 -0.19775 -0.06088 -0.20921 -0.06204 C -0.24046 -0.07292 -0.27327 -0.07454 -0.30469 -0.0838 C -0.32501 -0.08982 -0.34514 -0.0963 -0.36511 -0.10394 C -0.37535 -0.10787 -0.38473 -0.11297 -0.39532 -0.11482 C -0.39966 -0.11551 -0.42119 -0.11737 -0.42553 -0.11783 C -0.44167 -0.12107 -0.4573 -0.12709 -0.47327 -0.13033 C -0.48994 -0.15255 -0.53872 -0.14977 -0.55695 -0.15047 C -0.56285 -0.15162 -0.56858 -0.15278 -0.57431 -0.1551 C -0.57813 -0.15857 -0.5816 -0.15926 -0.58594 -0.16135 C -0.59567 -0.16042 -0.60261 -0.16227 -0.61042 -0.15672 " pathEditMode="relative" ptsTypes="ffffffffffffffA">
                                      <p:cBhvr>
                                        <p:cTn id="21" dur="2000" fill="hold"/>
                                        <p:tgtEl>
                                          <p:spTgt spid="46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10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6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0.06065 C 0.01059 -0.06737 0.0165 -0.07963 0.02552 -0.08843 C 0.03577 -0.09838 0.04775 -0.10625 0.05816 -0.11644 C 0.08125 -0.13912 0.05243 -0.11274 0.07327 -0.13496 C 0.08438 -0.14676 0.09671 -0.15741 0.10816 -0.16899 C 0.14341 -0.2044 0.1198 -0.17153 0.16632 -0.2125 C 0.17987 -0.22431 0.19254 -0.23797 0.20695 -0.24815 C 0.21615 -0.25463 0.22587 -0.25973 0.2349 -0.26667 C 0.2382 -0.26922 0.2408 -0.27338 0.2441 -0.27616 C 0.25573 -0.28588 0.26823 -0.29468 0.28021 -0.30394 C 0.28594 -0.30834 0.28976 -0.31644 0.29532 -0.32107 C 0.32084 -0.34237 0.34445 -0.36806 0.37084 -0.38774 C 0.40955 -0.41667 0.45174 -0.43426 0.49306 -0.4544 C 0.51563 -0.46528 0.53941 -0.47362 0.56164 -0.48542 C 0.56789 -0.48866 0.57362 -0.49422 0.58021 -0.4963 C 0.59445 -0.50093 0.6099 -0.50625 0.62327 -0.51482 C 0.63125 -0.52547 0.654 -0.53542 0.66511 -0.53797 C 0.67084 -0.5375 0.67674 -0.53774 0.68247 -0.53658 C 0.68594 -0.53588 0.69011 -0.52825 0.69306 -0.5257 C 0.69514 -0.51366 0.69618 -0.50047 0.69063 -0.49005 C 0.68907 -0.48033 0.68785 -0.47292 0.68021 -0.46991 C 0.67674 -0.46667 0.67327 -0.46042 0.67327 -0.4544 " pathEditMode="relative" rAng="0" ptsTypes="fffffffffffffffffffffA">
                                      <p:cBhvr>
                                        <p:cTn id="26" dur="2000" fill="hold"/>
                                        <p:tgtEl>
                                          <p:spTgt spid="46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8" y="-23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10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43" grpId="0" animBg="1"/>
      <p:bldP spid="43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09762" y="476888"/>
            <a:ext cx="5448320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2800" b="1" i="1" cap="all" dirty="0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Игра </a:t>
            </a:r>
            <a:r>
              <a:rPr lang="ru-RU" sz="2800" b="1" i="1" cap="all" dirty="0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800" b="1" i="1" cap="all" dirty="0" err="1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объединялки</a:t>
            </a:r>
            <a:r>
              <a:rPr lang="ru-RU" sz="2800" b="1" i="1" cap="all" dirty="0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»</a:t>
            </a:r>
            <a:endParaRPr lang="ru-RU" sz="2800" b="1" cap="all" dirty="0">
              <a:ln/>
              <a:solidFill>
                <a:srgbClr val="FF000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6896440" y="4337960"/>
            <a:ext cx="1676400" cy="1905000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000" dirty="0" smtClean="0">
              <a:latin typeface="Bookman Old Style" pitchFamily="18" charset="0"/>
            </a:endParaRPr>
          </a:p>
          <a:p>
            <a:pPr algn="ctr"/>
            <a:endParaRPr lang="ru-RU" sz="7000" dirty="0">
              <a:latin typeface="Bookman Old Style" pitchFamily="18" charset="0"/>
            </a:endParaRPr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6896440" y="4724400"/>
            <a:ext cx="1676400" cy="1905000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000" dirty="0" smtClean="0">
              <a:latin typeface="Bookman Old Style" pitchFamily="18" charset="0"/>
            </a:endParaRPr>
          </a:p>
          <a:p>
            <a:pPr algn="ctr"/>
            <a:endParaRPr lang="ru-RU" sz="7000" dirty="0">
              <a:latin typeface="Bookman Old Style" pitchFamily="18" charset="0"/>
            </a:endParaRPr>
          </a:p>
        </p:txBody>
      </p:sp>
      <p:pic>
        <p:nvPicPr>
          <p:cNvPr id="45057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5" y="1082786"/>
            <a:ext cx="1702703" cy="14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12107" y="1082786"/>
            <a:ext cx="1702703" cy="14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58016" y="1071546"/>
            <a:ext cx="1702703" cy="14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5060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14876" y="1082786"/>
            <a:ext cx="1702703" cy="14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5061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071934" y="5143512"/>
            <a:ext cx="1282500" cy="10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5062" name="Picture 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71472" y="5143512"/>
            <a:ext cx="1282500" cy="10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5063" name="Picture 7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000892" y="3071810"/>
            <a:ext cx="1282500" cy="10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5064" name="Picture 8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000496" y="3429000"/>
            <a:ext cx="1291469" cy="10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5065" name="Picture 9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572264" y="5214950"/>
            <a:ext cx="1291469" cy="10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5066" name="Picture 10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57158" y="3071810"/>
            <a:ext cx="1291469" cy="10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5067" name="Picture 11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2071670" y="3143248"/>
            <a:ext cx="1291469" cy="10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5068" name="Picture 12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2143108" y="5349396"/>
            <a:ext cx="1291469" cy="10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5069" name="Picture 13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5572132" y="3786190"/>
            <a:ext cx="1291469" cy="10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5070" name="Picture 14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3486151" y="2520950"/>
            <a:ext cx="1291469" cy="10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5071" name="Picture 15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1142976" y="4134950"/>
            <a:ext cx="1291469" cy="10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5072" name="Picture 16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4071935" y="4286256"/>
            <a:ext cx="1291469" cy="10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" name="Овал 21"/>
          <p:cNvSpPr/>
          <p:nvPr/>
        </p:nvSpPr>
        <p:spPr>
          <a:xfrm>
            <a:off x="457200" y="457200"/>
            <a:ext cx="579035" cy="53340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dirty="0" smtClean="0">
                <a:solidFill>
                  <a:srgbClr val="002060"/>
                </a:solidFill>
              </a:rPr>
              <a:t>?</a:t>
            </a:r>
            <a:endParaRPr lang="ru-RU" sz="4800" dirty="0">
              <a:solidFill>
                <a:srgbClr val="002060"/>
              </a:solidFill>
            </a:endParaRPr>
          </a:p>
        </p:txBody>
      </p:sp>
      <p:sp>
        <p:nvSpPr>
          <p:cNvPr id="23" name="Загнутый угол 22"/>
          <p:cNvSpPr/>
          <p:nvPr/>
        </p:nvSpPr>
        <p:spPr>
          <a:xfrm>
            <a:off x="381001" y="1066800"/>
            <a:ext cx="2476487" cy="1862134"/>
          </a:xfrm>
          <a:prstGeom prst="foldedCorner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ru-RU" b="1" dirty="0" smtClean="0">
                <a:solidFill>
                  <a:srgbClr val="002060"/>
                </a:solidFill>
              </a:rPr>
              <a:t>     Правила игры</a:t>
            </a:r>
            <a:endParaRPr lang="en-US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1300" i="1" dirty="0" smtClean="0">
                <a:solidFill>
                  <a:schemeClr val="accent5">
                    <a:lumMod val="50000"/>
                  </a:schemeClr>
                </a:solidFill>
              </a:rPr>
              <a:t> </a:t>
            </a:r>
            <a:r>
              <a:rPr lang="ru-RU" sz="1300" i="1" dirty="0" smtClean="0">
                <a:solidFill>
                  <a:schemeClr val="accent5">
                    <a:lumMod val="50000"/>
                  </a:schemeClr>
                </a:solidFill>
              </a:rPr>
              <a:t>Необходимо </a:t>
            </a:r>
            <a:r>
              <a:rPr lang="ru-RU" sz="1300" i="1" dirty="0" smtClean="0">
                <a:solidFill>
                  <a:schemeClr val="accent5">
                    <a:lumMod val="50000"/>
                  </a:schemeClr>
                </a:solidFill>
              </a:rPr>
              <a:t>объединить предложенные картинки по какому-либо </a:t>
            </a:r>
            <a:r>
              <a:rPr lang="ru-RU" sz="1300" i="1" dirty="0" smtClean="0">
                <a:solidFill>
                  <a:schemeClr val="accent5">
                    <a:lumMod val="50000"/>
                  </a:schemeClr>
                </a:solidFill>
              </a:rPr>
              <a:t>по цвету.</a:t>
            </a:r>
          </a:p>
          <a:p>
            <a:pPr algn="ctr"/>
            <a:r>
              <a:rPr lang="ru-RU" sz="1300" i="1" dirty="0" smtClean="0">
                <a:solidFill>
                  <a:schemeClr val="accent5">
                    <a:lumMod val="50000"/>
                  </a:schemeClr>
                </a:solidFill>
              </a:rPr>
              <a:t>При правильном ответе картинка переместится в квадрат соответствующего цвета.</a:t>
            </a:r>
            <a:endParaRPr lang="ru-RU" sz="1300" i="1" dirty="0" smtClean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7000892" y="6143644"/>
            <a:ext cx="785818" cy="35719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>
            <a:hlinkClick r:id="rId18" action="ppaction://hlinksldjump"/>
          </p:cNvPr>
          <p:cNvSpPr/>
          <p:nvPr/>
        </p:nvSpPr>
        <p:spPr>
          <a:xfrm>
            <a:off x="6786578" y="6100724"/>
            <a:ext cx="127048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Далее</a:t>
            </a:r>
            <a:endParaRPr lang="ru-RU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54606170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50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4.81481E-6 C -0.00538 -0.00532 -0.0085 -0.01111 -0.01736 -0.01504 C -0.04652 -0.02916 -0.08524 -0.03773 -0.11562 -0.05023 C -0.12066 -0.05231 -0.12413 -0.05532 -0.12882 -0.0574 C -0.14184 -0.06388 -0.15781 -0.06828 -0.17222 -0.07337 C -0.19166 -0.08888 -0.21961 -0.10138 -0.2467 -0.11365 C -0.26128 -0.12037 -0.27291 -0.1287 -0.28784 -0.13495 C -0.29739 -0.13888 -0.30746 -0.14236 -0.31649 -0.14652 C -0.3309 -0.15393 -0.34635 -0.1625 -0.36649 -0.16597 C -0.37656 -0.17083 -0.38888 -0.17407 -0.39913 -0.1787 C -0.42135 -0.18819 -0.44288 -0.19884 -0.46666 -0.2074 C -0.49826 -0.21875 -0.45451 -0.20069 -0.49062 -0.21481 C -0.49687 -0.21712 -0.50121 -0.22013 -0.50798 -0.22199 C -0.52482 -0.22685 -0.54444 -0.22939 -0.56041 -0.23495 C -0.58385 -0.24282 -0.59722 -0.25625 -0.61944 -0.26435 C -0.62569 -0.27083 -0.6342 -0.27638 -0.6434 -0.28148 C -0.65156 -0.28634 -0.64375 -0.2831 -0.65191 -0.28912 C -0.66024 -0.2949 -0.66875 -0.30138 -0.68229 -0.30462 " pathEditMode="relative" rAng="0" ptsTypes="fffffffffffffffffA">
                                      <p:cBhvr>
                                        <p:cTn id="6" dur="2000" fill="hold"/>
                                        <p:tgtEl>
                                          <p:spTgt spid="450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" y="-1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06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50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3.7037E-6 C -0.00278 -0.0081 -0.00451 -0.01736 -0.0092 -0.02384 C -0.02465 -0.04606 -0.04514 -0.05949 -0.06146 -0.07986 C -0.06406 -0.0831 -0.06597 -0.08796 -0.06823 -0.09143 C -0.07517 -0.10162 -0.08368 -0.10856 -0.09149 -0.11689 C -0.10156 -0.14143 -0.11649 -0.1618 -0.1309 -0.18125 C -0.13854 -0.19189 -0.14479 -0.20463 -0.15278 -0.21504 C -0.15781 -0.22152 -0.16319 -0.22708 -0.16788 -0.23379 C -0.17552 -0.24514 -0.18368 -0.25879 -0.19444 -0.26435 C -0.19965 -0.27222 -0.20625 -0.27754 -0.2118 -0.28472 C -0.22361 -0.3 -0.23489 -0.31666 -0.24757 -0.33032 C -0.26423 -0.34861 -0.24114 -0.32014 -0.26042 -0.34236 C -0.26354 -0.34606 -0.2658 -0.35115 -0.26944 -0.35416 C -0.27847 -0.36157 -0.28889 -0.36551 -0.29722 -0.37453 C -0.30972 -0.38703 -0.31684 -0.40833 -0.32864 -0.42176 C -0.33194 -0.43217 -0.33646 -0.44051 -0.34132 -0.44907 C -0.34566 -0.45671 -0.34149 -0.45162 -0.34583 -0.46088 C -0.35035 -0.4706 -0.35486 -0.48055 -0.36198 -0.48611 " pathEditMode="relative" rAng="0" ptsTypes="fffffffffffffffffA">
                                      <p:cBhvr>
                                        <p:cTn id="11" dur="2000" fill="hold"/>
                                        <p:tgtEl>
                                          <p:spTgt spid="450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" y="-2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061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50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02 -0.0243 C 0.0125 -0.03287 0.01233 -0.04259 0.01146 -0.04953 C 0.0092 -0.07314 0.00608 -0.08726 0.00364 -0.10879 C 0.0033 -0.11226 0.00295 -0.11736 0.0026 -0.12106 C 0.00156 -0.13171 0.00017 -0.13912 -0.00104 -0.14814 C -0.00243 -0.17407 -0.00469 -0.19537 -0.00695 -0.21597 C -0.00816 -0.22731 -0.00903 -0.24097 -0.01024 -0.25185 C -0.01111 -0.25856 -0.01181 -0.26458 -0.01267 -0.27176 C -0.01372 -0.28379 -0.01493 -0.29814 -0.01667 -0.30416 C -0.01736 -0.31226 -0.0184 -0.31805 -0.01927 -0.32546 C -0.02101 -0.34189 -0.02274 -0.35949 -0.02465 -0.37384 C -0.02726 -0.39328 -0.02379 -0.36296 -0.02656 -0.38657 C -0.02708 -0.39051 -0.02743 -0.39583 -0.02795 -0.39907 C -0.02934 -0.40694 -0.0309 -0.41111 -0.03229 -0.4206 C -0.0342 -0.43379 -0.03524 -0.45625 -0.03698 -0.4706 C -0.0375 -0.48148 -0.0382 -0.49027 -0.03889 -0.49953 C -0.03958 -0.5074 -0.03906 -0.50208 -0.03958 -0.51203 C -0.04028 -0.52222 -0.04097 -0.53287 -0.04201 -0.53865 " pathEditMode="relative" rAng="0" ptsTypes="fffffffffffffffffA">
                                      <p:cBhvr>
                                        <p:cTn id="16" dur="2000" fill="hold"/>
                                        <p:tgtEl>
                                          <p:spTgt spid="450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" y="-2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06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50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312 -0.00648 -0.00573 -0.01435 -0.01042 -0.01852 C -0.01719 -0.03588 -0.03038 -0.04977 -0.04062 -0.06342 C -0.06007 -0.08935 -0.07812 -0.11666 -0.09757 -0.14259 C -0.11476 -0.16551 -0.12135 -0.19907 -0.13837 -0.22176 C -0.14028 -0.23102 -0.14479 -0.23842 -0.14878 -0.24653 C -0.14965 -0.25486 -0.14931 -0.26342 -0.15121 -0.27129 C -0.15191 -0.27384 -0.15764 -0.28379 -0.1592 -0.2868 C -0.15729 -0.2956 -0.1599 -0.28842 -0.15226 -0.29305 C -0.14983 -0.29444 -0.14826 -0.29676 -0.14653 -0.29907 " pathEditMode="relative" ptsTypes="fffffffffA">
                                      <p:cBhvr>
                                        <p:cTn id="21" dur="2000" fill="hold"/>
                                        <p:tgtEl>
                                          <p:spTgt spid="450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06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50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3.7037E-7 C 0.004 -0.00694 0.00747 -0.01505 0.01354 -0.01921 C 0.0224 -0.03727 0.03959 -0.05162 0.05313 -0.06597 C 0.07847 -0.09282 0.10209 -0.12106 0.12761 -0.14792 C 0.15 -0.17176 0.15868 -0.20648 0.18091 -0.23009 C 0.18351 -0.23981 0.18941 -0.24745 0.19462 -0.25579 C 0.19566 -0.26435 0.19531 -0.27338 0.19775 -0.28148 C 0.19861 -0.28403 0.20608 -0.29444 0.20816 -0.29768 C 0.20573 -0.30671 0.2092 -0.29931 0.19913 -0.30417 C 0.19601 -0.30556 0.19393 -0.30787 0.19167 -0.31018 " pathEditMode="relative" rAng="0" ptsTypes="fffffffffA">
                                      <p:cBhvr>
                                        <p:cTn id="26" dur="2000" fill="hold"/>
                                        <p:tgtEl>
                                          <p:spTgt spid="450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" y="-1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06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50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3.7037E-7 C -0.00799 -0.01366 -0.01441 -0.02986 -0.02622 -0.03819 C -0.04306 -0.07384 -0.07622 -0.10231 -0.10174 -0.13032 C -0.15035 -0.18333 -0.19566 -0.23889 -0.24427 -0.29213 C -0.28715 -0.33889 -0.30365 -0.40764 -0.34601 -0.45417 C -0.35087 -0.47292 -0.36215 -0.48819 -0.37205 -0.50486 C -0.37448 -0.52199 -0.37361 -0.53958 -0.37813 -0.55532 C -0.38003 -0.56088 -0.39444 -0.58102 -0.39809 -0.58727 C -0.3934 -0.60532 -0.39965 -0.59051 -0.38073 -0.6 C -0.37483 -0.60301 -0.37083 -0.60764 -0.36649 -0.61204 " pathEditMode="relative" rAng="0" ptsTypes="fffffffffA">
                                      <p:cBhvr>
                                        <p:cTn id="31" dur="2000" fill="hold"/>
                                        <p:tgtEl>
                                          <p:spTgt spid="450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" y="-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06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50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2.96296E-6 C 0.01806 -0.0044 0.01233 -0.01181 0.02136 -0.02107 C 0.02969 -0.0294 0.04566 -0.03611 0.05608 -0.04329 C 0.07014 -0.05371 0.08316 -0.06459 0.0967 -0.075 C 0.10643 -0.08287 0.12101 -0.0882 0.13143 -0.09584 C 0.14184 -0.10301 0.14497 -0.1081 0.15955 -0.11065 C 0.17361 -0.11898 0.17917 -0.12963 0.19097 -0.13889 C 0.19462 -0.14144 0.20018 -0.14329 0.20347 -0.14607 C 0.21233 -0.15324 0.21997 -0.16111 0.22847 -0.16875 C 0.2349 -0.17431 0.26198 -0.18658 0.26979 -0.19098 C 0.27934 -0.19699 0.28837 -0.20348 0.29775 -0.20949 C 0.31406 -0.22084 0.34549 -0.24815 0.36979 -0.25255 C 0.375 -0.26111 0.40834 -0.27963 0.42327 -0.28241 C 0.43368 -0.28704 0.44531 -0.29051 0.45469 -0.2956 C 0.47674 -0.30741 0.46111 -0.30348 0.47952 -0.30695 C 0.49323 -0.31528 0.49827 -0.32547 0.51771 -0.3294 C 0.51424 -0.3301 0.50816 -0.33102 0.50816 -0.33102 " pathEditMode="relative" rAng="0" ptsTypes="ffffffffffffffffA">
                                      <p:cBhvr>
                                        <p:cTn id="36" dur="2000" fill="hold"/>
                                        <p:tgtEl>
                                          <p:spTgt spid="450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9" y="-1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06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50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2.96296E-6 C 0.00712 -0.00371 0.00487 -0.01088 0.00851 -0.01945 C 0.01181 -0.02732 0.01823 -0.03357 0.02223 -0.04028 C 0.02778 -0.05 0.03316 -0.06019 0.03855 -0.06991 C 0.04237 -0.07732 0.0481 -0.08218 0.05226 -0.08935 C 0.05643 -0.09607 0.05764 -0.1007 0.06337 -0.10301 C 0.0691 -0.11088 0.07136 -0.12084 0.07587 -0.1294 C 0.07744 -0.13195 0.07969 -0.13357 0.08091 -0.13635 C 0.08455 -0.14306 0.0875 -0.15023 0.0908 -0.15741 C 0.09341 -0.16273 0.10435 -0.17408 0.1073 -0.17824 C 0.11112 -0.1838 0.11476 -0.19005 0.11841 -0.1956 C 0.125 -0.20602 0.1375 -0.23172 0.14705 -0.23588 C 0.14914 -0.24398 0.16233 -0.26111 0.16841 -0.26366 C 0.1724 -0.26783 0.17709 -0.2713 0.18091 -0.27593 C 0.18959 -0.28704 0.18351 -0.28334 0.1908 -0.28635 C 0.19619 -0.29422 0.1981 -0.30394 0.20591 -0.30764 C 0.20452 -0.3081 0.20209 -0.30926 0.20209 -0.30903 " pathEditMode="relative" rAng="0" ptsTypes="ffffffffffffffffA">
                                      <p:cBhvr>
                                        <p:cTn id="41" dur="2000" fill="hold"/>
                                        <p:tgtEl>
                                          <p:spTgt spid="450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" y="-1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06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50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3.7037E-6 C 0.01893 -0.00718 0.01303 -0.02037 0.02223 -0.03635 C 0.03108 -0.05116 0.04775 -0.06297 0.05851 -0.0757 C 0.07327 -0.09375 0.08698 -0.11274 0.10122 -0.13125 C 0.11146 -0.14491 0.12657 -0.15417 0.1375 -0.16736 C 0.1481 -0.1801 0.15174 -0.18889 0.16685 -0.19306 C 0.18143 -0.20787 0.1875 -0.22662 0.19966 -0.2426 C 0.20365 -0.24769 0.20955 -0.25047 0.21285 -0.25533 C 0.22223 -0.26806 0.23004 -0.28149 0.23889 -0.29468 C 0.24566 -0.3051 0.27431 -0.32616 0.28195 -0.33403 C 0.29237 -0.34422 0.30157 -0.35579 0.31146 -0.36667 C 0.32865 -0.38611 0.36129 -0.43426 0.38698 -0.4419 C 0.39219 -0.45718 0.42691 -0.48912 0.44271 -0.49445 C 0.45348 -0.50186 0.4658 -0.50857 0.47553 -0.51713 C 0.49844 -0.53774 0.48247 -0.53102 0.50157 -0.53681 C 0.51563 -0.55139 0.52119 -0.56968 0.5415 -0.57616 C 0.53785 -0.57709 0.5316 -0.5794 0.5316 -0.57894 " pathEditMode="relative" rAng="0" ptsTypes="ffffffffffffffffA">
                                      <p:cBhvr>
                                        <p:cTn id="46" dur="2000" fill="hold"/>
                                        <p:tgtEl>
                                          <p:spTgt spid="450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1" y="-2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06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50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1.48148E-6 C 0.01944 -0.03333 0.03576 -0.07847 0.05278 -0.12083 C 0.0592 -0.13611 0.06302 -0.15695 0.06996 -0.17222 C 0.07465 -0.20208 0.07587 -0.18542 0.08229 -0.20903 C 0.09045 -0.23796 0.10191 -0.26019 0.10885 -0.29283 C 0.1125 -0.31019 0.11319 -0.3338 0.11805 -0.34838 C 0.11979 -0.35324 0.12135 -0.35671 0.12274 -0.36227 C 0.12743 -0.38102 0.12656 -0.39213 0.13229 -0.4088 C 0.13316 -0.42269 0.13281 -0.42963 0.13698 -0.43727 C 0.13837 -0.44005 0.14167 -0.44121 0.14167 -0.44074 " pathEditMode="relative" rAng="0" ptsTypes="fffffffffA">
                                      <p:cBhvr>
                                        <p:cTn id="51" dur="2000" fill="hold"/>
                                        <p:tgtEl>
                                          <p:spTgt spid="450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" y="-2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072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50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2.96296E-6 C 0.0526 -0.03541 0.0967 -0.0831 0.14306 -0.12754 C 0.16007 -0.14352 0.17066 -0.16574 0.18941 -0.18148 C 0.20208 -0.21296 0.20521 -0.1956 0.22274 -0.22037 C 0.24479 -0.25115 0.27552 -0.27453 0.29444 -0.30879 C 0.30451 -0.32708 0.30625 -0.35208 0.31944 -0.36736 C 0.32396 -0.37268 0.3283 -0.37615 0.33194 -0.38217 C 0.34462 -0.40185 0.34201 -0.41365 0.35799 -0.43125 C 0.36042 -0.4456 0.35903 -0.45301 0.37049 -0.46111 C 0.37413 -0.46412 0.38316 -0.46527 0.38316 -0.46481 " pathEditMode="relative" rAng="0" ptsTypes="fffffffffA">
                                      <p:cBhvr>
                                        <p:cTn id="56" dur="2000" fill="hold"/>
                                        <p:tgtEl>
                                          <p:spTgt spid="450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" y="-2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071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450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1458 -0.01111 0.02673 -0.02616 0.03958 -0.04028 C 0.04427 -0.04537 0.04722 -0.05232 0.05243 -0.05741 C 0.0559 -0.06736 0.05677 -0.06181 0.06163 -0.06968 C 0.06771 -0.0794 0.07621 -0.08681 0.08142 -0.09769 C 0.0842 -0.10347 0.08472 -0.11134 0.08836 -0.11621 C 0.08958 -0.11783 0.0908 -0.11898 0.09184 -0.12083 C 0.09531 -0.12708 0.09461 -0.13079 0.09896 -0.13634 C 0.09965 -0.14097 0.0993 -0.14329 0.10243 -0.14583 C 0.10347 -0.14676 0.1059 -0.14722 0.1059 -0.14722 " pathEditMode="relative" ptsTypes="fffffffffA">
                                      <p:cBhvr>
                                        <p:cTn id="61" dur="2000" fill="hold"/>
                                        <p:tgtEl>
                                          <p:spTgt spid="450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070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3" grpId="0" animBg="1"/>
      <p:bldP spid="23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8600" y="381000"/>
            <a:ext cx="7848600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2800" b="1" i="1" cap="all" dirty="0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Игра «кто летает, прыгает, плавает?»</a:t>
            </a:r>
          </a:p>
        </p:txBody>
      </p:sp>
      <p:pic>
        <p:nvPicPr>
          <p:cNvPr id="41989" name="Picture 5" descr="http://img1.wsimg.com/isteam/stock/11998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1219200"/>
            <a:ext cx="2688830" cy="1800000"/>
          </a:xfrm>
          <a:prstGeom prst="rect">
            <a:avLst/>
          </a:prstGeom>
          <a:noFill/>
        </p:spPr>
      </p:pic>
      <p:pic>
        <p:nvPicPr>
          <p:cNvPr id="41991" name="Picture 7" descr="https://www.nicepng.com/png/full/2-26852_image-black-and-white-library-africa-clipart-scenery.png"/>
          <p:cNvPicPr>
            <a:picLocks noChangeAspect="1" noChangeArrowheads="1"/>
          </p:cNvPicPr>
          <p:nvPr/>
        </p:nvPicPr>
        <p:blipFill>
          <a:blip r:embed="rId4" cstate="print"/>
          <a:srcRect l="12930" r="18728"/>
          <a:stretch>
            <a:fillRect/>
          </a:stretch>
        </p:blipFill>
        <p:spPr bwMode="auto">
          <a:xfrm>
            <a:off x="3200400" y="1219200"/>
            <a:ext cx="2819400" cy="1800000"/>
          </a:xfrm>
          <a:prstGeom prst="rect">
            <a:avLst/>
          </a:prstGeom>
          <a:noFill/>
        </p:spPr>
      </p:pic>
      <p:pic>
        <p:nvPicPr>
          <p:cNvPr id="41993" name="Picture 9" descr="https://photoshop-kopona.com/uploads/posts/2018-09/1538243765_01-1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04105" y="1248000"/>
            <a:ext cx="2558895" cy="1800000"/>
          </a:xfrm>
          <a:prstGeom prst="rect">
            <a:avLst/>
          </a:prstGeom>
          <a:noFill/>
        </p:spPr>
      </p:pic>
      <p:pic>
        <p:nvPicPr>
          <p:cNvPr id="41995" name="Picture 11" descr="https://fsd.kopilkaurokov.ru/uploads/user_file_57ab5842c8aae/posobiiepopoznavatielnomurazvitiiulietomnapasiekie_17.jpeg"/>
          <p:cNvPicPr>
            <a:picLocks noChangeAspect="1" noChangeArrowheads="1"/>
          </p:cNvPicPr>
          <p:nvPr/>
        </p:nvPicPr>
        <p:blipFill>
          <a:blip r:embed="rId6" cstate="print"/>
          <a:srcRect l="7054" r="4777" b="10042"/>
          <a:stretch>
            <a:fillRect/>
          </a:stretch>
        </p:blipFill>
        <p:spPr bwMode="auto">
          <a:xfrm>
            <a:off x="7086600" y="5257800"/>
            <a:ext cx="1588235" cy="1080000"/>
          </a:xfrm>
          <a:prstGeom prst="rect">
            <a:avLst/>
          </a:prstGeom>
          <a:noFill/>
        </p:spPr>
      </p:pic>
      <p:pic>
        <p:nvPicPr>
          <p:cNvPr id="41999" name="Picture 15" descr="https://1.bp.blogspot.com/-W_udYvuX26k/X7NsvUCE6GI/AAAAAAAA-oU/j-udnyS6sFYbulZvx2DOLpjmuRdgVT0xQCLcBGAsYHQ/s2048/%25D0%25B1%25D0%25B0%25D0%25B1%25D0%25BE%25D1%2587%25D0%25BA%25D0%25B8_DoV%2B%252811%2529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3400" y="5181600"/>
            <a:ext cx="1544581" cy="1080000"/>
          </a:xfrm>
          <a:prstGeom prst="rect">
            <a:avLst/>
          </a:prstGeom>
          <a:noFill/>
        </p:spPr>
      </p:pic>
      <p:pic>
        <p:nvPicPr>
          <p:cNvPr id="42001" name="Picture 17" descr="https://bipbap.ru/wp-content/uploads/2017/11/cf779ab62604dc9cfff929d1a6c92e81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867400" y="3124200"/>
            <a:ext cx="1408276" cy="1080000"/>
          </a:xfrm>
          <a:prstGeom prst="rect">
            <a:avLst/>
          </a:prstGeom>
          <a:noFill/>
        </p:spPr>
      </p:pic>
      <p:pic>
        <p:nvPicPr>
          <p:cNvPr id="42005" name="Picture 21" descr="https://www.pinclipart.com/picdir/big/558-5580745_insects-clipart-insect-grasshopper-dibujos-animados-de-un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590800" y="5181600"/>
            <a:ext cx="1129224" cy="1080000"/>
          </a:xfrm>
          <a:prstGeom prst="rect">
            <a:avLst/>
          </a:prstGeom>
          <a:noFill/>
        </p:spPr>
      </p:pic>
      <p:pic>
        <p:nvPicPr>
          <p:cNvPr id="42007" name="Picture 23" descr="https://img-fotki.yandex.ru/get/195694/200418627.18e/0_183d81_cb10e07c_orig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048000" y="3505200"/>
            <a:ext cx="794371" cy="1080000"/>
          </a:xfrm>
          <a:prstGeom prst="rect">
            <a:avLst/>
          </a:prstGeom>
          <a:noFill/>
        </p:spPr>
      </p:pic>
      <p:pic>
        <p:nvPicPr>
          <p:cNvPr id="42009" name="Picture 25" descr="https://img-fotki.yandex.ru/get/196237/200418627.18e/0_183d75_8410929_orig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191000" y="4038600"/>
            <a:ext cx="1655807" cy="1080000"/>
          </a:xfrm>
          <a:prstGeom prst="rect">
            <a:avLst/>
          </a:prstGeom>
          <a:noFill/>
        </p:spPr>
      </p:pic>
      <p:pic>
        <p:nvPicPr>
          <p:cNvPr id="42011" name="Picture 27" descr="https://creazilla-cache.fra1.digitaloceanspaces.com/33c7df81ee62758d02a58192e28b6e39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724400" y="5257800"/>
            <a:ext cx="1935484" cy="1080000"/>
          </a:xfrm>
          <a:prstGeom prst="rect">
            <a:avLst/>
          </a:prstGeom>
          <a:noFill/>
        </p:spPr>
      </p:pic>
      <p:pic>
        <p:nvPicPr>
          <p:cNvPr id="42015" name="Picture 31" descr="https://avatars.mds.yandex.net/get-zen_doc/1592767/pub_5dbbc33605fd9800aee4f60d_5dbbc41078125e00af1edf3f/scale_1200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018847" y="4038600"/>
            <a:ext cx="1667953" cy="1080000"/>
          </a:xfrm>
          <a:prstGeom prst="rect">
            <a:avLst/>
          </a:prstGeom>
          <a:noFill/>
        </p:spPr>
      </p:pic>
      <p:pic>
        <p:nvPicPr>
          <p:cNvPr id="42017" name="Picture 33" descr="https://kempfish.ru/wp-content/uploads/2019/04/karp-min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33400" y="3276600"/>
            <a:ext cx="1628400" cy="828000"/>
          </a:xfrm>
          <a:prstGeom prst="rect">
            <a:avLst/>
          </a:prstGeom>
          <a:noFill/>
        </p:spPr>
      </p:pic>
      <p:sp>
        <p:nvSpPr>
          <p:cNvPr id="15" name="Овал 14"/>
          <p:cNvSpPr/>
          <p:nvPr/>
        </p:nvSpPr>
        <p:spPr>
          <a:xfrm>
            <a:off x="361919" y="814390"/>
            <a:ext cx="579035" cy="53340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dirty="0" smtClean="0">
                <a:solidFill>
                  <a:srgbClr val="002060"/>
                </a:solidFill>
              </a:rPr>
              <a:t>?</a:t>
            </a:r>
            <a:endParaRPr lang="ru-RU" sz="4800" dirty="0">
              <a:solidFill>
                <a:srgbClr val="002060"/>
              </a:solidFill>
            </a:endParaRPr>
          </a:p>
        </p:txBody>
      </p:sp>
      <p:sp>
        <p:nvSpPr>
          <p:cNvPr id="16" name="Загнутый угол 15"/>
          <p:cNvSpPr/>
          <p:nvPr/>
        </p:nvSpPr>
        <p:spPr>
          <a:xfrm>
            <a:off x="285720" y="1423990"/>
            <a:ext cx="2190735" cy="1933572"/>
          </a:xfrm>
          <a:prstGeom prst="foldedCorner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ru-RU" b="1" dirty="0" smtClean="0">
                <a:solidFill>
                  <a:srgbClr val="002060"/>
                </a:solidFill>
              </a:rPr>
              <a:t>     Правила игры</a:t>
            </a:r>
            <a:endParaRPr lang="en-US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1300" i="1" dirty="0" smtClean="0">
                <a:solidFill>
                  <a:schemeClr val="accent5">
                    <a:lumMod val="50000"/>
                  </a:schemeClr>
                </a:solidFill>
              </a:rPr>
              <a:t>Соотнесите животное со способом его </a:t>
            </a:r>
            <a:r>
              <a:rPr lang="ru-RU" sz="1300" i="1" dirty="0" err="1" smtClean="0">
                <a:solidFill>
                  <a:schemeClr val="accent5">
                    <a:lumMod val="50000"/>
                  </a:schemeClr>
                </a:solidFill>
              </a:rPr>
              <a:t>передвижения,и</a:t>
            </a:r>
            <a:r>
              <a:rPr lang="ru-RU" sz="1300" i="1" dirty="0" smtClean="0">
                <a:solidFill>
                  <a:schemeClr val="accent5">
                    <a:lumMod val="50000"/>
                  </a:schemeClr>
                </a:solidFill>
              </a:rPr>
              <a:t> проверьте ответ, переместив картинку в нужную область. При правильном ответе услышите звуковой сигнал.</a:t>
            </a: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8016428" y="6143644"/>
            <a:ext cx="785818" cy="35719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>
            <a:hlinkClick r:id="rId15" action="ppaction://hlinksldjump"/>
          </p:cNvPr>
          <p:cNvSpPr/>
          <p:nvPr/>
        </p:nvSpPr>
        <p:spPr>
          <a:xfrm>
            <a:off x="7802114" y="6100724"/>
            <a:ext cx="127048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Далее</a:t>
            </a:r>
            <a:endParaRPr lang="ru-RU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20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1.49665E-6 L -0.45191 -0.2896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20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00" y="-14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001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19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14596E-7 L -0.04271 -0.5672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419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0" y="-284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99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19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3.71501E-6 L -0.63681 -0.4450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419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800" y="-223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99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20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3.14596E-7 L 0.0717 -0.60051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420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00" y="-300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00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20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4.49456E-6 L 0.19826 -0.3451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420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00" y="-173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00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20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6.91649E-7 L -0.07378 -0.30072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420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00" y="-150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00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20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6.91649E-7 L 0.02465 -0.26741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420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0" y="-134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015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20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71501E-6 L 0.1776 -0.60051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420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00" y="-300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011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20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9.57668E-7 L 0.59427 -0.17141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420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700" y="-86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01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828800" y="685800"/>
            <a:ext cx="5715000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2800" b="1" i="1" cap="all" dirty="0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Игра «Поезд времени»</a:t>
            </a:r>
          </a:p>
        </p:txBody>
      </p:sp>
      <p:pic>
        <p:nvPicPr>
          <p:cNvPr id="27663" name="Picture 1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6107" y="1457400"/>
            <a:ext cx="8386893" cy="23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669" name="Picture 21"/>
          <p:cNvPicPr>
            <a:picLocks noChangeAspect="1" noChangeArrowheads="1"/>
          </p:cNvPicPr>
          <p:nvPr/>
        </p:nvPicPr>
        <p:blipFill>
          <a:blip r:embed="rId3"/>
          <a:srcRect t="15046" b="17244"/>
          <a:stretch>
            <a:fillRect/>
          </a:stretch>
        </p:blipFill>
        <p:spPr bwMode="auto">
          <a:xfrm>
            <a:off x="6577700" y="4343400"/>
            <a:ext cx="737500" cy="9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670" name="Picture 22"/>
          <p:cNvPicPr>
            <a:picLocks noChangeAspect="1" noChangeArrowheads="1"/>
          </p:cNvPicPr>
          <p:nvPr/>
        </p:nvPicPr>
        <p:blipFill>
          <a:blip r:embed="rId4"/>
          <a:srcRect t="17123"/>
          <a:stretch>
            <a:fillRect/>
          </a:stretch>
        </p:blipFill>
        <p:spPr bwMode="auto">
          <a:xfrm>
            <a:off x="1548498" y="5043600"/>
            <a:ext cx="717024" cy="9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672" name="Picture 2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25098" y="5043600"/>
            <a:ext cx="775134" cy="9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673" name="Picture 2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148699" y="4343400"/>
            <a:ext cx="781621" cy="9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" name="Picture 2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981200" y="1990799"/>
            <a:ext cx="671795" cy="773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8" name="Овал 27"/>
          <p:cNvSpPr/>
          <p:nvPr/>
        </p:nvSpPr>
        <p:spPr>
          <a:xfrm>
            <a:off x="457200" y="457200"/>
            <a:ext cx="579035" cy="53340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dirty="0" smtClean="0">
                <a:solidFill>
                  <a:srgbClr val="002060"/>
                </a:solidFill>
              </a:rPr>
              <a:t>?</a:t>
            </a:r>
            <a:endParaRPr lang="ru-RU" sz="4800" dirty="0">
              <a:solidFill>
                <a:srgbClr val="002060"/>
              </a:solidFill>
            </a:endParaRPr>
          </a:p>
        </p:txBody>
      </p:sp>
      <p:sp>
        <p:nvSpPr>
          <p:cNvPr id="29" name="Загнутый угол 28"/>
          <p:cNvSpPr/>
          <p:nvPr/>
        </p:nvSpPr>
        <p:spPr>
          <a:xfrm>
            <a:off x="381001" y="1066800"/>
            <a:ext cx="2209799" cy="1752600"/>
          </a:xfrm>
          <a:prstGeom prst="foldedCorner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ru-RU" b="1" dirty="0" smtClean="0">
                <a:solidFill>
                  <a:srgbClr val="002060"/>
                </a:solidFill>
              </a:rPr>
              <a:t>     Правила игры</a:t>
            </a:r>
            <a:endParaRPr lang="en-US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1300" i="1" dirty="0" smtClean="0">
                <a:solidFill>
                  <a:schemeClr val="accent5">
                    <a:lumMod val="50000"/>
                  </a:schemeClr>
                </a:solidFill>
              </a:rPr>
              <a:t>Из предложенных  4 вариантов изображения одного объекта в разные временные периоды. </a:t>
            </a:r>
          </a:p>
          <a:p>
            <a:pPr algn="ctr"/>
            <a:r>
              <a:rPr lang="ru-RU" sz="1300" i="1" dirty="0" smtClean="0">
                <a:solidFill>
                  <a:schemeClr val="accent5">
                    <a:lumMod val="50000"/>
                  </a:schemeClr>
                </a:solidFill>
              </a:rPr>
              <a:t>Необходимо правильно распределить изображения по вагончикам.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6572264" y="6000768"/>
            <a:ext cx="785818" cy="35719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>
            <a:hlinkClick r:id="rId7" action="ppaction://hlinksldjump"/>
          </p:cNvPr>
          <p:cNvSpPr/>
          <p:nvPr/>
        </p:nvSpPr>
        <p:spPr>
          <a:xfrm>
            <a:off x="6357950" y="5957848"/>
            <a:ext cx="127048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Далее</a:t>
            </a:r>
            <a:endParaRPr lang="ru-RU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76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882 -0.07054 C 0.02968 -0.08673 0.02968 -0.11148 0.04184 -0.12396 C 0.04271 -0.1279 0.04236 -0.13206 0.04409 -0.13553 C 0.04618 -0.14062 0.05069 -0.14432 0.05312 -0.14917 C 0.05555 -0.15449 0.05677 -0.16027 0.05989 -0.16536 C 0.06337 -0.17207 0.07604 -0.18224 0.08038 -0.18641 C 0.08541 -0.19196 0.09027 -0.19913 0.09583 -0.20491 C 0.09982 -0.21809 0.1158 -0.22711 0.12517 -0.23729 C 0.13559 -0.24815 0.14548 -0.25833 0.15642 -0.26943 C 0.15816 -0.27128 0.1592 -0.27452 0.16093 -0.2766 C 0.17864 -0.29464 0.1559 -0.26504 0.17465 -0.28793 C 0.18455 -0.30042 0.19739 -0.3173 0.21267 -0.32262 C 0.22205 -0.33234 0.23055 -0.33442 0.24201 -0.34112 C 0.26128 -0.35246 0.27725 -0.35685 0.29826 -0.36448 C 0.30625 -0.37628 0.31545 -0.3853 0.32934 -0.38946 C 0.33385 -0.39408 0.33854 -0.39917 0.34305 -0.40357 C 0.34652 -0.4075 0.35191 -0.41721 0.35191 -0.41698 C 0.35451 -0.42507 0.35399 -0.42184 0.35399 -0.42646 " pathEditMode="relative" rAng="0" ptsTypes="fffffffffffffffffA">
                                      <p:cBhvr>
                                        <p:cTn id="15" dur="2000" fill="hold"/>
                                        <p:tgtEl>
                                          <p:spTgt spid="276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" y="-1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670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76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3.88529E-6 C -0.00799 -0.02012 -0.02309 -0.03516 -0.03455 -0.0495 C -0.04028 -0.05666 -0.04653 -0.06661 -0.0533 -0.07031 C -0.06285 -0.0828 -0.075 -0.0932 -0.08611 -0.1013 C -0.0882 -0.10292 -0.09045 -0.10315 -0.09254 -0.10407 C -0.09392 -0.105 -0.09566 -0.10546 -0.09722 -0.10685 C -0.10886 -0.11564 -0.11927 -0.12258 -0.1316 -0.1272 C -0.13889 -0.13576 -0.15538 -0.14501 -0.16458 -0.14825 C -0.17413 -0.16027 -0.18577 -0.16328 -0.1974 -0.16906 C -0.2066 -0.17345 -0.21458 -0.18247 -0.22396 -0.1871 C -0.22934 -0.19288 -0.23802 -0.19913 -0.24427 -0.20259 C -0.25313 -0.22526 -0.24132 -0.19889 -0.25208 -0.21323 C -0.25365 -0.21485 -0.25382 -0.21832 -0.25504 -0.22086 C -0.26077 -0.2322 -0.26754 -0.24237 -0.2724 -0.25463 C -0.27431 -0.2648 -0.27899 -0.27313 -0.28333 -0.28076 C -0.2882 -0.30366 -0.28125 -0.27406 -0.28802 -0.29348 C -0.29097 -0.30273 -0.29097 -0.31476 -0.29097 -0.32447 " pathEditMode="relative" rAng="0" ptsTypes="ffffffffffffffffA">
                                      <p:cBhvr>
                                        <p:cTn id="20" dur="2000" fill="hold"/>
                                        <p:tgtEl>
                                          <p:spTgt spid="276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5" y="-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669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76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4.98612E-6 C 0.00677 -0.02082 0.00277 -0.01411 0.00937 -0.02383 C 0.01128 -0.03284 0.02187 -0.05065 0.02795 -0.0569 C 0.03194 -0.06615 0.0368 -0.068 0.04184 -0.07563 C 0.0493 -0.08696 0.05694 -0.09945 0.06388 -0.11124 C 0.06614 -0.11518 0.06961 -0.11841 0.07152 -0.12281 C 0.07274 -0.12512 0.07343 -0.12766 0.07465 -0.12975 C 0.07708 -0.13391 0.08246 -0.14154 0.08246 -0.14131 C 0.0842 -0.1538 0.08871 -0.1575 0.0934 -0.16744 C 0.11527 -0.21531 0.09409 -0.17299 0.10729 -0.19566 C 0.10937 -0.19959 0.11163 -0.20352 0.11354 -0.20768 C 0.11631 -0.21323 0.12135 -0.22387 0.12135 -0.22364 C 0.12187 -0.22734 0.1217 -0.23104 0.12291 -0.23335 C 0.12534 -0.24052 0.13229 -0.25209 0.13229 -0.25186 C 0.13437 -0.26296 0.1401 -0.26966 0.14479 -0.27822 C 0.14878 -0.28539 0.15121 -0.29533 0.15555 -0.30181 C 0.15746 -0.30458 0.15989 -0.3062 0.1618 -0.30875 C 0.16302 -0.31083 0.16354 -0.31383 0.16493 -0.31592 C 0.16579 -0.31754 0.16701 -0.31915 0.16805 -0.32077 C 0.16857 -0.32285 0.16892 -0.3254 0.16961 -0.32748 C 0.17031 -0.32956 0.17187 -0.33072 0.17256 -0.33257 C 0.17413 -0.33673 0.17586 -0.34644 0.17586 -0.34621 C 0.17656 -0.38599 0.16267 -0.42646 0.18993 -0.42646 " pathEditMode="relative" rAng="0" ptsTypes="ffffffffffffffffffffffA">
                                      <p:cBhvr>
                                        <p:cTn id="25" dur="2000" fill="hold"/>
                                        <p:tgtEl>
                                          <p:spTgt spid="276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" y="-2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67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76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88529E-6 C 0.0118 -0.01504 0.02569 -0.01989 0.03941 -0.02799 C 0.0592 -0.04001 0.07795 -0.0599 0.09844 -0.06753 C 0.10903 -0.07655 0.12448 -0.07933 0.13628 -0.0828 C 0.15573 -0.08858 0.17396 -0.09667 0.19375 -0.10014 C 0.20278 -0.10407 0.21215 -0.10592 0.22101 -0.11009 C 0.23246 -0.11541 0.24305 -0.12419 0.25434 -0.12998 C 0.25903 -0.13761 0.2651 -0.13807 0.27118 -0.14246 C 0.27726 -0.14732 0.2809 -0.15241 0.28767 -0.15518 C 0.2974 -0.16559 0.30521 -0.18178 0.31493 -0.19242 C 0.31823 -0.19589 0.3224 -0.19681 0.32552 -0.20005 C 0.3368 -0.21208 0.35035 -0.22017 0.36337 -0.22711 C 0.36805 -0.23266 0.37344 -0.2389 0.37865 -0.24237 C 0.39687 -0.25509 0.37049 -0.23197 0.39236 -0.25 C 0.40312 -0.25879 0.38958 -0.25209 0.40295 -0.25764 C 0.41684 -0.27267 0.43698 -0.27406 0.45295 -0.27706 C 0.4592 -0.28863 0.46736 -0.29626 0.47413 -0.30759 C 0.47569 -0.31522 0.47483 -0.31476 0.47865 -0.31985 C 0.48003 -0.3217 0.48316 -0.32447 0.48316 -0.32447 " pathEditMode="relative" rAng="0" ptsTypes="ffffffffffffffffffA">
                                      <p:cBhvr>
                                        <p:cTn id="30" dur="2000" fill="hold"/>
                                        <p:tgtEl>
                                          <p:spTgt spid="276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1" y="-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673"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828800" y="685800"/>
            <a:ext cx="5715000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2800" b="1" i="1" cap="all" dirty="0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Игра «Поезд времени»</a:t>
            </a:r>
          </a:p>
        </p:txBody>
      </p:sp>
      <p:pic>
        <p:nvPicPr>
          <p:cNvPr id="27663" name="Picture 1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6107" y="1457400"/>
            <a:ext cx="8386893" cy="23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330145" y="4266285"/>
            <a:ext cx="1087200" cy="737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290299" y="5039924"/>
            <a:ext cx="1077004" cy="838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76300" y="4085542"/>
            <a:ext cx="879322" cy="1092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57800" y="5094288"/>
            <a:ext cx="951646" cy="924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5"/>
          <p:cNvPicPr>
            <a:picLocks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57356" y="2000240"/>
            <a:ext cx="951646" cy="924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Овал 13"/>
          <p:cNvSpPr/>
          <p:nvPr/>
        </p:nvSpPr>
        <p:spPr>
          <a:xfrm>
            <a:off x="457200" y="457200"/>
            <a:ext cx="579035" cy="53340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dirty="0" smtClean="0">
                <a:solidFill>
                  <a:srgbClr val="002060"/>
                </a:solidFill>
              </a:rPr>
              <a:t>?</a:t>
            </a:r>
            <a:endParaRPr lang="ru-RU" sz="4800" dirty="0">
              <a:solidFill>
                <a:srgbClr val="002060"/>
              </a:solidFill>
            </a:endParaRPr>
          </a:p>
        </p:txBody>
      </p:sp>
      <p:sp>
        <p:nvSpPr>
          <p:cNvPr id="15" name="Загнутый угол 14"/>
          <p:cNvSpPr/>
          <p:nvPr/>
        </p:nvSpPr>
        <p:spPr>
          <a:xfrm>
            <a:off x="381001" y="1066800"/>
            <a:ext cx="2209799" cy="1752600"/>
          </a:xfrm>
          <a:prstGeom prst="foldedCorner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ru-RU" b="1" dirty="0" smtClean="0">
                <a:solidFill>
                  <a:srgbClr val="002060"/>
                </a:solidFill>
              </a:rPr>
              <a:t>     Правила игры</a:t>
            </a:r>
            <a:endParaRPr lang="en-US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1300" i="1" dirty="0" smtClean="0">
                <a:solidFill>
                  <a:schemeClr val="accent5">
                    <a:lumMod val="50000"/>
                  </a:schemeClr>
                </a:solidFill>
              </a:rPr>
              <a:t>Из предложенных  4 вариантов изображения одного объекта в разные временные периоды. </a:t>
            </a:r>
          </a:p>
          <a:p>
            <a:pPr algn="ctr"/>
            <a:r>
              <a:rPr lang="ru-RU" sz="1300" i="1" dirty="0" smtClean="0">
                <a:solidFill>
                  <a:schemeClr val="accent5">
                    <a:lumMod val="50000"/>
                  </a:schemeClr>
                </a:solidFill>
              </a:rPr>
              <a:t>Необходимо правильно распределить изображения по вагончикам.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6572264" y="6000768"/>
            <a:ext cx="785818" cy="35719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>
            <a:hlinkClick r:id="rId7" action="ppaction://hlinksldjump"/>
          </p:cNvPr>
          <p:cNvSpPr/>
          <p:nvPr/>
        </p:nvSpPr>
        <p:spPr>
          <a:xfrm>
            <a:off x="6357950" y="5957848"/>
            <a:ext cx="127048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Далее</a:t>
            </a:r>
            <a:endParaRPr lang="ru-RU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45256660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528 -0.07863 C 0.01684 -0.08002 0.02153 -0.08395 0.02274 -0.08649 C 0.02778 -0.09736 0.01927 -0.08834 0.02865 -0.09644 C 0.04045 -0.12049 0.02222 -0.08511 0.03611 -0.10638 C 0.03854 -0.11008 0.03941 -0.11494 0.04202 -0.11841 C 0.04497 -0.12234 0.04809 -0.12627 0.05104 -0.1302 C 0.05452 -0.1346 0.05417 -0.13922 0.05695 -0.14431 C 0.06059 -0.15102 0.06511 -0.15749 0.06892 -0.1642 C 0.07257 -0.17785 0.07917 -0.1901 0.08837 -0.19797 C 0.09288 -0.20722 0.09445 -0.20328 0.10035 -0.20976 C 0.10799 -0.21832 0.10104 -0.21415 0.1092 -0.21785 C 0.11198 -0.2234 0.11545 -0.22803 0.11823 -0.23358 C 0.11927 -0.23936 0.12257 -0.26018 0.1257 -0.2655 C 0.12778 -0.2692 0.13125 -0.27151 0.13316 -0.27544 C 0.1342 -0.27752 0.13507 -0.27937 0.13611 -0.28145 C 0.13663 -0.28469 0.13698 -0.28816 0.1375 -0.2914 C 0.13785 -0.29348 0.13906 -0.29741 0.13906 -0.29741 " pathEditMode="relative" ptsTypes="ffffffffffffffffA">
                                      <p:cBhvr>
                                        <p:cTn id="6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0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0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1.88714E-6 C -0.01267 -0.01573 -0.01597 -0.0192 -0.03038 -0.02891 C -0.03316 -0.03076 -0.03646 -0.0303 -0.03941 -0.03169 C -0.04549 -0.03492 -0.05174 -0.03793 -0.05747 -0.04232 C -0.06962 -0.05088 -0.08125 -0.05782 -0.09392 -0.06337 C -0.09531 -0.06614 -0.09653 -0.06984 -0.09844 -0.07146 C -0.10278 -0.07447 -0.10747 -0.07447 -0.11215 -0.07655 C -0.11823 -0.07979 -0.12431 -0.08372 -0.13021 -0.08696 C -0.13941 -0.09228 -0.14826 -0.10083 -0.15764 -0.10592 C -0.17014 -0.11263 -0.1849 -0.11379 -0.19687 -0.12419 C -0.21059 -0.13622 -0.22552 -0.14385 -0.23924 -0.15588 C -0.25365 -0.16813 -0.23003 -0.15287 -0.25295 -0.16628 C -0.25451 -0.16721 -0.25747 -0.16906 -0.25747 -0.16883 C -0.27118 -0.19311 -0.28872 -0.1982 -0.3059 -0.21115 C -0.31406 -0.21693 -0.31858 -0.2278 -0.32726 -0.23243 C -0.33628 -0.24306 -0.32708 -0.23312 -0.33628 -0.24029 C -0.34028 -0.24376 -0.34844 -0.25093 -0.34844 -0.25046 C -0.35399 -0.26133 -0.36302 -0.26318 -0.36944 -0.27197 C -0.37483 -0.27937 -0.3776 -0.28932 -0.38316 -0.29602 C -0.3816 -0.29787 -0.37865 -0.30111 -0.37865 -0.30088 " pathEditMode="relative" rAng="0" ptsTypes="fffffffffffffffffffA">
                                      <p:cBhvr>
                                        <p:cTn id="11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" y="-1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0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37 -0.08164 C 0.01701 -0.08835 0.01944 -0.09274 0.02535 -0.09552 C 0.03142 -0.10361 0.04097 -0.10985 0.04931 -0.11332 C 0.05417 -0.12003 0.06042 -0.12442 0.06719 -0.1272 C 0.07326 -0.13576 0.08819 -0.13668 0.09549 -0.14131 C 0.10087 -0.14477 0.1066 -0.14755 0.11198 -0.15125 C 0.11736 -0.15472 0.11997 -0.16166 0.12535 -0.16513 C 0.13229 -0.16952 0.14045 -0.17183 0.14774 -0.17507 C 0.15503 -0.17831 0.16146 -0.18386 0.16858 -0.18687 C 0.18021 -0.20236 0.19583 -0.21277 0.21198 -0.2167 C 0.21788 -0.22063 0.22188 -0.22456 0.2283 -0.22664 C 0.25885 -0.2463 0.33264 -0.23983 0.35816 -0.24052 C 0.37101 -0.24399 0.38681 -0.24792 0.39844 -0.25648 C 0.40434 -0.26087 0.41441 -0.26897 0.41944 -0.27452 C 0.42535 -0.28099 0.43003 -0.28724 0.43733 -0.29024 C 0.44253 -0.2951 0.44705 -0.30134 0.45226 -0.3062 C 0.46528 -0.31869 0.45174 -0.30227 0.46267 -0.31429 C 0.46563 -0.31753 0.46719 -0.32285 0.47014 -0.32609 C 0.47135 -0.32748 0.47326 -0.32724 0.47465 -0.32817 C 0.47865 -0.33071 0.48264 -0.33349 0.48663 -0.33603 C 0.49809 -0.34343 0.50885 -0.35477 0.52083 -0.35985 C 0.52743 -0.36818 0.53594 -0.3691 0.54323 -0.37581 C 0.54375 -0.37789 0.54375 -0.38044 0.54479 -0.38182 C 0.54722 -0.38506 0.55365 -0.38969 0.55365 -0.38969 C 0.55712 -0.39639 0.55972 -0.40518 0.55972 -0.41351 " pathEditMode="relative" ptsTypes="ffffffffffffffffffffffffA">
                                      <p:cBhvr>
                                        <p:cTn id="16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0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4.29232E-6 C 0.00608 -0.01735 0.01215 -0.03238 0.01615 -0.05088 C 0.01771 -0.0643 0.01736 -0.08002 0.02101 -0.09251 C 0.02639 -0.11009 0.03889 -0.12165 0.04861 -0.13391 C 0.05955 -0.14755 0.06753 -0.16004 0.08108 -0.16652 C 0.09115 -0.18016 0.10208 -0.19288 0.11354 -0.20329 C 0.1158 -0.20514 0.12187 -0.213 0.12483 -0.21485 C 0.13663 -0.22202 0.12656 -0.21138 0.13958 -0.22202 C 0.14948 -0.22965 0.15625 -0.24353 0.16389 -0.25417 C 0.17361 -0.26758 0.16684 -0.25555 0.17674 -0.26573 C 0.18316 -0.27244 0.18628 -0.28238 0.19306 -0.28886 C 0.19948 -0.30204 0.21111 -0.3099 0.21736 -0.32355 C 0.22066 -0.33049 0.22222 -0.33742 0.22552 -0.34459 C 0.22413 -0.36448 0.22274 -0.36356 0.22552 -0.37928 C 0.22847 -0.39593 0.23542 -0.40796 0.23542 -0.4253 " pathEditMode="relative" rAng="0" ptsTypes="ffffffffffffffA">
                                      <p:cBhvr>
                                        <p:cTn id="21" dur="2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" y="-2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828800" y="533400"/>
            <a:ext cx="5715000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2800" b="1" i="1" cap="all" dirty="0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Игра «четвертый лишний»</a:t>
            </a:r>
          </a:p>
        </p:txBody>
      </p:sp>
      <p:pic>
        <p:nvPicPr>
          <p:cNvPr id="28676" name="Picture 4" descr="https://catherineasquithgallery.com/uploads/posts/2021-03/1614552260_97-p-kartinka-romashki-na-belom-fone-11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7207" y="1295400"/>
            <a:ext cx="2001193" cy="2376000"/>
          </a:xfrm>
          <a:prstGeom prst="rect">
            <a:avLst/>
          </a:prstGeom>
          <a:noFill/>
        </p:spPr>
      </p:pic>
      <p:pic>
        <p:nvPicPr>
          <p:cNvPr id="28678" name="Picture 6" descr="http://4.bp.blogspot.com/-1b_xVKoDF6k/VY-THVj34FI/AAAAAAAADao/33FcRqSP0IQ/s1600/9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81800" y="1295400"/>
            <a:ext cx="1541852" cy="2376000"/>
          </a:xfrm>
          <a:prstGeom prst="rect">
            <a:avLst/>
          </a:prstGeom>
          <a:noFill/>
        </p:spPr>
      </p:pic>
      <p:pic>
        <p:nvPicPr>
          <p:cNvPr id="28682" name="Picture 10" descr="https://fsd.multiurok.ru/html/2020/10/09/s_5f80250008275/1535358_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86397" y="4038600"/>
            <a:ext cx="2316279" cy="2376000"/>
          </a:xfrm>
          <a:prstGeom prst="rect">
            <a:avLst/>
          </a:prstGeom>
          <a:noFill/>
        </p:spPr>
      </p:pic>
      <p:pic>
        <p:nvPicPr>
          <p:cNvPr id="28684" name="Picture 12" descr="http://pngimg.com/uploads/bellflower/bellflower_PNG14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94550" y="3872400"/>
            <a:ext cx="2034450" cy="2376000"/>
          </a:xfrm>
          <a:prstGeom prst="rect">
            <a:avLst/>
          </a:prstGeom>
          <a:noFill/>
        </p:spPr>
      </p:pic>
      <p:sp>
        <p:nvSpPr>
          <p:cNvPr id="15" name="Овал 14"/>
          <p:cNvSpPr/>
          <p:nvPr/>
        </p:nvSpPr>
        <p:spPr>
          <a:xfrm>
            <a:off x="457200" y="457200"/>
            <a:ext cx="579035" cy="53340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dirty="0" smtClean="0">
                <a:solidFill>
                  <a:srgbClr val="002060"/>
                </a:solidFill>
              </a:rPr>
              <a:t>?</a:t>
            </a:r>
            <a:endParaRPr lang="ru-RU" sz="4800" dirty="0">
              <a:solidFill>
                <a:srgbClr val="002060"/>
              </a:solidFill>
            </a:endParaRPr>
          </a:p>
        </p:txBody>
      </p:sp>
      <p:sp>
        <p:nvSpPr>
          <p:cNvPr id="16" name="Загнутый угол 15"/>
          <p:cNvSpPr/>
          <p:nvPr/>
        </p:nvSpPr>
        <p:spPr>
          <a:xfrm>
            <a:off x="381001" y="1066800"/>
            <a:ext cx="2285999" cy="1371600"/>
          </a:xfrm>
          <a:prstGeom prst="foldedCorner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ru-RU" b="1" dirty="0" smtClean="0">
                <a:solidFill>
                  <a:srgbClr val="002060"/>
                </a:solidFill>
              </a:rPr>
              <a:t>     Правила игры</a:t>
            </a:r>
            <a:endParaRPr lang="en-US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1300" i="1" dirty="0" smtClean="0">
                <a:solidFill>
                  <a:schemeClr val="accent5">
                    <a:lumMod val="50000"/>
                  </a:schemeClr>
                </a:solidFill>
              </a:rPr>
              <a:t>Выберите «лишнюю» картинку и кликните по ней.</a:t>
            </a:r>
          </a:p>
          <a:p>
            <a:pPr algn="ctr"/>
            <a:r>
              <a:rPr lang="ru-RU" sz="1300" i="1" dirty="0" smtClean="0">
                <a:solidFill>
                  <a:schemeClr val="accent5">
                    <a:lumMod val="50000"/>
                  </a:schemeClr>
                </a:solidFill>
              </a:rPr>
              <a:t>Если ответ верный – картинка переместится в центр и исчезнет.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7873552" y="4714884"/>
            <a:ext cx="785818" cy="35719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>
            <a:hlinkClick r:id="rId7" action="ppaction://hlinksldjump"/>
          </p:cNvPr>
          <p:cNvSpPr/>
          <p:nvPr/>
        </p:nvSpPr>
        <p:spPr>
          <a:xfrm>
            <a:off x="7659238" y="4671964"/>
            <a:ext cx="127048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Далее</a:t>
            </a:r>
            <a:endParaRPr lang="ru-RU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6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78811E-6 L -0.19323 -0.2840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86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00" y="-1420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28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68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28800" y="533400"/>
            <a:ext cx="5715000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2800" b="1" i="1" cap="all" dirty="0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Игра «четвертый лишний»</a:t>
            </a:r>
          </a:p>
        </p:txBody>
      </p:sp>
      <p:sp>
        <p:nvSpPr>
          <p:cNvPr id="3" name="Овал 2"/>
          <p:cNvSpPr/>
          <p:nvPr/>
        </p:nvSpPr>
        <p:spPr>
          <a:xfrm>
            <a:off x="457200" y="457200"/>
            <a:ext cx="579035" cy="53340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dirty="0" smtClean="0">
                <a:solidFill>
                  <a:srgbClr val="002060"/>
                </a:solidFill>
              </a:rPr>
              <a:t>?</a:t>
            </a:r>
            <a:endParaRPr lang="ru-RU" sz="4800" dirty="0">
              <a:solidFill>
                <a:srgbClr val="002060"/>
              </a:solidFill>
            </a:endParaRPr>
          </a:p>
        </p:txBody>
      </p:sp>
      <p:pic>
        <p:nvPicPr>
          <p:cNvPr id="4" name="Picture 2" descr="https://i.pinimg.com/originals/f2/eb/73/f2eb7396bbda738949d3cdec2227d2e3.jpg"/>
          <p:cNvPicPr>
            <a:picLocks noChangeAspect="1" noChangeArrowheads="1"/>
          </p:cNvPicPr>
          <p:nvPr/>
        </p:nvPicPr>
        <p:blipFill>
          <a:blip r:embed="rId3" cstate="print"/>
          <a:srcRect t="8467" b="6867"/>
          <a:stretch>
            <a:fillRect/>
          </a:stretch>
        </p:blipFill>
        <p:spPr bwMode="auto">
          <a:xfrm>
            <a:off x="5562600" y="1524000"/>
            <a:ext cx="3097717" cy="2160000"/>
          </a:xfrm>
          <a:prstGeom prst="rect">
            <a:avLst/>
          </a:prstGeom>
          <a:noFill/>
        </p:spPr>
      </p:pic>
      <p:pic>
        <p:nvPicPr>
          <p:cNvPr id="5" name="Picture 4" descr="https://res.cloudinary.com/dk-find-out/image/upload/q_80,c_lpad,h_760,w_1380,f_auto/1029499_wxixqu.jpg"/>
          <p:cNvPicPr>
            <a:picLocks noChangeAspect="1" noChangeArrowheads="1"/>
          </p:cNvPicPr>
          <p:nvPr/>
        </p:nvPicPr>
        <p:blipFill>
          <a:blip r:embed="rId4" cstate="print"/>
          <a:srcRect l="16320" r="18401"/>
          <a:stretch>
            <a:fillRect/>
          </a:stretch>
        </p:blipFill>
        <p:spPr bwMode="auto">
          <a:xfrm>
            <a:off x="457200" y="1650000"/>
            <a:ext cx="2560320" cy="2160000"/>
          </a:xfrm>
          <a:prstGeom prst="rect">
            <a:avLst/>
          </a:prstGeom>
          <a:noFill/>
        </p:spPr>
      </p:pic>
      <p:sp>
        <p:nvSpPr>
          <p:cNvPr id="6" name="Загнутый угол 5"/>
          <p:cNvSpPr/>
          <p:nvPr/>
        </p:nvSpPr>
        <p:spPr>
          <a:xfrm>
            <a:off x="381001" y="1066800"/>
            <a:ext cx="2285999" cy="1371600"/>
          </a:xfrm>
          <a:prstGeom prst="foldedCorner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ru-RU" b="1" dirty="0" smtClean="0">
                <a:solidFill>
                  <a:srgbClr val="002060"/>
                </a:solidFill>
              </a:rPr>
              <a:t>     Правила игры</a:t>
            </a:r>
            <a:endParaRPr lang="en-US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1300" i="1" dirty="0" smtClean="0">
                <a:solidFill>
                  <a:schemeClr val="accent5">
                    <a:lumMod val="50000"/>
                  </a:schemeClr>
                </a:solidFill>
              </a:rPr>
              <a:t>Выберите «лишнюю» картинку и кликните по ней.</a:t>
            </a:r>
          </a:p>
          <a:p>
            <a:pPr algn="ctr"/>
            <a:r>
              <a:rPr lang="ru-RU" sz="1300" i="1" dirty="0" smtClean="0">
                <a:solidFill>
                  <a:schemeClr val="accent5">
                    <a:lumMod val="50000"/>
                  </a:schemeClr>
                </a:solidFill>
              </a:rPr>
              <a:t>Если ответ верный – картинка переместится в центр и исчезнет.</a:t>
            </a:r>
          </a:p>
        </p:txBody>
      </p:sp>
      <p:pic>
        <p:nvPicPr>
          <p:cNvPr id="7" name="Picture 12" descr="https://i.pinimg.com/originals/f5/0b/f5/f50bf5e9d942057796fcc18de4e1f790.png"/>
          <p:cNvPicPr>
            <a:picLocks noChangeAspect="1" noChangeArrowheads="1"/>
          </p:cNvPicPr>
          <p:nvPr/>
        </p:nvPicPr>
        <p:blipFill>
          <a:blip r:embed="rId5" cstate="print"/>
          <a:srcRect l="7681" r="7823"/>
          <a:stretch>
            <a:fillRect/>
          </a:stretch>
        </p:blipFill>
        <p:spPr bwMode="auto">
          <a:xfrm>
            <a:off x="4937760" y="3733800"/>
            <a:ext cx="2682240" cy="2880000"/>
          </a:xfrm>
          <a:prstGeom prst="rect">
            <a:avLst/>
          </a:prstGeom>
          <a:noFill/>
        </p:spPr>
      </p:pic>
      <p:pic>
        <p:nvPicPr>
          <p:cNvPr id="8" name="Picture 16" descr="https://4.bp.blogspot.com/-AOVtXXo11_s/WNUAYGKnA8I/AAAAAAAAE00/mEx8yogzxn4_ElyB_wmA7_YR05Dgzu_ygCEw/s1600/clipart-babochka_14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5800" y="3886200"/>
            <a:ext cx="2556621" cy="2520000"/>
          </a:xfrm>
          <a:prstGeom prst="rect">
            <a:avLst/>
          </a:prstGeom>
          <a:noFill/>
        </p:spPr>
      </p:pic>
      <p:sp>
        <p:nvSpPr>
          <p:cNvPr id="9" name="Скругленный прямоугольник 8"/>
          <p:cNvSpPr/>
          <p:nvPr/>
        </p:nvSpPr>
        <p:spPr>
          <a:xfrm>
            <a:off x="7944990" y="6043688"/>
            <a:ext cx="785818" cy="35719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>
            <a:hlinkClick r:id="rId7" action="ppaction://hlinksldjump"/>
          </p:cNvPr>
          <p:cNvSpPr/>
          <p:nvPr/>
        </p:nvSpPr>
        <p:spPr>
          <a:xfrm>
            <a:off x="7730676" y="6000768"/>
            <a:ext cx="127048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Далее</a:t>
            </a:r>
            <a:endParaRPr lang="ru-RU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87305110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8.48947E-7 L 0.23524 -0.20564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00" y="-1030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4"/>
                                            </p:cond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raspechatat-raskraski.ru/wp-content/uploads/2020/03/ogurec.png"/>
          <p:cNvPicPr>
            <a:picLocks noChangeAspect="1" noChangeArrowheads="1"/>
          </p:cNvPicPr>
          <p:nvPr/>
        </p:nvPicPr>
        <p:blipFill>
          <a:blip r:embed="rId3"/>
          <a:srcRect t="9071" b="9286"/>
          <a:stretch>
            <a:fillRect/>
          </a:stretch>
        </p:blipFill>
        <p:spPr bwMode="auto">
          <a:xfrm>
            <a:off x="6172200" y="4191000"/>
            <a:ext cx="1952799" cy="2160000"/>
          </a:xfrm>
          <a:prstGeom prst="rect">
            <a:avLst/>
          </a:prstGeom>
          <a:noFill/>
        </p:spPr>
      </p:pic>
      <p:pic>
        <p:nvPicPr>
          <p:cNvPr id="2054" name="Picture 6" descr="https://plodovie.ru/wp-content/uploads/2017/02/103_4676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34000" y="1524000"/>
            <a:ext cx="3268413" cy="2484000"/>
          </a:xfrm>
          <a:prstGeom prst="rect">
            <a:avLst/>
          </a:prstGeom>
          <a:noFill/>
        </p:spPr>
      </p:pic>
      <p:pic>
        <p:nvPicPr>
          <p:cNvPr id="2056" name="Picture 8" descr="https://printonic.ru/uploads/images/2016/03/26/img_56f68fa8dead1.jpg"/>
          <p:cNvPicPr>
            <a:picLocks noChangeAspect="1" noChangeArrowheads="1"/>
          </p:cNvPicPr>
          <p:nvPr/>
        </p:nvPicPr>
        <p:blipFill>
          <a:blip r:embed="rId5" cstate="print"/>
          <a:srcRect b="6867"/>
          <a:stretch>
            <a:fillRect/>
          </a:stretch>
        </p:blipFill>
        <p:spPr bwMode="auto">
          <a:xfrm>
            <a:off x="380999" y="4191000"/>
            <a:ext cx="2901229" cy="2196000"/>
          </a:xfrm>
          <a:prstGeom prst="rect">
            <a:avLst/>
          </a:prstGeom>
          <a:noFill/>
        </p:spPr>
      </p:pic>
      <p:pic>
        <p:nvPicPr>
          <p:cNvPr id="2052" name="Picture 4" descr="https://i.pinimg.com/originals/22/4d/d7/224dd7b2ccb33d4665d3b8284e78aa7e.jpg"/>
          <p:cNvPicPr>
            <a:picLocks noChangeAspect="1" noChangeArrowheads="1"/>
          </p:cNvPicPr>
          <p:nvPr/>
        </p:nvPicPr>
        <p:blipFill>
          <a:blip r:embed="rId6" cstate="print"/>
          <a:srcRect t="4233" r="6867" b="2633"/>
          <a:stretch>
            <a:fillRect/>
          </a:stretch>
        </p:blipFill>
        <p:spPr bwMode="auto">
          <a:xfrm>
            <a:off x="533400" y="1447800"/>
            <a:ext cx="2196000" cy="2196000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1828800" y="533400"/>
            <a:ext cx="5715000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2800" b="1" i="1" cap="all" dirty="0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Игра «четвертый лишний»</a:t>
            </a:r>
          </a:p>
        </p:txBody>
      </p:sp>
      <p:sp>
        <p:nvSpPr>
          <p:cNvPr id="14" name="Овал 13"/>
          <p:cNvSpPr/>
          <p:nvPr/>
        </p:nvSpPr>
        <p:spPr>
          <a:xfrm>
            <a:off x="457200" y="457200"/>
            <a:ext cx="579035" cy="53340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dirty="0" smtClean="0">
                <a:solidFill>
                  <a:srgbClr val="002060"/>
                </a:solidFill>
              </a:rPr>
              <a:t>?</a:t>
            </a:r>
            <a:endParaRPr lang="ru-RU" sz="4800" dirty="0">
              <a:solidFill>
                <a:srgbClr val="002060"/>
              </a:solidFill>
            </a:endParaRPr>
          </a:p>
        </p:txBody>
      </p:sp>
      <p:sp>
        <p:nvSpPr>
          <p:cNvPr id="15" name="Загнутый угол 14"/>
          <p:cNvSpPr/>
          <p:nvPr/>
        </p:nvSpPr>
        <p:spPr>
          <a:xfrm>
            <a:off x="381001" y="1066800"/>
            <a:ext cx="2285999" cy="1371600"/>
          </a:xfrm>
          <a:prstGeom prst="foldedCorner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ru-RU" b="1" dirty="0" smtClean="0">
                <a:solidFill>
                  <a:srgbClr val="002060"/>
                </a:solidFill>
              </a:rPr>
              <a:t>     Правила игры</a:t>
            </a:r>
            <a:endParaRPr lang="en-US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1300" i="1" dirty="0" smtClean="0">
                <a:solidFill>
                  <a:schemeClr val="accent5">
                    <a:lumMod val="50000"/>
                  </a:schemeClr>
                </a:solidFill>
              </a:rPr>
              <a:t>Выберите «лишнюю» картинку и кликните по ней.</a:t>
            </a:r>
          </a:p>
          <a:p>
            <a:pPr algn="ctr"/>
            <a:r>
              <a:rPr lang="ru-RU" sz="1300" i="1" dirty="0" smtClean="0">
                <a:solidFill>
                  <a:schemeClr val="accent5">
                    <a:lumMod val="50000"/>
                  </a:schemeClr>
                </a:solidFill>
              </a:rPr>
              <a:t>Если ответ верный – картинка переместится в центр и исчезнет.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7944990" y="6043688"/>
            <a:ext cx="785818" cy="35719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>
            <a:hlinkClick r:id="rId7" action="ppaction://hlinksldjump"/>
          </p:cNvPr>
          <p:cNvSpPr/>
          <p:nvPr/>
        </p:nvSpPr>
        <p:spPr>
          <a:xfrm>
            <a:off x="7730676" y="6000768"/>
            <a:ext cx="127048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Далее</a:t>
            </a:r>
            <a:endParaRPr lang="ru-RU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87305110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2.69026E-6 L 0.26337 0.1954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00" y="980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71600" y="533400"/>
            <a:ext cx="6248400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2800" b="1" i="1" cap="all" dirty="0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Игра «Букет»</a:t>
            </a:r>
          </a:p>
        </p:txBody>
      </p:sp>
      <p:pic>
        <p:nvPicPr>
          <p:cNvPr id="38914" name="Picture 2" descr="https://w-dog.ru/wallpapers/10/15/337838746616719/leto-les-xvojnyj-solnechnyj-sve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67000" y="1219200"/>
            <a:ext cx="3780000" cy="2520000"/>
          </a:xfrm>
          <a:prstGeom prst="rect">
            <a:avLst/>
          </a:prstGeom>
          <a:noFill/>
        </p:spPr>
      </p:pic>
      <p:pic>
        <p:nvPicPr>
          <p:cNvPr id="38938" name="Picture 26" descr="https://gymn1-sochi.ru/800/600/https/i.artfile.ru/4916x4228_1032897_%5bwww.ArtFile.ru%5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" y="1524000"/>
            <a:ext cx="1674324" cy="1440000"/>
          </a:xfrm>
          <a:prstGeom prst="rect">
            <a:avLst/>
          </a:prstGeom>
          <a:noFill/>
        </p:spPr>
      </p:pic>
      <p:pic>
        <p:nvPicPr>
          <p:cNvPr id="38948" name="Picture 36" descr="http://900igr.net/up/datai/165699/0004-003-.png"/>
          <p:cNvPicPr>
            <a:picLocks noChangeAspect="1" noChangeArrowheads="1"/>
          </p:cNvPicPr>
          <p:nvPr/>
        </p:nvPicPr>
        <p:blipFill>
          <a:blip r:embed="rId5" cstate="print"/>
          <a:srcRect l="5945" t="4233" r="4883"/>
          <a:stretch>
            <a:fillRect/>
          </a:stretch>
        </p:blipFill>
        <p:spPr bwMode="auto">
          <a:xfrm>
            <a:off x="5486400" y="4572000"/>
            <a:ext cx="1143000" cy="1723800"/>
          </a:xfrm>
          <a:prstGeom prst="rect">
            <a:avLst/>
          </a:prstGeom>
          <a:noFill/>
        </p:spPr>
      </p:pic>
      <p:pic>
        <p:nvPicPr>
          <p:cNvPr id="38952" name="Picture 40" descr="https://i.pinimg.com/originals/bd/46/2d/bd462d53e810952a5e695883c6a645e2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90600" y="4343400"/>
            <a:ext cx="772875" cy="1800000"/>
          </a:xfrm>
          <a:prstGeom prst="rect">
            <a:avLst/>
          </a:prstGeom>
          <a:noFill/>
        </p:spPr>
      </p:pic>
      <p:pic>
        <p:nvPicPr>
          <p:cNvPr id="38954" name="Picture 42" descr="https://s01.yapfiles.ru/files/1935147/priroda75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010400" y="3810000"/>
            <a:ext cx="1522676" cy="1800000"/>
          </a:xfrm>
          <a:prstGeom prst="rect">
            <a:avLst/>
          </a:prstGeom>
          <a:noFill/>
        </p:spPr>
      </p:pic>
      <p:pic>
        <p:nvPicPr>
          <p:cNvPr id="38920" name="Picture 8" descr="https://clipart-best.com/img/vase/vase-clip-art-56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81400" y="4753200"/>
            <a:ext cx="1800000" cy="1800000"/>
          </a:xfrm>
          <a:prstGeom prst="rect">
            <a:avLst/>
          </a:prstGeom>
          <a:noFill/>
        </p:spPr>
      </p:pic>
      <p:pic>
        <p:nvPicPr>
          <p:cNvPr id="38924" name="Picture 12" descr="https://clipart-db.ru/file_content/rastr/maylily-015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010400" y="1752600"/>
            <a:ext cx="1413276" cy="1800000"/>
          </a:xfrm>
          <a:prstGeom prst="rect">
            <a:avLst/>
          </a:prstGeom>
          <a:noFill/>
        </p:spPr>
      </p:pic>
      <p:sp>
        <p:nvSpPr>
          <p:cNvPr id="36" name="Овал 35"/>
          <p:cNvSpPr/>
          <p:nvPr/>
        </p:nvSpPr>
        <p:spPr>
          <a:xfrm>
            <a:off x="457200" y="457200"/>
            <a:ext cx="579035" cy="53340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dirty="0" smtClean="0">
                <a:solidFill>
                  <a:srgbClr val="002060"/>
                </a:solidFill>
              </a:rPr>
              <a:t>?</a:t>
            </a:r>
            <a:endParaRPr lang="ru-RU" sz="4800" dirty="0">
              <a:solidFill>
                <a:srgbClr val="002060"/>
              </a:solidFill>
            </a:endParaRPr>
          </a:p>
        </p:txBody>
      </p:sp>
      <p:sp>
        <p:nvSpPr>
          <p:cNvPr id="37" name="Загнутый угол 36"/>
          <p:cNvSpPr/>
          <p:nvPr/>
        </p:nvSpPr>
        <p:spPr>
          <a:xfrm>
            <a:off x="381001" y="1066800"/>
            <a:ext cx="2057399" cy="2438400"/>
          </a:xfrm>
          <a:prstGeom prst="foldedCorner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ru-RU" b="1" dirty="0" smtClean="0">
                <a:solidFill>
                  <a:srgbClr val="002060"/>
                </a:solidFill>
              </a:rPr>
              <a:t>     Правила игры</a:t>
            </a:r>
            <a:endParaRPr lang="en-US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1300" i="1" dirty="0" smtClean="0">
                <a:solidFill>
                  <a:schemeClr val="accent5">
                    <a:lumMod val="50000"/>
                  </a:schemeClr>
                </a:solidFill>
              </a:rPr>
              <a:t>Необходимо собрать букет цветов, по месту их произрастания. В соответствии с картинкой перетяните цветок  в вазу. При правильном выборе, он переместиться в вазе, при неправильном – останется на месте.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7786710" y="6072206"/>
            <a:ext cx="785818" cy="35719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>
            <a:hlinkClick r:id="rId10" action="ppaction://hlinksldjump"/>
          </p:cNvPr>
          <p:cNvSpPr/>
          <p:nvPr/>
        </p:nvSpPr>
        <p:spPr>
          <a:xfrm>
            <a:off x="7572396" y="6000768"/>
            <a:ext cx="127048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Далее</a:t>
            </a:r>
            <a:endParaRPr lang="ru-RU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89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3.65024E-6 L 0.20851 0.3393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89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00" y="170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93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89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2.873E-6 L -0.37725 0.2685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389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900" y="134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92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89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4.58015E-7 L -0.08663 -0.1200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89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00" y="-60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94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7" grpId="0" animBg="1"/>
      <p:bldP spid="37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https://krot.info/uploads/posts/2021-01/1610155853_17-p-fon-s-prirodoi-dlya-detei-4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33600" y="1219200"/>
            <a:ext cx="4800000" cy="2700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371600" y="533400"/>
            <a:ext cx="6248400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2800" b="1" i="1" cap="all" dirty="0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Игра «Букет»</a:t>
            </a:r>
          </a:p>
        </p:txBody>
      </p:sp>
      <p:pic>
        <p:nvPicPr>
          <p:cNvPr id="39946" name="Picture 10" descr="https://pickimage.ru/wp-content/uploads/images/detskie/cornflower/vasilek6.jpg"/>
          <p:cNvPicPr>
            <a:picLocks noChangeAspect="1" noChangeArrowheads="1"/>
          </p:cNvPicPr>
          <p:nvPr/>
        </p:nvPicPr>
        <p:blipFill>
          <a:blip r:embed="rId4" cstate="print"/>
          <a:srcRect l="5969"/>
          <a:stretch>
            <a:fillRect/>
          </a:stretch>
        </p:blipFill>
        <p:spPr bwMode="auto">
          <a:xfrm>
            <a:off x="7239000" y="1600200"/>
            <a:ext cx="1200396" cy="1800000"/>
          </a:xfrm>
          <a:prstGeom prst="rect">
            <a:avLst/>
          </a:prstGeom>
          <a:noFill/>
        </p:spPr>
      </p:pic>
      <p:pic>
        <p:nvPicPr>
          <p:cNvPr id="39948" name="Picture 12" descr="https://kartinki-cvetov.ru/rozy/malinovaja-roz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" y="1524000"/>
            <a:ext cx="1800000" cy="1800000"/>
          </a:xfrm>
          <a:prstGeom prst="rect">
            <a:avLst/>
          </a:prstGeom>
          <a:noFill/>
        </p:spPr>
      </p:pic>
      <p:pic>
        <p:nvPicPr>
          <p:cNvPr id="12" name="Picture 8" descr="https://clipart-best.com/img/vase/vase-clip-art-56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05200" y="4829400"/>
            <a:ext cx="1800000" cy="1800000"/>
          </a:xfrm>
          <a:prstGeom prst="rect">
            <a:avLst/>
          </a:prstGeom>
          <a:noFill/>
        </p:spPr>
      </p:pic>
      <p:pic>
        <p:nvPicPr>
          <p:cNvPr id="39950" name="Picture 14" descr="https://i.pinimg.com/originals/ac/f9/e1/acf9e1d01c640e694bf9e05d6f8818cf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09800" y="4495800"/>
            <a:ext cx="1443000" cy="1800000"/>
          </a:xfrm>
          <a:prstGeom prst="rect">
            <a:avLst/>
          </a:prstGeom>
          <a:noFill/>
        </p:spPr>
      </p:pic>
      <p:pic>
        <p:nvPicPr>
          <p:cNvPr id="39956" name="Picture 20" descr="https://kladraz.ru/images/photos/51b7dae1031b20174cacc7e69d6e4bf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181600" y="4572000"/>
            <a:ext cx="1268499" cy="1800000"/>
          </a:xfrm>
          <a:prstGeom prst="rect">
            <a:avLst/>
          </a:prstGeom>
          <a:noFill/>
        </p:spPr>
      </p:pic>
      <p:pic>
        <p:nvPicPr>
          <p:cNvPr id="39940" name="Picture 4" descr="https://s020.radikal.ru/i715/1404/82/89c7e7d249b5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33400" y="4038600"/>
            <a:ext cx="1183112" cy="1800000"/>
          </a:xfrm>
          <a:prstGeom prst="rect">
            <a:avLst/>
          </a:prstGeom>
          <a:noFill/>
        </p:spPr>
      </p:pic>
      <p:pic>
        <p:nvPicPr>
          <p:cNvPr id="39942" name="Picture 6" descr="https://clipart-best.com/img/dandelion/dandelion-clip-art-28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705600" y="4343400"/>
            <a:ext cx="1698294" cy="1800000"/>
          </a:xfrm>
          <a:prstGeom prst="rect">
            <a:avLst/>
          </a:prstGeom>
          <a:noFill/>
        </p:spPr>
      </p:pic>
      <p:sp>
        <p:nvSpPr>
          <p:cNvPr id="17" name="Овал 16"/>
          <p:cNvSpPr/>
          <p:nvPr/>
        </p:nvSpPr>
        <p:spPr>
          <a:xfrm>
            <a:off x="457200" y="457200"/>
            <a:ext cx="579035" cy="53340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dirty="0" smtClean="0">
                <a:solidFill>
                  <a:srgbClr val="002060"/>
                </a:solidFill>
              </a:rPr>
              <a:t>?</a:t>
            </a:r>
            <a:endParaRPr lang="ru-RU" sz="4800" dirty="0">
              <a:solidFill>
                <a:srgbClr val="002060"/>
              </a:solidFill>
            </a:endParaRPr>
          </a:p>
        </p:txBody>
      </p:sp>
      <p:sp>
        <p:nvSpPr>
          <p:cNvPr id="18" name="Загнутый угол 17"/>
          <p:cNvSpPr/>
          <p:nvPr/>
        </p:nvSpPr>
        <p:spPr>
          <a:xfrm>
            <a:off x="381001" y="1066800"/>
            <a:ext cx="2057399" cy="2438400"/>
          </a:xfrm>
          <a:prstGeom prst="foldedCorner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ru-RU" b="1" dirty="0" smtClean="0">
                <a:solidFill>
                  <a:srgbClr val="002060"/>
                </a:solidFill>
              </a:rPr>
              <a:t>     Правила игры</a:t>
            </a:r>
            <a:endParaRPr lang="en-US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1300" i="1" dirty="0" smtClean="0">
                <a:solidFill>
                  <a:schemeClr val="accent5">
                    <a:lumMod val="50000"/>
                  </a:schemeClr>
                </a:solidFill>
              </a:rPr>
              <a:t>Необходимо собрать букет цветов, по месту их произрастания. В соответствии с картинкой перетяните цветок  в вазу. При правильном выборе, он переместиться в вазе, при неправильном – останется на месте.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7944990" y="6072206"/>
            <a:ext cx="785818" cy="35719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>
            <a:hlinkClick r:id="rId11" action="ppaction://hlinksldjump"/>
          </p:cNvPr>
          <p:cNvSpPr/>
          <p:nvPr/>
        </p:nvSpPr>
        <p:spPr>
          <a:xfrm>
            <a:off x="7730676" y="6000768"/>
            <a:ext cx="127048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hlinkClick r:id="rId12" action="ppaction://hlinksldjump"/>
              </a:rPr>
              <a:t>Далее</a:t>
            </a:r>
            <a:endParaRPr lang="ru-RU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99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1.51284E-6 L 0.24166 -0.05552 " pathEditMode="relative" ptsTypes="AA">
                                      <p:cBhvr>
                                        <p:cTn id="6" dur="2000" fill="hold"/>
                                        <p:tgtEl>
                                          <p:spTgt spid="399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940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99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26162E-7 L -0.37396 0.31298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399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700" y="156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94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99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2.74115E-6 L -0.20955 -0.07564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99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00" y="-38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94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1" name="Picture 3">
            <a:hlinkClick r:id="" action="ppaction://noaction" highlightClick="1">
              <a:snd r:embed="rId2" name="click.wav"/>
            </a:hlinkClick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196" y="2362200"/>
            <a:ext cx="914368" cy="14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0" y="2514600"/>
            <a:ext cx="926148" cy="20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2773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746068" y="2667000"/>
            <a:ext cx="835332" cy="226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2774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868141" y="2895600"/>
            <a:ext cx="1237259" cy="28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2775" name="Picture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334000" y="3048000"/>
            <a:ext cx="1455551" cy="29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2776" name="Picture 8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086600" y="3429000"/>
            <a:ext cx="1633114" cy="30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extBox 10"/>
          <p:cNvSpPr txBox="1"/>
          <p:nvPr/>
        </p:nvSpPr>
        <p:spPr>
          <a:xfrm>
            <a:off x="1752600" y="533400"/>
            <a:ext cx="5715000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2800" b="1" i="1" cap="all" dirty="0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Игра «</a:t>
            </a:r>
            <a:r>
              <a:rPr lang="ru-RU" sz="2800" b="1" i="1" cap="all" dirty="0" err="1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Раньше-позже</a:t>
            </a:r>
            <a:r>
              <a:rPr lang="ru-RU" sz="2800" b="1" i="1" cap="all" dirty="0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»</a:t>
            </a:r>
          </a:p>
        </p:txBody>
      </p:sp>
      <p:sp>
        <p:nvSpPr>
          <p:cNvPr id="12" name="Овал 11"/>
          <p:cNvSpPr/>
          <p:nvPr/>
        </p:nvSpPr>
        <p:spPr>
          <a:xfrm>
            <a:off x="457200" y="457200"/>
            <a:ext cx="579035" cy="53340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dirty="0" smtClean="0">
                <a:solidFill>
                  <a:srgbClr val="002060"/>
                </a:solidFill>
              </a:rPr>
              <a:t>?</a:t>
            </a:r>
            <a:endParaRPr lang="ru-RU" sz="4800" dirty="0">
              <a:solidFill>
                <a:srgbClr val="002060"/>
              </a:solidFill>
            </a:endParaRPr>
          </a:p>
        </p:txBody>
      </p:sp>
      <p:sp>
        <p:nvSpPr>
          <p:cNvPr id="13" name="Загнутый угол 12"/>
          <p:cNvSpPr/>
          <p:nvPr/>
        </p:nvSpPr>
        <p:spPr>
          <a:xfrm>
            <a:off x="381001" y="1066800"/>
            <a:ext cx="2209799" cy="2133600"/>
          </a:xfrm>
          <a:prstGeom prst="foldedCorner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ru-RU" b="1" dirty="0" smtClean="0">
                <a:solidFill>
                  <a:srgbClr val="002060"/>
                </a:solidFill>
              </a:rPr>
              <a:t>     Правила игры</a:t>
            </a:r>
            <a:endParaRPr lang="en-US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1300" i="1" dirty="0" smtClean="0">
                <a:solidFill>
                  <a:schemeClr val="accent5">
                    <a:lumMod val="50000"/>
                  </a:schemeClr>
                </a:solidFill>
              </a:rPr>
              <a:t>К рассмотрению предлагаются картинки с изображением стадий роста растения. Нужно кликнуть на картинку, где растение посажено раньше других. При правильном ответе вы услышите звуковой сигнал.</a:t>
            </a:r>
          </a:p>
          <a:p>
            <a:pPr algn="ctr"/>
            <a:endParaRPr lang="ru-RU" sz="1300" i="1" dirty="0" smtClean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7929586" y="6072206"/>
            <a:ext cx="785818" cy="35719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>
            <a:hlinkClick r:id="rId9" action="ppaction://hlinksldjump"/>
          </p:cNvPr>
          <p:cNvSpPr/>
          <p:nvPr/>
        </p:nvSpPr>
        <p:spPr>
          <a:xfrm>
            <a:off x="7715272" y="6029286"/>
            <a:ext cx="127048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Далее</a:t>
            </a:r>
            <a:endParaRPr lang="ru-RU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371600" y="533400"/>
            <a:ext cx="6248400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2800" b="1" i="1" cap="all" dirty="0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Игра «волшебный экран»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714744" y="2928934"/>
            <a:ext cx="1643074" cy="1692000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3714744" y="4714884"/>
            <a:ext cx="1643074" cy="1692000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3714744" y="1165496"/>
            <a:ext cx="1643074" cy="1692000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5429256" y="2928934"/>
            <a:ext cx="1643074" cy="1692000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2000232" y="2928934"/>
            <a:ext cx="1643074" cy="1692000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4034" name="Picture 2" descr="https://smartshopper.ru/img/aHR0cHM6Ly9jZG4xLm96b25lLnJ1L3MzL211bHRpbWVkaWEteC82MDA1NzA3OTQxLmpwZw==.jpg"/>
          <p:cNvPicPr>
            <a:picLocks noChangeAspect="1" noChangeArrowheads="1"/>
          </p:cNvPicPr>
          <p:nvPr/>
        </p:nvPicPr>
        <p:blipFill>
          <a:blip r:embed="rId3" cstate="print"/>
          <a:srcRect t="11906" b="12687"/>
          <a:stretch>
            <a:fillRect/>
          </a:stretch>
        </p:blipFill>
        <p:spPr bwMode="auto">
          <a:xfrm>
            <a:off x="6929454" y="4786322"/>
            <a:ext cx="1500198" cy="1512313"/>
          </a:xfrm>
          <a:prstGeom prst="rect">
            <a:avLst/>
          </a:prstGeom>
          <a:noFill/>
        </p:spPr>
      </p:pic>
      <p:pic>
        <p:nvPicPr>
          <p:cNvPr id="44040" name="Picture 8" descr="https://avatars.mds.yandex.net/get-zen_doc/4366388/pub_60225a72390eb32b9b1260c3_60225b73b73c460f6caf64b8/scale_120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4714884"/>
            <a:ext cx="1519010" cy="1571636"/>
          </a:xfrm>
          <a:prstGeom prst="rect">
            <a:avLst/>
          </a:prstGeom>
          <a:noFill/>
        </p:spPr>
      </p:pic>
      <p:pic>
        <p:nvPicPr>
          <p:cNvPr id="44042" name="Picture 10" descr="https://ds03.infourok.ru/uploads/ex/03d0/00061e4f-699efa9d/img6.jpg"/>
          <p:cNvPicPr>
            <a:picLocks noChangeAspect="1" noChangeArrowheads="1"/>
          </p:cNvPicPr>
          <p:nvPr/>
        </p:nvPicPr>
        <p:blipFill>
          <a:blip r:embed="rId5" cstate="print"/>
          <a:srcRect l="46875" t="17708" r="2148" b="3124"/>
          <a:stretch>
            <a:fillRect/>
          </a:stretch>
        </p:blipFill>
        <p:spPr bwMode="auto">
          <a:xfrm>
            <a:off x="714348" y="1285860"/>
            <a:ext cx="1511438" cy="1419728"/>
          </a:xfrm>
          <a:prstGeom prst="rect">
            <a:avLst/>
          </a:prstGeom>
          <a:noFill/>
        </p:spPr>
      </p:pic>
      <p:pic>
        <p:nvPicPr>
          <p:cNvPr id="44044" name="Picture 12" descr="https://gessmarket.ru/wp-content/uploads/2019/11/komplekt-zdorove-5-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15206" y="2786058"/>
            <a:ext cx="1500198" cy="1548000"/>
          </a:xfrm>
          <a:prstGeom prst="rect">
            <a:avLst/>
          </a:prstGeom>
          <a:noFill/>
        </p:spPr>
      </p:pic>
      <p:pic>
        <p:nvPicPr>
          <p:cNvPr id="44046" name="Picture 14" descr="http://homemade-product.ru/wp-content/uploads/2012/04/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643703" y="1071546"/>
            <a:ext cx="1143008" cy="1620000"/>
          </a:xfrm>
          <a:prstGeom prst="rect">
            <a:avLst/>
          </a:prstGeom>
          <a:noFill/>
        </p:spPr>
      </p:pic>
      <p:sp>
        <p:nvSpPr>
          <p:cNvPr id="15" name="Овал 14"/>
          <p:cNvSpPr/>
          <p:nvPr/>
        </p:nvSpPr>
        <p:spPr>
          <a:xfrm>
            <a:off x="457200" y="457200"/>
            <a:ext cx="579035" cy="53340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dirty="0" smtClean="0">
                <a:solidFill>
                  <a:srgbClr val="002060"/>
                </a:solidFill>
              </a:rPr>
              <a:t>?</a:t>
            </a:r>
            <a:endParaRPr lang="ru-RU" sz="4800" dirty="0">
              <a:solidFill>
                <a:srgbClr val="002060"/>
              </a:solidFill>
            </a:endParaRPr>
          </a:p>
        </p:txBody>
      </p:sp>
      <p:sp>
        <p:nvSpPr>
          <p:cNvPr id="16" name="Загнутый угол 15"/>
          <p:cNvSpPr/>
          <p:nvPr/>
        </p:nvSpPr>
        <p:spPr>
          <a:xfrm>
            <a:off x="381001" y="1066800"/>
            <a:ext cx="2476487" cy="1790696"/>
          </a:xfrm>
          <a:prstGeom prst="foldedCorner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ru-RU" b="1" dirty="0" smtClean="0">
                <a:solidFill>
                  <a:srgbClr val="002060"/>
                </a:solidFill>
              </a:rPr>
              <a:t>     Правила игры</a:t>
            </a:r>
            <a:endParaRPr lang="en-US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1300" i="1" dirty="0" smtClean="0">
                <a:solidFill>
                  <a:schemeClr val="accent5">
                    <a:lumMod val="50000"/>
                  </a:schemeClr>
                </a:solidFill>
              </a:rPr>
              <a:t>Из предложенных </a:t>
            </a:r>
            <a:r>
              <a:rPr lang="ru-RU" sz="1300" i="1" dirty="0" smtClean="0">
                <a:solidFill>
                  <a:schemeClr val="accent5">
                    <a:lumMod val="50000"/>
                  </a:schemeClr>
                </a:solidFill>
              </a:rPr>
              <a:t>5 </a:t>
            </a:r>
            <a:r>
              <a:rPr lang="ru-RU" sz="1300" i="1" dirty="0" smtClean="0">
                <a:solidFill>
                  <a:schemeClr val="accent5">
                    <a:lumMod val="50000"/>
                  </a:schemeClr>
                </a:solidFill>
              </a:rPr>
              <a:t>вариантов </a:t>
            </a:r>
            <a:r>
              <a:rPr lang="ru-RU" sz="1300" i="1" dirty="0" smtClean="0">
                <a:solidFill>
                  <a:schemeClr val="accent5">
                    <a:lumMod val="50000"/>
                  </a:schemeClr>
                </a:solidFill>
              </a:rPr>
              <a:t>изображения необходимо распределить картинки на волшебном экране. </a:t>
            </a:r>
            <a:r>
              <a:rPr lang="ru-RU" sz="1300" i="1" dirty="0" smtClean="0">
                <a:solidFill>
                  <a:schemeClr val="accent5">
                    <a:lumMod val="50000"/>
                  </a:schemeClr>
                </a:solidFill>
              </a:rPr>
              <a:t>При правильном ответе картинки займет своё место.</a:t>
            </a: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7944990" y="6143644"/>
            <a:ext cx="785818" cy="35719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>
            <a:hlinkClick r:id="rId8" action="ppaction://hlinksldjump"/>
          </p:cNvPr>
          <p:cNvSpPr/>
          <p:nvPr/>
        </p:nvSpPr>
        <p:spPr>
          <a:xfrm>
            <a:off x="7730676" y="6072206"/>
            <a:ext cx="127048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Далее</a:t>
            </a:r>
            <a:endParaRPr lang="ru-RU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40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1.85185E-6 C -0.01111 -0.01204 -0.02257 -0.01875 -0.0349 -0.02569 C -0.04723 -0.04004 -0.06163 -0.0456 -0.07552 -0.05555 C -0.0816 -0.05972 -0.08611 -0.06435 -0.09288 -0.0669 C -0.10834 -0.0794 -0.12379 -0.09004 -0.13941 -0.10139 C -0.15226 -0.11111 -0.16441 -0.12315 -0.1783 -0.12916 C -0.18525 -0.13541 -0.1915 -0.14375 -0.19861 -0.14954 C -0.20782 -0.15694 -0.21858 -0.16204 -0.22761 -0.17037 C -0.23386 -0.17616 -0.23768 -0.18079 -0.24479 -0.18403 C -0.25226 -0.19491 -0.24236 -0.18171 -0.25382 -0.19074 C -0.2717 -0.20532 -0.25573 -0.19699 -0.26667 -0.20208 C -0.27153 -0.20717 -0.27431 -0.21319 -0.27969 -0.2162 C -0.28646 -0.23148 -0.29618 -0.24421 -0.30712 -0.25046 C -0.31511 -0.26319 -0.33698 -0.2662 -0.34757 -0.2662 " pathEditMode="relative" rAng="0" ptsTypes="fffffffffffffA">
                                      <p:cBhvr>
                                        <p:cTn id="6" dur="2000" fill="hold"/>
                                        <p:tgtEl>
                                          <p:spTgt spid="440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" y="-1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9" dur="100" fill="hold"/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>
                                      <p:cBhvr>
                                        <p:cTn id="10" dur="100" fill="hold"/>
                                        <p:tgtEl>
                                          <p:spTgt spid="440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1" dur="100" fill="hold"/>
                                        <p:tgtEl>
                                          <p:spTgt spid="440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100" fill="hold"/>
                                        <p:tgtEl>
                                          <p:spTgt spid="440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03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40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379 -0.10254 C 0.02466 -0.11828 0.02657 -0.13009 0.03073 -0.14444 C 0.03334 -0.16435 0.04184 -0.1868 0.04705 -0.20648 C 0.04861 -0.21227 0.05018 -0.21782 0.05174 -0.22361 C 0.0533 -0.22916 0.05868 -0.23912 0.05868 -0.23889 C 0.06094 -0.25347 0.06632 -0.26227 0.07257 -0.27477 C 0.07726 -0.28402 0.08195 -0.29328 0.08664 -0.30254 C 0.09202 -0.31319 0.1 -0.32129 0.10521 -0.33217 C 0.10851 -0.34861 0.12552 -0.36134 0.13421 -0.37083 C 0.14184 -0.37916 0.15452 -0.39629 0.16459 -0.40023 C 0.16927 -0.40694 0.17518 -0.41365 0.18195 -0.41574 C 0.19132 -0.42824 0.20712 -0.4324 0.2191 -0.43912 C 0.2224 -0.44328 0.22535 -0.44629 0.22969 -0.44838 C 0.23698 -0.4581 0.25226 -0.46389 0.26216 -0.46852 C 0.26684 -0.4743 0.27466 -0.47939 0.28073 -0.48102 C 0.29202 -0.48981 0.30382 -0.49722 0.31563 -0.50416 C 0.32032 -0.50694 0.32361 -0.51157 0.32848 -0.51342 C 0.3349 -0.52245 0.34046 -0.52639 0.34931 -0.53055 C 0.35226 -0.52685 0.354 -0.52222 0.35643 -0.51805 C 0.35938 -0.51296 0.35712 -0.51342 0.3599 -0.51342 " pathEditMode="relative" rAng="0" ptsTypes="fffffffffffffffffffA">
                                      <p:cBhvr>
                                        <p:cTn id="22" dur="2000" fill="hold"/>
                                        <p:tgtEl>
                                          <p:spTgt spid="440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8" y="-2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25" dur="100" fill="hold"/>
                                        <p:tgtEl>
                                          <p:spTgt spid="440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>
                                      <p:cBhvr>
                                        <p:cTn id="26" dur="100" fill="hold"/>
                                        <p:tgtEl>
                                          <p:spTgt spid="440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7" dur="100" fill="hold"/>
                                        <p:tgtEl>
                                          <p:spTgt spid="440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100" fill="hold"/>
                                        <p:tgtEl>
                                          <p:spTgt spid="440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040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40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355 0.03935 C 0.07657 0.04838 0.09254 0.05232 0.1066 0.0581 C 0.13212 0.06875 0.15643 0.0838 0.18212 0.09375 C 0.19983 0.10047 0.21771 0.10648 0.23559 0.11227 C 0.24184 0.11435 0.24827 0.11528 0.25417 0.11852 C 0.27223 0.12824 0.28785 0.14051 0.30417 0.15417 C 0.31372 0.16204 0.32483 0.1632 0.33455 0.16968 C 0.34358 0.1757 0.33889 0.17361 0.34844 0.17593 C 0.3599 0.18195 0.37188 0.18565 0.38334 0.19144 C 0.39462 0.19699 0.4073 0.20556 0.41927 0.20834 C 0.43646 0.22361 0.46598 0.21852 0.48334 0.21922 C 0.48976 0.22153 0.49445 0.22662 0.5007 0.22871 C 0.50452 0.2338 0.50903 0.23843 0.51355 0.24259 C 0.51424 0.24422 0.51493 0.24584 0.5158 0.24722 C 0.5165 0.24838 0.51754 0.24908 0.51823 0.25023 C 0.51997 0.25324 0.52292 0.25949 0.52292 0.25972 C 0.52379 0.26366 0.52518 0.26759 0.52518 0.27199 " pathEditMode="relative" rAng="0" ptsTypes="ffffffffffffffffA">
                                      <p:cBhvr>
                                        <p:cTn id="38" dur="2000" fill="hold"/>
                                        <p:tgtEl>
                                          <p:spTgt spid="440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1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41" dur="100" fill="hold"/>
                                        <p:tgtEl>
                                          <p:spTgt spid="440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>
                                      <p:cBhvr>
                                        <p:cTn id="42" dur="100" fill="hold"/>
                                        <p:tgtEl>
                                          <p:spTgt spid="440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3" dur="100" fill="hold"/>
                                        <p:tgtEl>
                                          <p:spTgt spid="440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100" fill="hold"/>
                                        <p:tgtEl>
                                          <p:spTgt spid="440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0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0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0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0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04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40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17 -0.04305 C -0.09341 -0.05046 -0.07778 -0.04653 -0.11945 -0.04467 C -0.1415 -0.03842 -0.16372 -0.03356 -0.18559 -0.02616 C -0.19601 -0.02268 -0.2066 -0.01643 -0.21702 -0.01366 C -0.23351 -0.00903 -0.25087 -0.00625 -0.26702 0.00023 C -0.28976 0.00926 -0.31094 0.01783 -0.33455 0.02199 C -0.36198 0.01852 -0.3875 0.0081 -0.41476 0.00347 C -0.43073 -0.0037 -0.44115 -0.00717 -0.45782 -0.00903 C -0.475 -0.01528 -0.49323 -0.01829 -0.51007 -0.02616 C -0.51858 -0.02569 -0.52709 -0.02592 -0.53559 -0.02454 C -0.53959 -0.02384 -0.54375 -0.01366 -0.54723 -0.01065 C -0.55052 -0.0044 -0.554 0.0007 -0.55886 0.00486 C -0.56216 0.01134 -0.56598 0.02037 -0.56598 0.02824 " pathEditMode="relative" rAng="0" ptsTypes="ffffffffffffA">
                                      <p:cBhvr>
                                        <p:cTn id="54" dur="2000" fill="hold"/>
                                        <p:tgtEl>
                                          <p:spTgt spid="440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7" y="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57" dur="100" fill="hold"/>
                                        <p:tgtEl>
                                          <p:spTgt spid="440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>
                                      <p:cBhvr>
                                        <p:cTn id="58" dur="100" fill="hold"/>
                                        <p:tgtEl>
                                          <p:spTgt spid="440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9" dur="100" fill="hold"/>
                                        <p:tgtEl>
                                          <p:spTgt spid="440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100" fill="hold"/>
                                        <p:tgtEl>
                                          <p:spTgt spid="440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0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0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0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0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044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40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593 0.06018 C -0.06093 0.06759 -0.08403 0.08518 -0.1092 0.09097 C -0.12569 0.10532 -0.14444 0.11111 -0.16267 0.12037 C -0.16875 0.12338 -0.17378 0.12754 -0.18003 0.12986 C -0.18177 0.13287 -0.18455 0.13541 -0.18593 0.13912 C -0.19305 0.15833 -0.19462 0.18402 -0.19878 0.20416 C -0.20104 0.21458 -0.20416 0.22476 -0.20677 0.23518 C -0.21319 0.25995 -0.22222 0.28333 -0.23472 0.30347 C -0.23871 0.30995 -0.24357 0.31365 -0.24757 0.32037 C -0.24791 0.32199 -0.24809 0.32361 -0.24878 0.325 C -0.2493 0.32615 -0.25052 0.32685 -0.25104 0.32824 C -0.25173 0.33009 -0.25173 0.3324 -0.25225 0.33449 C -0.25503 0.34467 -0.25972 0.3537 -0.26267 0.36388 C -0.26458 0.37893 -0.26996 0.3905 -0.2743 0.40416 C -0.27812 0.41597 -0.28021 0.42638 -0.28593 0.4368 C -0.28784 0.44629 -0.29288 0.45532 -0.29635 0.46458 C -0.29809 0.46944 -0.30225 0.47847 -0.30225 0.4787 C -0.30486 0.49791 -0.30468 0.49838 -0.30225 0.525 C -0.30173 0.53032 -0.29982 0.53495 -0.29982 0.5405 " pathEditMode="relative" rAng="0" ptsTypes="ffffffffffffffffffA">
                                      <p:cBhvr>
                                        <p:cTn id="70" dur="2000" fill="hold"/>
                                        <p:tgtEl>
                                          <p:spTgt spid="440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5" y="2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73" dur="100" fill="hold"/>
                                        <p:tgtEl>
                                          <p:spTgt spid="440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>
                                      <p:cBhvr>
                                        <p:cTn id="74" dur="100" fill="hold"/>
                                        <p:tgtEl>
                                          <p:spTgt spid="440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5" dur="100" fill="hold"/>
                                        <p:tgtEl>
                                          <p:spTgt spid="440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100" fill="hold"/>
                                        <p:tgtEl>
                                          <p:spTgt spid="440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7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0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0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0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0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046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371600" y="533400"/>
            <a:ext cx="6248400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2800" b="1" i="1" cap="all" dirty="0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Игра </a:t>
            </a:r>
            <a:r>
              <a:rPr lang="ru-RU" sz="2800" b="1" i="1" cap="all" dirty="0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«Системный лифт»</a:t>
            </a:r>
            <a:endParaRPr lang="ru-RU" sz="2800" b="1" i="1" cap="all" dirty="0" smtClean="0">
              <a:ln/>
              <a:solidFill>
                <a:srgbClr val="FF000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4038" name="Picture 6" descr="https://static.vecteezy.com/system/resources/previews/000/350/818/original/lift-vector-icon.jpg"/>
          <p:cNvPicPr>
            <a:picLocks noChangeAspect="1" noChangeArrowheads="1"/>
          </p:cNvPicPr>
          <p:nvPr/>
        </p:nvPicPr>
        <p:blipFill>
          <a:blip r:embed="rId3" cstate="print"/>
          <a:srcRect l="17859" t="7938" r="16656" b="8718"/>
          <a:stretch>
            <a:fillRect/>
          </a:stretch>
        </p:blipFill>
        <p:spPr bwMode="auto">
          <a:xfrm>
            <a:off x="352450" y="1756702"/>
            <a:ext cx="2433600" cy="3744000"/>
          </a:xfrm>
          <a:prstGeom prst="rect">
            <a:avLst/>
          </a:prstGeom>
          <a:noFill/>
        </p:spPr>
      </p:pic>
      <p:cxnSp>
        <p:nvCxnSpPr>
          <p:cNvPr id="19" name="Прямая соединительная линия 18"/>
          <p:cNvCxnSpPr/>
          <p:nvPr/>
        </p:nvCxnSpPr>
        <p:spPr>
          <a:xfrm>
            <a:off x="2643174" y="6284932"/>
            <a:ext cx="1643074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2643174" y="5357826"/>
            <a:ext cx="1714512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>
            <a:off x="2643174" y="4357694"/>
            <a:ext cx="2000264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 flipV="1">
            <a:off x="2643174" y="3143248"/>
            <a:ext cx="3429024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>
            <a:off x="2643174" y="2071678"/>
            <a:ext cx="428628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Прямоугольник 23"/>
          <p:cNvSpPr/>
          <p:nvPr/>
        </p:nvSpPr>
        <p:spPr>
          <a:xfrm>
            <a:off x="2643174" y="5659955"/>
            <a:ext cx="495933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1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2643174" y="4731261"/>
            <a:ext cx="495933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2</a:t>
            </a:r>
            <a:endParaRPr lang="ru-RU" sz="4400" b="1" cap="none" spc="0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2647307" y="3731129"/>
            <a:ext cx="495933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3</a:t>
            </a:r>
            <a:endParaRPr lang="ru-RU" sz="4400" b="1" cap="none" spc="0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2643174" y="2500306"/>
            <a:ext cx="495933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4</a:t>
            </a:r>
            <a:endParaRPr lang="ru-RU" sz="4400" b="1" cap="none" spc="0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2643174" y="1445113"/>
            <a:ext cx="495933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5</a:t>
            </a:r>
            <a:endParaRPr lang="ru-RU" sz="4400" b="1" cap="none" spc="0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44040" name="Picture 8" descr="https://wallpapers-all.com/uploads/posts/2017-03/12_nut.jpg"/>
          <p:cNvPicPr>
            <a:picLocks noChangeAspect="1" noChangeArrowheads="1"/>
          </p:cNvPicPr>
          <p:nvPr/>
        </p:nvPicPr>
        <p:blipFill>
          <a:blip r:embed="rId4"/>
          <a:srcRect l="66329" t="23813" r="25775" b="48406"/>
          <a:stretch>
            <a:fillRect/>
          </a:stretch>
        </p:blipFill>
        <p:spPr bwMode="auto">
          <a:xfrm>
            <a:off x="6715140" y="4286256"/>
            <a:ext cx="642859" cy="900000"/>
          </a:xfrm>
          <a:prstGeom prst="rect">
            <a:avLst/>
          </a:prstGeom>
          <a:noFill/>
        </p:spPr>
      </p:pic>
      <p:pic>
        <p:nvPicPr>
          <p:cNvPr id="44044" name="Picture 12" descr="https://printonic.ru/uploads/images/2016/04/04/img_5702bb76f110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29520" y="5000636"/>
            <a:ext cx="1148748" cy="1296000"/>
          </a:xfrm>
          <a:prstGeom prst="rect">
            <a:avLst/>
          </a:prstGeom>
          <a:noFill/>
        </p:spPr>
      </p:pic>
      <p:pic>
        <p:nvPicPr>
          <p:cNvPr id="44042" name="Picture 10" descr="https://newcastlebeach.org/images/apple-seedling-7.jpg"/>
          <p:cNvPicPr>
            <a:picLocks noChangeAspect="1" noChangeArrowheads="1"/>
          </p:cNvPicPr>
          <p:nvPr/>
        </p:nvPicPr>
        <p:blipFill>
          <a:blip r:embed="rId6" cstate="print"/>
          <a:srcRect l="21828" t="7938" r="24593" b="22609"/>
          <a:stretch>
            <a:fillRect/>
          </a:stretch>
        </p:blipFill>
        <p:spPr bwMode="auto">
          <a:xfrm>
            <a:off x="7858148" y="571480"/>
            <a:ext cx="833143" cy="1080000"/>
          </a:xfrm>
          <a:prstGeom prst="rect">
            <a:avLst/>
          </a:prstGeom>
          <a:noFill/>
        </p:spPr>
      </p:pic>
      <p:pic>
        <p:nvPicPr>
          <p:cNvPr id="44046" name="Picture 14" descr="https://printonic.ru/uploads/images/2016/03/26/img_56f6e5344a2f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15272" y="3500438"/>
            <a:ext cx="864000" cy="864000"/>
          </a:xfrm>
          <a:prstGeom prst="rect">
            <a:avLst/>
          </a:prstGeom>
          <a:noFill/>
        </p:spPr>
      </p:pic>
      <p:pic>
        <p:nvPicPr>
          <p:cNvPr id="44048" name="Picture 16" descr="https://i.artfile.ru/5000x3333_720088_%5bwww.ArtFile.ru%5d.jpg"/>
          <p:cNvPicPr>
            <a:picLocks noChangeAspect="1" noChangeArrowheads="1"/>
          </p:cNvPicPr>
          <p:nvPr/>
        </p:nvPicPr>
        <p:blipFill>
          <a:blip r:embed="rId8" cstate="print"/>
          <a:srcRect l="5291" t="5505" r="28569"/>
          <a:stretch>
            <a:fillRect/>
          </a:stretch>
        </p:blipFill>
        <p:spPr bwMode="auto">
          <a:xfrm>
            <a:off x="7358082" y="1785926"/>
            <a:ext cx="1360800" cy="1296000"/>
          </a:xfrm>
          <a:prstGeom prst="rect">
            <a:avLst/>
          </a:prstGeom>
          <a:noFill/>
        </p:spPr>
      </p:pic>
      <p:sp>
        <p:nvSpPr>
          <p:cNvPr id="72" name="Овал 71"/>
          <p:cNvSpPr/>
          <p:nvPr/>
        </p:nvSpPr>
        <p:spPr>
          <a:xfrm>
            <a:off x="457200" y="457200"/>
            <a:ext cx="579035" cy="53340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dirty="0" smtClean="0">
                <a:solidFill>
                  <a:srgbClr val="002060"/>
                </a:solidFill>
              </a:rPr>
              <a:t>?</a:t>
            </a:r>
            <a:endParaRPr lang="ru-RU" sz="4800" dirty="0">
              <a:solidFill>
                <a:srgbClr val="002060"/>
              </a:solidFill>
            </a:endParaRPr>
          </a:p>
        </p:txBody>
      </p:sp>
      <p:sp>
        <p:nvSpPr>
          <p:cNvPr id="73" name="Загнутый угол 72"/>
          <p:cNvSpPr/>
          <p:nvPr/>
        </p:nvSpPr>
        <p:spPr>
          <a:xfrm>
            <a:off x="381001" y="1066800"/>
            <a:ext cx="2476487" cy="2076448"/>
          </a:xfrm>
          <a:prstGeom prst="foldedCorner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ru-RU" b="1" dirty="0" smtClean="0">
                <a:solidFill>
                  <a:srgbClr val="002060"/>
                </a:solidFill>
              </a:rPr>
              <a:t>     Правила игры</a:t>
            </a:r>
            <a:endParaRPr lang="en-US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1300" i="1" dirty="0" smtClean="0">
                <a:solidFill>
                  <a:schemeClr val="accent5">
                    <a:lumMod val="50000"/>
                  </a:schemeClr>
                </a:solidFill>
              </a:rPr>
              <a:t>Из </a:t>
            </a:r>
            <a:r>
              <a:rPr lang="ru-RU" sz="1300" i="1" dirty="0" smtClean="0">
                <a:solidFill>
                  <a:schemeClr val="accent5">
                    <a:lumMod val="50000"/>
                  </a:schemeClr>
                </a:solidFill>
              </a:rPr>
              <a:t>предложенных </a:t>
            </a:r>
            <a:r>
              <a:rPr lang="ru-RU" sz="1300" i="1" dirty="0" smtClean="0">
                <a:solidFill>
                  <a:schemeClr val="accent5">
                    <a:lumMod val="50000"/>
                  </a:schemeClr>
                </a:solidFill>
              </a:rPr>
              <a:t>вариантов изображения одного объекта в разные временные периоды. </a:t>
            </a:r>
          </a:p>
          <a:p>
            <a:pPr algn="ctr"/>
            <a:r>
              <a:rPr lang="ru-RU" sz="1300" i="1" dirty="0" smtClean="0">
                <a:solidFill>
                  <a:schemeClr val="accent5">
                    <a:lumMod val="50000"/>
                  </a:schemeClr>
                </a:solidFill>
              </a:rPr>
              <a:t>Необходимо соотнести картинку с </a:t>
            </a:r>
            <a:r>
              <a:rPr lang="ru-RU" sz="1300" i="1" dirty="0" smtClean="0">
                <a:solidFill>
                  <a:schemeClr val="accent5">
                    <a:lumMod val="50000"/>
                  </a:schemeClr>
                </a:solidFill>
              </a:rPr>
              <a:t>определенным этажом. </a:t>
            </a:r>
            <a:r>
              <a:rPr lang="ru-RU" sz="1300" i="1" dirty="0" smtClean="0">
                <a:solidFill>
                  <a:schemeClr val="accent5">
                    <a:lumMod val="50000"/>
                  </a:schemeClr>
                </a:solidFill>
              </a:rPr>
              <a:t>При правильном ответе </a:t>
            </a:r>
            <a:r>
              <a:rPr lang="ru-RU" sz="1300" i="1" dirty="0" smtClean="0">
                <a:solidFill>
                  <a:schemeClr val="accent5">
                    <a:lumMod val="50000"/>
                  </a:schemeClr>
                </a:solidFill>
              </a:rPr>
              <a:t>картинки со звуком </a:t>
            </a:r>
            <a:r>
              <a:rPr lang="ru-RU" sz="1300" i="1" dirty="0" smtClean="0">
                <a:solidFill>
                  <a:schemeClr val="accent5">
                    <a:lumMod val="50000"/>
                  </a:schemeClr>
                </a:solidFill>
              </a:rPr>
              <a:t>займет своё </a:t>
            </a:r>
            <a:r>
              <a:rPr lang="ru-RU" sz="1300" i="1" dirty="0" smtClean="0">
                <a:solidFill>
                  <a:schemeClr val="accent5">
                    <a:lumMod val="50000"/>
                  </a:schemeClr>
                </a:solidFill>
              </a:rPr>
              <a:t>место.</a:t>
            </a:r>
            <a:endParaRPr lang="ru-RU" sz="1300" i="1" dirty="0" smtClean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74" name="Скругленный прямоугольник 73"/>
          <p:cNvSpPr/>
          <p:nvPr/>
        </p:nvSpPr>
        <p:spPr>
          <a:xfrm>
            <a:off x="5715008" y="5786454"/>
            <a:ext cx="785818" cy="35719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5" name="Прямоугольник 74">
            <a:hlinkClick r:id="rId9" action="ppaction://hlinksldjump"/>
          </p:cNvPr>
          <p:cNvSpPr/>
          <p:nvPr/>
        </p:nvSpPr>
        <p:spPr>
          <a:xfrm>
            <a:off x="5500694" y="5715016"/>
            <a:ext cx="127048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Далее</a:t>
            </a:r>
            <a:endParaRPr lang="ru-RU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40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0.00023 C -0.0092 0.00116 -0.00468 -0.00023 -0.01319 0.00579 C -0.01822 0.00949 -0.02899 0.0118 -0.03472 0.01435 C -0.04062 0.0169 -0.04774 0.02315 -0.05277 0.02662 C -0.06232 0.0331 -0.07361 0.03565 -0.08385 0.04097 C -0.09548 0.04699 -0.10607 0.05486 -0.11701 0.06157 C -0.13038 0.06991 -0.14496 0.07639 -0.15885 0.08356 C -0.16736 0.08796 -0.16475 0.08704 -0.17395 0.09329 C -0.17552 0.09444 -0.17934 0.09676 -0.17934 0.09699 C -0.18333 0.1044 -0.19375 0.10741 -0.20086 0.11018 C -0.20885 0.11366 -0.21649 0.11782 -0.2243 0.12106 C -0.23159 0.12986 -0.22777 0.12801 -0.23506 0.12963 C -0.23836 0.13356 -0.23871 0.1368 -0.24253 0.13935 C -0.24826 0.14954 -0.25729 0.15532 -0.26163 0.16643 " pathEditMode="relative" rAng="0" ptsTypes="fffffffffffffA">
                                      <p:cBhvr>
                                        <p:cTn id="6" dur="2000" fill="hold"/>
                                        <p:tgtEl>
                                          <p:spTgt spid="440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1" y="8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040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40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2.96296E-6 C -0.00694 0.00694 -0.01163 0.01412 -0.01753 0.02245 C -0.03559 0.04722 -0.05521 0.07106 -0.07621 0.0912 C -0.08055 0.09977 -0.08698 0.10902 -0.08993 0.11852 C -0.09358 0.12916 -0.09583 0.14838 -0.10243 0.15694 C -0.11059 0.18356 -0.11996 0.20833 -0.13489 0.23055 C -0.14878 0.25139 -0.16614 0.27083 -0.17969 0.29282 C -0.18958 0.30879 -0.20295 0.33958 -0.21458 0.35046 C -0.23229 0.36713 -0.25677 0.37315 -0.27309 0.39213 C -0.28542 0.40625 -0.29583 0.42291 -0.30694 0.43865 C -0.31215 0.44606 -0.31562 0.45463 -0.3217 0.46088 C -0.3243 0.46759 -0.32569 0.46967 -0.33055 0.47384 C -0.33212 0.48009 -0.33576 0.48402 -0.33802 0.48981 C -0.34427 0.50555 -0.34653 0.52407 -0.35295 0.53958 C -0.35694 0.54907 -0.36111 0.55347 -0.36545 0.5618 C -0.36771 0.57152 -0.37569 0.57546 -0.38177 0.58102 C -0.3842 0.58333 -0.38906 0.58727 -0.38906 0.5875 C -0.38333 0.59004 -0.37656 0.58565 -0.37048 0.58426 C -0.36701 0.57986 -0.36805 0.57569 -0.36545 0.57129 C -0.36389 0.56875 -0.36111 0.56736 -0.3592 0.56504 C -0.35278 0.55694 -0.35104 0.54907 -0.34167 0.54907 " pathEditMode="relative" rAng="0" ptsTypes="ffffffffffffffffffffA">
                                      <p:cBhvr>
                                        <p:cTn id="11" dur="2000" fill="hold"/>
                                        <p:tgtEl>
                                          <p:spTgt spid="440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" y="29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04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40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0.00092 C -0.00851 -0.01088 2.77778E-6 0.00139 -0.00729 -0.01805 C -0.01007 -0.02523 -0.0132 -0.03055 -0.0158 -0.0375 C -0.01754 -0.0419 -0.02101 -0.05 -0.02101 -0.04977 C -0.02361 -0.06759 -0.01997 -0.04745 -0.02518 -0.06204 C -0.02639 -0.06505 -0.02639 -0.06898 -0.02726 -0.07199 C -0.0283 -0.07477 -0.02952 -0.07662 -0.03056 -0.0794 C -0.03559 -0.09282 -0.04063 -0.10579 -0.04618 -0.11852 C -0.04809 -0.12315 -0.04966 -0.13079 -0.05243 -0.1331 C -0.05573 -0.13565 -0.05643 -0.13565 -0.05972 -0.14051 C -0.07084 -0.15532 -0.06441 -0.15 -0.07118 -0.15532 C -0.07952 -0.16967 -0.08768 -0.18426 -0.09653 -0.19722 C -0.10295 -0.20671 -0.10799 -0.22037 -0.11511 -0.22639 C -0.11858 -0.23194 -0.1224 -0.23565 -0.1257 -0.24097 C -0.12674 -0.24305 -0.12691 -0.24653 -0.12778 -0.24838 C -0.13542 -0.26366 -0.14393 -0.2787 -0.15191 -0.29259 C -0.15695 -0.30092 -0.16389 -0.3162 -0.16979 -0.31921 C -0.17413 -0.33032 -0.16893 -0.31967 -0.17813 -0.32639 C -0.17934 -0.32778 -0.18004 -0.33055 -0.18108 -0.33148 C -0.18247 -0.3331 -0.18386 -0.33356 -0.18525 -0.33403 C -0.18959 -0.33356 -0.19393 -0.3338 -0.19792 -0.33148 C -0.19913 -0.33102 -0.19983 -0.32801 -0.20087 -0.32639 C -0.20955 -0.31667 -0.21632 -0.30787 -0.22413 -0.29491 C -0.2257 -0.29167 -0.21997 -0.29491 -0.21788 -0.29491 " pathEditMode="relative" rAng="0" ptsTypes="fffffffffffffffffffffffA">
                                      <p:cBhvr>
                                        <p:cTn id="16" dur="2000" fill="hold"/>
                                        <p:tgtEl>
                                          <p:spTgt spid="440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" y="-16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04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40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3.7037E-7 C -0.00538 -0.00949 -0.01007 -0.01782 -0.01719 -0.02107 C -0.0309 -0.04653 -0.04844 -0.05625 -0.06545 -0.07269 C -0.07222 -0.08935 -0.0783 -0.09607 -0.08784 -0.10509 C -0.10746 -0.12338 -0.09462 -0.11505 -0.10486 -0.1213 C -0.11111 -0.13704 -0.12708 -0.16944 -0.13767 -0.175 C -0.13906 -0.17685 -0.14028 -0.17847 -0.14166 -0.17986 C -0.14288 -0.18102 -0.14444 -0.18056 -0.14548 -0.18194 C -0.14948 -0.18611 -0.14913 -0.18889 -0.15469 -0.18889 " pathEditMode="relative" rAng="0" ptsTypes="ffffffffA">
                                      <p:cBhvr>
                                        <p:cTn id="21" dur="2000" fill="hold"/>
                                        <p:tgtEl>
                                          <p:spTgt spid="440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7" y="-9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04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40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1.11111E-6 C -0.00243 -0.01921 -0.0092 -0.02361 -0.01458 -0.03819 C -0.01979 -0.05185 -0.02673 -0.06667 -0.03281 -0.0787 C -0.03559 -0.09305 -0.04461 -0.1044 -0.05 -0.11643 C -0.05139 -0.11991 -0.05416 -0.12778 -0.05607 -0.12778 " pathEditMode="relative" rAng="0" ptsTypes="ffffA">
                                      <p:cBhvr>
                                        <p:cTn id="26" dur="2000" fill="hold"/>
                                        <p:tgtEl>
                                          <p:spTgt spid="440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" y="-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048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</p:childTnLst>
        </p:cTn>
      </p:par>
    </p:tnLst>
    <p:bldLst>
      <p:bldP spid="73" grpId="0" animBg="1"/>
      <p:bldP spid="73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371600" y="533400"/>
            <a:ext cx="6248400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2800" b="1" i="1" cap="all" dirty="0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Игра </a:t>
            </a:r>
            <a:r>
              <a:rPr lang="ru-RU" sz="2800" b="1" i="1" cap="all" dirty="0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«кольца </a:t>
            </a:r>
            <a:r>
              <a:rPr lang="ru-RU" sz="2800" b="1" i="1" cap="all" dirty="0" err="1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луллия</a:t>
            </a:r>
            <a:r>
              <a:rPr lang="ru-RU" sz="2800" b="1" i="1" cap="all" dirty="0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»</a:t>
            </a:r>
            <a:endParaRPr lang="ru-RU" sz="2800" b="1" i="1" cap="all" dirty="0" smtClean="0">
              <a:ln/>
              <a:solidFill>
                <a:srgbClr val="FF000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вал 2"/>
          <p:cNvSpPr/>
          <p:nvPr/>
        </p:nvSpPr>
        <p:spPr>
          <a:xfrm>
            <a:off x="2000232" y="1142984"/>
            <a:ext cx="5286412" cy="5214974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Овал 3"/>
          <p:cNvSpPr/>
          <p:nvPr/>
        </p:nvSpPr>
        <p:spPr>
          <a:xfrm>
            <a:off x="2857488" y="1928802"/>
            <a:ext cx="3643338" cy="3643338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Овал 44"/>
          <p:cNvSpPr/>
          <p:nvPr/>
        </p:nvSpPr>
        <p:spPr>
          <a:xfrm>
            <a:off x="3714744" y="2786058"/>
            <a:ext cx="1785950" cy="178595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3010" name="Picture 2" descr="https://storum.ru/image/products/337952.jpg"/>
          <p:cNvPicPr>
            <a:picLocks noChangeAspect="1" noChangeArrowheads="1"/>
          </p:cNvPicPr>
          <p:nvPr/>
        </p:nvPicPr>
        <p:blipFill>
          <a:blip r:embed="rId3" cstate="print"/>
          <a:srcRect l="7938" t="7938" r="4749" b="12687"/>
          <a:stretch>
            <a:fillRect/>
          </a:stretch>
        </p:blipFill>
        <p:spPr bwMode="auto">
          <a:xfrm rot="20031946">
            <a:off x="3234556" y="1193293"/>
            <a:ext cx="990000" cy="900000"/>
          </a:xfrm>
          <a:prstGeom prst="rect">
            <a:avLst/>
          </a:prstGeom>
          <a:noFill/>
        </p:spPr>
      </p:pic>
      <p:pic>
        <p:nvPicPr>
          <p:cNvPr id="43012" name="Picture 4" descr="https://fiction-books.ru/img/101775608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088085">
            <a:off x="1857356" y="4357694"/>
            <a:ext cx="1323529" cy="900000"/>
          </a:xfrm>
          <a:prstGeom prst="rect">
            <a:avLst/>
          </a:prstGeom>
          <a:noFill/>
        </p:spPr>
      </p:pic>
      <p:pic>
        <p:nvPicPr>
          <p:cNvPr id="43018" name="Picture 10" descr="https://img-fotki.yandex.ru/get/1026686/200418627.220/0_1bbfb5_7c76a0ec_orig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9837090">
            <a:off x="5523252" y="4830343"/>
            <a:ext cx="1580247" cy="900000"/>
          </a:xfrm>
          <a:prstGeom prst="rect">
            <a:avLst/>
          </a:prstGeom>
          <a:noFill/>
        </p:spPr>
      </p:pic>
      <p:pic>
        <p:nvPicPr>
          <p:cNvPr id="43020" name="Picture 12" descr="https://cache3.youla.io/files/images/720_720_out/59/cf/59cf41c22aecd612c70b8f33.jpg"/>
          <p:cNvPicPr>
            <a:picLocks noChangeAspect="1" noChangeArrowheads="1"/>
          </p:cNvPicPr>
          <p:nvPr/>
        </p:nvPicPr>
        <p:blipFill>
          <a:blip r:embed="rId6" cstate="print"/>
          <a:srcRect l="7913" t="3969" r="7514" b="8718"/>
          <a:stretch>
            <a:fillRect/>
          </a:stretch>
        </p:blipFill>
        <p:spPr bwMode="auto">
          <a:xfrm rot="21064802">
            <a:off x="5454085" y="2803903"/>
            <a:ext cx="1049386" cy="1080000"/>
          </a:xfrm>
          <a:prstGeom prst="rect">
            <a:avLst/>
          </a:prstGeom>
          <a:noFill/>
        </p:spPr>
      </p:pic>
      <p:sp>
        <p:nvSpPr>
          <p:cNvPr id="67" name="Стрелка вверх 66"/>
          <p:cNvSpPr/>
          <p:nvPr/>
        </p:nvSpPr>
        <p:spPr>
          <a:xfrm rot="20696780">
            <a:off x="4223326" y="2527284"/>
            <a:ext cx="368205" cy="1214446"/>
          </a:xfrm>
          <a:prstGeom prst="upArrow">
            <a:avLst/>
          </a:prstGeom>
          <a:solidFill>
            <a:srgbClr val="FFC0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8" name="Овал 67"/>
          <p:cNvSpPr/>
          <p:nvPr/>
        </p:nvSpPr>
        <p:spPr>
          <a:xfrm>
            <a:off x="457200" y="457200"/>
            <a:ext cx="579035" cy="53340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dirty="0" smtClean="0">
                <a:solidFill>
                  <a:srgbClr val="002060"/>
                </a:solidFill>
              </a:rPr>
              <a:t>?</a:t>
            </a:r>
            <a:endParaRPr lang="ru-RU" sz="4800" dirty="0">
              <a:solidFill>
                <a:srgbClr val="002060"/>
              </a:solidFill>
            </a:endParaRPr>
          </a:p>
        </p:txBody>
      </p:sp>
      <p:sp>
        <p:nvSpPr>
          <p:cNvPr id="69" name="Загнутый угол 68"/>
          <p:cNvSpPr/>
          <p:nvPr/>
        </p:nvSpPr>
        <p:spPr>
          <a:xfrm>
            <a:off x="381001" y="1066800"/>
            <a:ext cx="2476487" cy="1933572"/>
          </a:xfrm>
          <a:prstGeom prst="foldedCorner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ru-RU" b="1" dirty="0" smtClean="0">
                <a:solidFill>
                  <a:srgbClr val="002060"/>
                </a:solidFill>
              </a:rPr>
              <a:t>     Правила игры</a:t>
            </a:r>
            <a:endParaRPr lang="en-US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1300" i="1" dirty="0" smtClean="0">
                <a:solidFill>
                  <a:schemeClr val="accent5">
                    <a:lumMod val="50000"/>
                  </a:schemeClr>
                </a:solidFill>
              </a:rPr>
              <a:t>Из </a:t>
            </a:r>
            <a:r>
              <a:rPr lang="ru-RU" sz="1300" i="1" dirty="0" smtClean="0">
                <a:solidFill>
                  <a:schemeClr val="accent5">
                    <a:lumMod val="50000"/>
                  </a:schemeClr>
                </a:solidFill>
              </a:rPr>
              <a:t>предложенных вариантов нужно «Найти доказательство гипотезы». </a:t>
            </a:r>
            <a:r>
              <a:rPr lang="ru-RU" sz="1300" i="1" dirty="0" smtClean="0">
                <a:solidFill>
                  <a:schemeClr val="accent5">
                    <a:lumMod val="50000"/>
                  </a:schemeClr>
                </a:solidFill>
              </a:rPr>
              <a:t>Под </a:t>
            </a:r>
            <a:r>
              <a:rPr lang="ru-RU" sz="1300" i="1" dirty="0" smtClean="0">
                <a:solidFill>
                  <a:schemeClr val="accent5">
                    <a:lumMod val="50000"/>
                  </a:schemeClr>
                </a:solidFill>
              </a:rPr>
              <a:t>стрелкой объединяют картинки, формирующие доказательство гипотезы</a:t>
            </a:r>
            <a:r>
              <a:rPr lang="ru-RU" sz="1300" i="1" dirty="0" smtClean="0">
                <a:solidFill>
                  <a:schemeClr val="accent5">
                    <a:lumMod val="50000"/>
                  </a:schemeClr>
                </a:solidFill>
              </a:rPr>
              <a:t>.</a:t>
            </a:r>
          </a:p>
          <a:p>
            <a:pPr algn="ctr"/>
            <a:r>
              <a:rPr lang="ru-RU" sz="1300" i="1" dirty="0" smtClean="0">
                <a:solidFill>
                  <a:schemeClr val="accent5">
                    <a:lumMod val="50000"/>
                  </a:schemeClr>
                </a:solidFill>
              </a:rPr>
              <a:t>При правильном вращении стрелка увеличится.</a:t>
            </a:r>
            <a:endParaRPr lang="ru-RU" sz="1300" i="1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algn="ctr"/>
            <a:endParaRPr lang="ru-RU" sz="1300" i="1" dirty="0" smtClean="0">
              <a:solidFill>
                <a:schemeClr val="accent5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7800000">
                                      <p:cBhvr>
                                        <p:cTn id="10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6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</p:childTnLst>
        </p:cTn>
      </p:par>
    </p:tnLst>
    <p:bldLst>
      <p:bldP spid="67" grpId="0" animBg="1"/>
      <p:bldP spid="67" grpId="1" animBg="1"/>
      <p:bldP spid="67" grpId="2" animBg="1"/>
      <p:bldP spid="69" grpId="0" animBg="1"/>
      <p:bldP spid="69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52600" y="533400"/>
            <a:ext cx="5715000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2800" b="1" i="1" cap="all" dirty="0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Игра «</a:t>
            </a:r>
            <a:r>
              <a:rPr lang="ru-RU" sz="2800" b="1" i="1" cap="all" dirty="0" err="1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Раньше-позже</a:t>
            </a:r>
            <a:r>
              <a:rPr lang="ru-RU" sz="2800" b="1" i="1" cap="all" dirty="0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»</a:t>
            </a:r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/>
          <a:srcRect l="13636" t="13483" r="11364" b="25843"/>
          <a:stretch>
            <a:fillRect/>
          </a:stretch>
        </p:blipFill>
        <p:spPr bwMode="auto">
          <a:xfrm>
            <a:off x="457200" y="2590800"/>
            <a:ext cx="8382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3"/>
          <a:srcRect l="11650" t="5607" r="18447" b="10280"/>
          <a:stretch>
            <a:fillRect/>
          </a:stretch>
        </p:blipFill>
        <p:spPr bwMode="auto">
          <a:xfrm>
            <a:off x="1295400" y="2971800"/>
            <a:ext cx="914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09800" y="3581400"/>
            <a:ext cx="1003300" cy="113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5845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38500" y="3733800"/>
            <a:ext cx="12573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5846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800600" y="2286000"/>
            <a:ext cx="1879600" cy="387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5847" name="Picture 7">
            <a:hlinkClick r:id="" action="ppaction://noaction" highlightClick="1">
              <a:snd r:embed="rId7" name="click.wav"/>
            </a:hlinkClick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845300" y="2362200"/>
            <a:ext cx="1765300" cy="383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Овал 10"/>
          <p:cNvSpPr/>
          <p:nvPr/>
        </p:nvSpPr>
        <p:spPr>
          <a:xfrm>
            <a:off x="457200" y="457200"/>
            <a:ext cx="579035" cy="53340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dirty="0" smtClean="0">
                <a:solidFill>
                  <a:srgbClr val="002060"/>
                </a:solidFill>
              </a:rPr>
              <a:t>?</a:t>
            </a:r>
            <a:endParaRPr lang="ru-RU" sz="4800" dirty="0">
              <a:solidFill>
                <a:srgbClr val="002060"/>
              </a:solidFill>
            </a:endParaRPr>
          </a:p>
        </p:txBody>
      </p:sp>
      <p:sp>
        <p:nvSpPr>
          <p:cNvPr id="12" name="Загнутый угол 11"/>
          <p:cNvSpPr/>
          <p:nvPr/>
        </p:nvSpPr>
        <p:spPr>
          <a:xfrm>
            <a:off x="381001" y="1066800"/>
            <a:ext cx="2285999" cy="2209800"/>
          </a:xfrm>
          <a:prstGeom prst="foldedCorner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ru-RU" b="1" dirty="0" smtClean="0">
                <a:solidFill>
                  <a:srgbClr val="002060"/>
                </a:solidFill>
              </a:rPr>
              <a:t>     Правила игры</a:t>
            </a:r>
            <a:endParaRPr lang="en-US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1300" i="1" dirty="0" smtClean="0">
                <a:solidFill>
                  <a:schemeClr val="accent5">
                    <a:lumMod val="50000"/>
                  </a:schemeClr>
                </a:solidFill>
              </a:rPr>
              <a:t>К рассмотрению предлагаются картинки с изображением стадий роста растения. Нужно кликнуть на картинку, где растение посажено позже других. При правильном ответе вы услышите звуковой сигнал.</a:t>
            </a:r>
          </a:p>
          <a:p>
            <a:pPr algn="ctr"/>
            <a:endParaRPr lang="ru-RU" sz="1300" i="1" dirty="0" smtClean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7715272" y="6115126"/>
            <a:ext cx="785818" cy="35719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>
            <a:hlinkClick r:id="rId9" action="ppaction://hlinksldjump"/>
          </p:cNvPr>
          <p:cNvSpPr/>
          <p:nvPr/>
        </p:nvSpPr>
        <p:spPr>
          <a:xfrm>
            <a:off x="7500958" y="6072206"/>
            <a:ext cx="127048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Далее</a:t>
            </a:r>
            <a:endParaRPr lang="ru-RU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52600" y="533400"/>
            <a:ext cx="5715000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2800" b="1" i="1" cap="all" dirty="0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Игра </a:t>
            </a:r>
            <a:r>
              <a:rPr lang="ru-RU" sz="2800" b="1" i="1" cap="all" dirty="0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«найди, что не так»</a:t>
            </a:r>
            <a:endParaRPr lang="ru-RU" sz="2800" b="1" i="1" cap="all" dirty="0" smtClean="0">
              <a:ln/>
              <a:solidFill>
                <a:srgbClr val="FF000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https://cdn.pixabay.com/photo/2021/02/26/04/17/tree-6050638_1280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14545" y="1029396"/>
            <a:ext cx="4467375" cy="5472000"/>
          </a:xfrm>
          <a:prstGeom prst="rect">
            <a:avLst/>
          </a:prstGeom>
          <a:noFill/>
        </p:spPr>
      </p:pic>
      <p:pic>
        <p:nvPicPr>
          <p:cNvPr id="1030" name="Picture 6" descr="https://cdn.pixabay.com/photo/2014/12/22/00/05/strawberry-576772_128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57818" y="2285992"/>
            <a:ext cx="486847" cy="540000"/>
          </a:xfrm>
          <a:prstGeom prst="rect">
            <a:avLst/>
          </a:prstGeom>
          <a:noFill/>
        </p:spPr>
      </p:pic>
      <p:pic>
        <p:nvPicPr>
          <p:cNvPr id="14" name="Picture 6" descr="https://cdn.pixabay.com/photo/2014/12/22/00/05/strawberry-576772_128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5326482">
            <a:off x="3008023" y="2676661"/>
            <a:ext cx="486847" cy="540000"/>
          </a:xfrm>
          <a:prstGeom prst="rect">
            <a:avLst/>
          </a:prstGeom>
          <a:noFill/>
        </p:spPr>
      </p:pic>
      <p:pic>
        <p:nvPicPr>
          <p:cNvPr id="15" name="Picture 6" descr="https://cdn.pixabay.com/photo/2014/12/22/00/05/strawberry-576772_128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737672">
            <a:off x="3650964" y="1462214"/>
            <a:ext cx="486847" cy="540000"/>
          </a:xfrm>
          <a:prstGeom prst="rect">
            <a:avLst/>
          </a:prstGeom>
          <a:noFill/>
        </p:spPr>
      </p:pic>
      <p:pic>
        <p:nvPicPr>
          <p:cNvPr id="1032" name="Picture 8" descr="https://www.pngkey.com/png/full/311-3115525_jumping-fish-png-download-perch-png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8" y="1500174"/>
            <a:ext cx="783158" cy="396000"/>
          </a:xfrm>
          <a:prstGeom prst="rect">
            <a:avLst/>
          </a:prstGeom>
          <a:noFill/>
        </p:spPr>
      </p:pic>
      <p:pic>
        <p:nvPicPr>
          <p:cNvPr id="17" name="Picture 8" descr="https://www.pngkey.com/png/full/311-3115525_jumping-fish-png-download-perch-png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57818" y="3857628"/>
            <a:ext cx="783158" cy="396000"/>
          </a:xfrm>
          <a:prstGeom prst="rect">
            <a:avLst/>
          </a:prstGeom>
          <a:noFill/>
        </p:spPr>
      </p:pic>
      <p:pic>
        <p:nvPicPr>
          <p:cNvPr id="1034" name="Picture 10" descr="https://s02.yapfiles.ru/files/2140226/purpleflowerpng1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86116" y="3714752"/>
            <a:ext cx="506604" cy="468000"/>
          </a:xfrm>
          <a:prstGeom prst="rect">
            <a:avLst/>
          </a:prstGeom>
          <a:noFill/>
        </p:spPr>
      </p:pic>
      <p:pic>
        <p:nvPicPr>
          <p:cNvPr id="19" name="Picture 10" descr="https://s02.yapfiles.ru/files/2140226/purpleflowerpng1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86248" y="2500306"/>
            <a:ext cx="506604" cy="468000"/>
          </a:xfrm>
          <a:prstGeom prst="rect">
            <a:avLst/>
          </a:prstGeom>
          <a:noFill/>
        </p:spPr>
      </p:pic>
      <p:sp>
        <p:nvSpPr>
          <p:cNvPr id="20" name="Овал 19"/>
          <p:cNvSpPr/>
          <p:nvPr/>
        </p:nvSpPr>
        <p:spPr>
          <a:xfrm>
            <a:off x="457200" y="457200"/>
            <a:ext cx="579035" cy="53340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dirty="0" smtClean="0">
                <a:solidFill>
                  <a:srgbClr val="002060"/>
                </a:solidFill>
              </a:rPr>
              <a:t>?</a:t>
            </a:r>
            <a:endParaRPr lang="ru-RU" sz="4800" dirty="0">
              <a:solidFill>
                <a:srgbClr val="002060"/>
              </a:solidFill>
            </a:endParaRPr>
          </a:p>
        </p:txBody>
      </p:sp>
      <p:sp>
        <p:nvSpPr>
          <p:cNvPr id="21" name="Загнутый угол 20"/>
          <p:cNvSpPr/>
          <p:nvPr/>
        </p:nvSpPr>
        <p:spPr>
          <a:xfrm>
            <a:off x="381001" y="1066800"/>
            <a:ext cx="2285999" cy="2005010"/>
          </a:xfrm>
          <a:prstGeom prst="foldedCorner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ru-RU" b="1" dirty="0" smtClean="0">
                <a:solidFill>
                  <a:srgbClr val="002060"/>
                </a:solidFill>
              </a:rPr>
              <a:t>     Правила игры</a:t>
            </a:r>
            <a:endParaRPr lang="en-US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1300" i="1" dirty="0" smtClean="0">
                <a:solidFill>
                  <a:schemeClr val="accent5">
                    <a:lumMod val="50000"/>
                  </a:schemeClr>
                </a:solidFill>
              </a:rPr>
              <a:t>На экране показано дерево, необходимо внимательно рассмотреть и найти, что не так.</a:t>
            </a:r>
          </a:p>
          <a:p>
            <a:pPr algn="ctr"/>
            <a:r>
              <a:rPr lang="ru-RU" sz="1300" i="1" dirty="0" smtClean="0">
                <a:solidFill>
                  <a:schemeClr val="accent5">
                    <a:lumMod val="50000"/>
                  </a:schemeClr>
                </a:solidFill>
              </a:rPr>
              <a:t>При правильном ответе </a:t>
            </a:r>
            <a:r>
              <a:rPr lang="ru-RU" sz="1300" i="1" dirty="0" smtClean="0">
                <a:solidFill>
                  <a:schemeClr val="accent5">
                    <a:lumMod val="50000"/>
                  </a:schemeClr>
                </a:solidFill>
              </a:rPr>
              <a:t>картинка переместиться вниз и вы </a:t>
            </a:r>
            <a:r>
              <a:rPr lang="ru-RU" sz="1300" i="1" dirty="0" smtClean="0">
                <a:solidFill>
                  <a:schemeClr val="accent5">
                    <a:lumMod val="50000"/>
                  </a:schemeClr>
                </a:solidFill>
              </a:rPr>
              <a:t>услышите звуковой сигнал</a:t>
            </a:r>
            <a:r>
              <a:rPr lang="ru-RU" sz="1300" i="1" dirty="0" smtClean="0">
                <a:solidFill>
                  <a:schemeClr val="accent5">
                    <a:lumMod val="50000"/>
                  </a:schemeClr>
                </a:solidFill>
              </a:rPr>
              <a:t>.</a:t>
            </a:r>
            <a:endParaRPr lang="ru-RU" sz="1300" i="1" dirty="0" smtClean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7715272" y="6115126"/>
            <a:ext cx="785818" cy="35719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>
            <a:hlinkClick r:id="rId7" action="ppaction://hlinksldjump"/>
          </p:cNvPr>
          <p:cNvSpPr/>
          <p:nvPr/>
        </p:nvSpPr>
        <p:spPr>
          <a:xfrm>
            <a:off x="7500958" y="6072206"/>
            <a:ext cx="127048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Далее</a:t>
            </a:r>
            <a:endParaRPr lang="ru-RU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3.7037E-7 L -0.06025 0.458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" y="22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z_uk-proigrysh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81481E-6 L 0.03715 0.52638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" y="26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z_uk-proigrysh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69 0.00601 L -0.03611 0.63588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" y="31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z_uk-proigrysh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3.7037E-6 L 0.04392 0.59908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" y="3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z_uk-proigrysh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33  E" pathEditMode="relative" ptsTypes="">
                                      <p:cBhvr>
                                        <p:cTn id="2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z_uk-proigrysh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44444E-6 L -0.05243 0.34422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17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z_uk-proigrysh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1.11111E-6 L 0.21632 0.48982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" y="24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z_uk-proigrysh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52600" y="428604"/>
            <a:ext cx="5715000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2800" b="1" i="1" cap="all" dirty="0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Игра </a:t>
            </a:r>
            <a:r>
              <a:rPr lang="ru-RU" sz="2800" b="1" i="1" cap="all" dirty="0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«кто внимательнее»</a:t>
            </a:r>
            <a:endParaRPr lang="ru-RU" sz="2800" b="1" i="1" cap="all" dirty="0" smtClean="0">
              <a:ln/>
              <a:solidFill>
                <a:srgbClr val="FF000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62" name="Picture 2" descr="https://i.pinimg.com/originals/c0/5f/59/c05f592e803233ad940e2744f86b6fbf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48" y="1065396"/>
            <a:ext cx="7715304" cy="5364000"/>
          </a:xfrm>
          <a:prstGeom prst="rect">
            <a:avLst/>
          </a:prstGeom>
          <a:noFill/>
        </p:spPr>
      </p:pic>
      <p:pic>
        <p:nvPicPr>
          <p:cNvPr id="40964" name="Picture 4" descr="https://for-teacher.ru/edu/data/img/pic-023k3kpgw5-015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58082" y="4214818"/>
            <a:ext cx="1045237" cy="642942"/>
          </a:xfrm>
          <a:prstGeom prst="rect">
            <a:avLst/>
          </a:prstGeom>
          <a:noFill/>
        </p:spPr>
      </p:pic>
      <p:pic>
        <p:nvPicPr>
          <p:cNvPr id="40972" name="Picture 12" descr="https://abali.ru/wp-content/uploads/2010/12/podarki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5786" y="1071546"/>
            <a:ext cx="1249277" cy="1080000"/>
          </a:xfrm>
          <a:prstGeom prst="rect">
            <a:avLst/>
          </a:prstGeom>
          <a:noFill/>
        </p:spPr>
      </p:pic>
      <p:pic>
        <p:nvPicPr>
          <p:cNvPr id="40974" name="Picture 14" descr="https://clipart-best.com/img/snowman/snowman-clip-art-21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49487" y="2857496"/>
            <a:ext cx="1750811" cy="1800000"/>
          </a:xfrm>
          <a:prstGeom prst="rect">
            <a:avLst/>
          </a:prstGeom>
          <a:noFill/>
        </p:spPr>
      </p:pic>
      <p:pic>
        <p:nvPicPr>
          <p:cNvPr id="40976" name="Picture 16" descr="https://www.pinclipart.com/picdir/big/7-71414_playground-slide-slide-clipart-png-download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386236" y="3500438"/>
            <a:ext cx="1757400" cy="2088000"/>
          </a:xfrm>
          <a:prstGeom prst="rect">
            <a:avLst/>
          </a:prstGeom>
          <a:noFill/>
        </p:spPr>
      </p:pic>
      <p:pic>
        <p:nvPicPr>
          <p:cNvPr id="40978" name="Picture 18" descr="https://i.pinimg.com/originals/42/f1/16/42f1169c49c39c7e5844612d37b009ff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58016" y="5500702"/>
            <a:ext cx="1100287" cy="720000"/>
          </a:xfrm>
          <a:prstGeom prst="rect">
            <a:avLst/>
          </a:prstGeom>
          <a:noFill/>
        </p:spPr>
      </p:pic>
      <p:pic>
        <p:nvPicPr>
          <p:cNvPr id="40992" name="Picture 32" descr="https://catherineasquithgallery.com/uploads/posts/2021-03/1614548017_25-p-gribi-na-belom-fone-34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429520" y="1458554"/>
            <a:ext cx="1133113" cy="756000"/>
          </a:xfrm>
          <a:prstGeom prst="rect">
            <a:avLst/>
          </a:prstGeom>
          <a:noFill/>
        </p:spPr>
      </p:pic>
      <p:pic>
        <p:nvPicPr>
          <p:cNvPr id="40996" name="Picture 36" descr="https://img-fotki.yandex.ru/get/15546/134091466.20c/0_1128a7_9cba61ad_orig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3635856">
            <a:off x="2494016" y="1439435"/>
            <a:ext cx="1311635" cy="1080000"/>
          </a:xfrm>
          <a:prstGeom prst="rect">
            <a:avLst/>
          </a:prstGeom>
          <a:noFill/>
        </p:spPr>
      </p:pic>
      <p:pic>
        <p:nvPicPr>
          <p:cNvPr id="41002" name="Picture 42" descr="https://clipart-best.com/img/trash-can/trash-can-clip-art-36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0" y="5697127"/>
            <a:ext cx="1142976" cy="1160873"/>
          </a:xfrm>
          <a:prstGeom prst="rect">
            <a:avLst/>
          </a:prstGeom>
          <a:noFill/>
        </p:spPr>
      </p:pic>
      <p:sp>
        <p:nvSpPr>
          <p:cNvPr id="34" name="Овал 33"/>
          <p:cNvSpPr/>
          <p:nvPr/>
        </p:nvSpPr>
        <p:spPr>
          <a:xfrm>
            <a:off x="457200" y="457200"/>
            <a:ext cx="579035" cy="53340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dirty="0" smtClean="0">
                <a:solidFill>
                  <a:srgbClr val="002060"/>
                </a:solidFill>
              </a:rPr>
              <a:t>?</a:t>
            </a:r>
            <a:endParaRPr lang="ru-RU" sz="4800" dirty="0">
              <a:solidFill>
                <a:srgbClr val="002060"/>
              </a:solidFill>
            </a:endParaRPr>
          </a:p>
        </p:txBody>
      </p:sp>
      <p:sp>
        <p:nvSpPr>
          <p:cNvPr id="35" name="Загнутый угол 34"/>
          <p:cNvSpPr/>
          <p:nvPr/>
        </p:nvSpPr>
        <p:spPr>
          <a:xfrm>
            <a:off x="381001" y="1066800"/>
            <a:ext cx="2262173" cy="1933572"/>
          </a:xfrm>
          <a:prstGeom prst="foldedCorner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ru-RU" b="1" dirty="0" smtClean="0">
                <a:solidFill>
                  <a:srgbClr val="002060"/>
                </a:solidFill>
              </a:rPr>
              <a:t>     Правила игры</a:t>
            </a:r>
            <a:endParaRPr lang="en-US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1400" dirty="0" smtClean="0"/>
              <a:t>  </a:t>
            </a:r>
            <a:r>
              <a:rPr lang="ru-RU" sz="1300" i="1" dirty="0" smtClean="0">
                <a:solidFill>
                  <a:schemeClr val="accent5">
                    <a:lumMod val="50000"/>
                  </a:schemeClr>
                </a:solidFill>
              </a:rPr>
              <a:t>На </a:t>
            </a:r>
            <a:r>
              <a:rPr lang="ru-RU" sz="1300" i="1" dirty="0" smtClean="0">
                <a:solidFill>
                  <a:schemeClr val="accent5">
                    <a:lumMod val="50000"/>
                  </a:schemeClr>
                </a:solidFill>
              </a:rPr>
              <a:t>экране </a:t>
            </a:r>
            <a:r>
              <a:rPr lang="ru-RU" sz="1300" i="1" dirty="0" smtClean="0">
                <a:solidFill>
                  <a:schemeClr val="accent5">
                    <a:lumMod val="50000"/>
                  </a:schemeClr>
                </a:solidFill>
              </a:rPr>
              <a:t>показана картинка, </a:t>
            </a:r>
            <a:r>
              <a:rPr lang="ru-RU" sz="1300" i="1" dirty="0" smtClean="0">
                <a:solidFill>
                  <a:schemeClr val="accent5">
                    <a:lumMod val="50000"/>
                  </a:schemeClr>
                </a:solidFill>
              </a:rPr>
              <a:t>необходимо внимательно рассмотреть и </a:t>
            </a:r>
            <a:r>
              <a:rPr lang="ru-RU" sz="1300" i="1" dirty="0" smtClean="0">
                <a:solidFill>
                  <a:schemeClr val="accent5">
                    <a:lumMod val="50000"/>
                  </a:schemeClr>
                </a:solidFill>
              </a:rPr>
              <a:t>найти «ошибки».</a:t>
            </a:r>
            <a:endParaRPr lang="ru-RU" sz="1300" i="1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algn="ctr"/>
            <a:r>
              <a:rPr lang="ru-RU" sz="1300" i="1" dirty="0" smtClean="0">
                <a:solidFill>
                  <a:schemeClr val="accent5">
                    <a:lumMod val="50000"/>
                  </a:schemeClr>
                </a:solidFill>
              </a:rPr>
              <a:t>При правильном ответе </a:t>
            </a:r>
            <a:r>
              <a:rPr lang="ru-RU" sz="1300" i="1" dirty="0" smtClean="0">
                <a:solidFill>
                  <a:schemeClr val="accent5">
                    <a:lumMod val="50000"/>
                  </a:schemeClr>
                </a:solidFill>
              </a:rPr>
              <a:t>объект переместиться в урну и вы </a:t>
            </a:r>
            <a:r>
              <a:rPr lang="ru-RU" sz="1300" i="1" dirty="0" smtClean="0">
                <a:solidFill>
                  <a:schemeClr val="accent5">
                    <a:lumMod val="50000"/>
                  </a:schemeClr>
                </a:solidFill>
              </a:rPr>
              <a:t>услышите звуковой сигнал</a:t>
            </a:r>
            <a:r>
              <a:rPr lang="ru-RU" sz="1300" i="1" dirty="0" smtClean="0">
                <a:solidFill>
                  <a:schemeClr val="accent5">
                    <a:lumMod val="50000"/>
                  </a:schemeClr>
                </a:solidFill>
              </a:rPr>
              <a:t>.</a:t>
            </a:r>
            <a:endParaRPr lang="ru-RU" sz="1300" i="1" dirty="0" smtClean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7929586" y="471524"/>
            <a:ext cx="785818" cy="35719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>
            <a:hlinkClick r:id="rId12" action="ppaction://hlinksldjump"/>
          </p:cNvPr>
          <p:cNvSpPr/>
          <p:nvPr/>
        </p:nvSpPr>
        <p:spPr>
          <a:xfrm>
            <a:off x="7715272" y="428604"/>
            <a:ext cx="127048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Далее</a:t>
            </a:r>
            <a:endParaRPr lang="ru-RU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09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7037E-6 C -0.00469 0.025 -0.01407 0.04885 -0.02101 0.07338 C -0.02205 0.07755 -0.02327 0.08149 -0.02431 0.08565 C -0.02535 0.08982 -0.02778 0.09792 -0.02778 0.09815 C -0.02848 0.125 -0.02778 0.16852 -0.03993 0.19607 C -0.04219 0.20139 -0.04427 0.20672 -0.04688 0.21181 C -0.04948 0.21667 -0.0533 0.22084 -0.05556 0.22593 C -0.07066 0.2588 -0.07986 0.29306 -0.08334 0.32917 C -0.08229 0.4007 -0.08733 0.41899 -0.07813 0.4676 C -0.07483 0.48449 -0.07118 0.50139 -0.06754 0.51829 C -0.0665 0.52361 -0.06424 0.53426 -0.06424 0.53449 C -0.06545 0.54561 -0.06493 0.55324 -0.07118 0.56227 C -0.07344 0.57385 -0.07639 0.58426 -0.07969 0.59537 C -0.08021 0.60093 -0.08334 0.61482 -0.08334 0.62199 " pathEditMode="relative" rAng="0" ptsTypes="fffffffffffffA">
                                      <p:cBhvr>
                                        <p:cTn id="6" dur="2000" fill="hold"/>
                                        <p:tgtEl>
                                          <p:spTgt spid="409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" y="311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40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7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09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3.33333E-6 C -0.00625 0.03379 -0.01892 0.06365 -0.03715 0.0824 C -0.04236 0.09583 -0.04878 0.10416 -0.05555 0.11551 C -0.0592 0.13564 -0.05243 0.10231 -0.06545 0.13657 C -0.0717 0.15277 -0.06857 0.14722 -0.07395 0.15555 C -0.07552 0.16435 -0.07968 0.17361 -0.08246 0.18171 C -0.0842 0.18657 -0.08819 0.19583 -0.08819 0.19606 C -0.08941 0.20787 -0.09149 0.21944 -0.09375 0.23102 C -0.09461 0.23588 -0.09566 0.24051 -0.0967 0.24514 C -0.09704 0.24768 -0.09809 0.25254 -0.09809 0.25277 C -0.09965 0.2706 -0.10173 0.28217 -0.10937 0.2949 C -0.11076 0.3074 -0.11076 0.30254 -0.11076 0.30902 " pathEditMode="relative" rAng="0" ptsTypes="fffffffffffA">
                                      <p:cBhvr>
                                        <p:cTn id="11" dur="2000" fill="hold"/>
                                        <p:tgtEl>
                                          <p:spTgt spid="409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" y="154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0"/>
                                            </p:cond>
                                          </p:stCondLst>
                                        </p:cTn>
                                        <p:tgtEl>
                                          <p:spTgt spid="40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7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09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29 0.10208 C -0.00885 0.10509 -0.01024 0.10833 -0.0118 0.11134 C -0.01267 0.11296 -0.01423 0.11597 -0.01423 0.11597 C -0.01562 0.12315 -0.01701 0.1331 -0.01996 0.13935 C -0.02204 0.14375 -0.02708 0.15162 -0.02708 0.15162 C -0.02881 0.1625 -0.03559 0.16944 -0.03871 0.17963 C -0.04288 0.19236 -0.04566 0.20578 -0.05017 0.21828 C -0.05208 0.22361 -0.05468 0.22824 -0.05607 0.23379 C -0.05781 0.24074 -0.05868 0.24606 -0.0618 0.25231 C -0.06892 0.26643 -0.07864 0.27639 -0.08628 0.28958 C -0.09357 0.30231 -0.09982 0.31713 -0.10833 0.32847 C -0.11527 0.33773 -0.11961 0.34352 -0.12465 0.35486 C -0.12569 0.36342 -0.12691 0.36805 -0.13055 0.375 C -0.13472 0.39352 -0.15138 0.41203 -0.1618 0.42453 C -0.17118 0.43541 -0.16527 0.43217 -0.17239 0.43541 C -0.17743 0.4456 -0.17152 0.43565 -0.17812 0.44166 C -0.18142 0.44467 -0.18923 0.45717 -0.19097 0.46018 C -0.19461 0.46666 -0.19895 0.47199 -0.2026 0.4787 C -0.20694 0.48657 -0.21006 0.49537 -0.21545 0.50208 C -0.21805 0.50926 -0.22309 0.5162 -0.22812 0.5206 C -0.23541 0.53495 -0.24357 0.54722 -0.2526 0.55949 C -0.25416 0.5618 -0.26024 0.57801 -0.26302 0.57801 " pathEditMode="relative" ptsTypes="fffffffffffffffffffffA">
                                      <p:cBhvr>
                                        <p:cTn id="16" dur="2000" fill="hold"/>
                                        <p:tgtEl>
                                          <p:spTgt spid="409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5"/>
                                            </p:cond>
                                          </p:stCondLst>
                                        </p:cTn>
                                        <p:tgtEl>
                                          <p:spTgt spid="40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9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09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7037E-7 C -0.0231 0.03149 -0.05313 0.03704 -0.08369 0.04815 C -0.11632 0.05996 -0.14723 0.07431 -0.179 0.09005 C -0.18282 0.0919 -0.18716 0.09237 -0.19063 0.09468 C -0.22292 0.11459 -0.24862 0.14838 -0.28369 0.15973 C -0.29775 0.17061 -0.31476 0.17917 -0.32778 0.19237 C -0.34289 0.20787 -0.3257 0.1963 -0.34532 0.21088 C -0.34879 0.21343 -0.35244 0.21436 -0.35573 0.21713 C -0.36355 0.22362 -0.36806 0.23125 -0.37674 0.23565 C -0.38299 0.24445 -0.39323 0.25417 -0.40226 0.25741 C -0.43421 0.28889 -0.47101 0.3051 -0.50799 0.32246 C -0.51893 0.32755 -0.53421 0.33102 -0.5441 0.33797 C -0.55834 0.34792 -0.56789 0.36389 -0.58021 0.37686 C -0.60087 0.39862 -0.62518 0.41181 -0.64757 0.4294 C -0.65573 0.43588 -0.66007 0.44584 -0.66737 0.45278 C -0.67136 0.46065 -0.67553 0.46922 -0.68247 0.4713 C -0.68629 0.47639 -0.69011 0.48125 -0.69532 0.4838 C -0.70261 0.49352 -0.70556 0.49676 -0.71511 0.5007 C -0.72066 0.5125 -0.7132 0.49931 -0.72205 0.50695 C -0.72448 0.50903 -0.72691 0.51644 -0.729 0.51945 C -0.7316 0.52338 -0.73386 0.52755 -0.73716 0.53033 C -0.73837 0.53125 -0.73959 0.53218 -0.74063 0.53334 C -0.74271 0.53565 -0.7448 0.5382 -0.74636 0.54121 C -0.74723 0.54283 -0.74775 0.54445 -0.74879 0.54584 C -0.75105 0.54885 -0.75435 0.55232 -0.75695 0.5551 C -0.75851 0.55672 -0.7599 0.55834 -0.76164 0.55973 C -0.76268 0.56065 -0.76511 0.56135 -0.76511 0.56135 " pathEditMode="relative" ptsTypes="ffffffffffffffffffffffffffA">
                                      <p:cBhvr>
                                        <p:cTn id="21" dur="2000" fill="hold"/>
                                        <p:tgtEl>
                                          <p:spTgt spid="409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0"/>
                                            </p:cond>
                                          </p:stCondLst>
                                        </p:cTn>
                                        <p:tgtEl>
                                          <p:spTgt spid="40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9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09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22222E-6 -1.48148E-6 C -0.02221 0.00394 -0.0368 -0.00532 -0.05711 -0.00926 C -0.07239 -0.01227 -0.08819 -0.01273 -0.10346 -0.01389 C -0.11926 -0.01713 -0.13385 -0.01643 -0.14999 -0.01551 C -0.18593 -0.00116 -0.22083 0.00463 -0.25815 0.00625 C -0.2651 0.00926 -0.27256 0.01088 -0.27916 0.01551 C -0.28489 0.01945 -0.28975 0.02431 -0.29548 0.02801 C -0.29947 0.03333 -0.30537 0.04028 -0.31058 0.0419 C -0.31215 0.04306 -0.31353 0.04445 -0.3151 0.04514 C -0.31978 0.04746 -0.32482 0.04815 -0.32916 0.05116 C -0.33853 0.05741 -0.34912 0.06551 -0.35937 0.06829 C -0.36822 0.07616 -0.37343 0.07546 -0.38385 0.07917 C -0.39409 0.08287 -0.40138 0.08634 -0.41162 0.08843 C -0.41614 0.09259 -0.42152 0.0956 -0.42673 0.09769 C -0.43176 0.10463 -0.44079 0.10926 -0.44426 0.11783 " pathEditMode="relative" ptsTypes="ffffffffffffffA">
                                      <p:cBhvr>
                                        <p:cTn id="26" dur="2000" fill="hold"/>
                                        <p:tgtEl>
                                          <p:spTgt spid="409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5"/>
                                            </p:cond>
                                          </p:stCondLst>
                                        </p:cTn>
                                        <p:tgtEl>
                                          <p:spTgt spid="40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7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09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5.92593E-6 C -0.01528 -0.0037 -0.03073 -0.01319 -0.04635 -0.0155 C -0.0592 -0.01735 -0.07205 -0.01759 -0.08472 -0.02013 C -0.10139 -0.02337 -0.11128 -0.03194 -0.12899 -0.03402 C -0.15955 -0.03147 -0.18299 -0.01666 -0.21146 -0.00138 C -0.21944 0.00278 -0.22778 0.00371 -0.23611 0.00626 C -0.24549 0.00927 -0.25434 0.01528 -0.26406 0.01876 C -0.2849 0.0264 -0.30625 0.03172 -0.32778 0.03565 C -0.35156 0.04538 -0.37587 0.05255 -0.4 0.06042 C -0.41007 0.0639 -0.42083 0.06366 -0.43125 0.06667 C -0.46181 0.0757 -0.49184 0.08612 -0.52205 0.09769 C -0.5316 0.10116 -0.5375 0.11112 -0.54635 0.11482 C -0.58281 0.1301 -0.6191 0.14677 -0.65573 0.16135 C -0.66372 0.16459 -0.67101 0.17084 -0.67917 0.17362 C -0.69497 0.17894 -0.71163 0.18149 -0.72778 0.18612 C -0.73194 0.18866 -0.73472 0.19098 -0.73941 0.19237 C -0.74358 0.19376 -0.75226 0.19538 -0.75226 0.19538 C -0.75486 0.19653 -0.75781 0.197 -0.76042 0.19862 C -0.76493 0.20163 -0.76944 0.20857 -0.77431 0.21089 C -0.7783 0.21274 -0.77691 0.21135 -0.77899 0.2139 " pathEditMode="relative" ptsTypes="fffffffffffffffffffA">
                                      <p:cBhvr>
                                        <p:cTn id="31" dur="2000" fill="hold"/>
                                        <p:tgtEl>
                                          <p:spTgt spid="409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0"/>
                                            </p:cond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6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09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2.96296E-6 C -0.03698 -0.00741 -0.07118 -0.02917 -0.10816 -0.03565 C -0.13681 -0.03473 -0.1658 -0.03496 -0.19427 -0.03102 C -0.20833 -0.02593 -0.21962 -0.0257 -0.2349 -0.02477 C -0.24809 -0.02246 -0.26111 -0.01898 -0.27448 -0.01713 C -0.28646 -0.01389 -0.29826 -0.01088 -0.31059 -0.00926 C -0.32795 -0.00417 -0.34549 -0.00162 -0.36285 0.00301 C -0.36997 0.00486 -0.37674 0.00902 -0.38385 0.01088 C -0.40695 0.01666 -0.43125 0.02014 -0.45486 0.02314 C -0.50486 0.02245 -0.53524 0.02754 -0.57674 0.01852 C -0.59149 0.01527 -0.60625 0.01365 -0.62101 0.01088 C -0.6257 0.00995 -0.6349 0.00764 -0.6349 0.00764 C -0.65851 0.00902 -0.68108 0.01088 -0.70469 0.01088 " pathEditMode="relative" ptsTypes="ffffffffffffA">
                                      <p:cBhvr>
                                        <p:cTn id="36" dur="2000" fill="hold"/>
                                        <p:tgtEl>
                                          <p:spTgt spid="409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5"/>
                                            </p:cond>
                                          </p:stCondLst>
                                        </p:cTn>
                                        <p:tgtEl>
                                          <p:spTgt spid="40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7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35" grpId="0" animBg="1"/>
      <p:bldP spid="35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52600" y="428604"/>
            <a:ext cx="5715000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2800" b="1" i="1" cap="all" dirty="0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Игра </a:t>
            </a:r>
            <a:r>
              <a:rPr lang="ru-RU" sz="2800" b="1" i="1" cap="all" dirty="0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«отгадай секрет»</a:t>
            </a:r>
            <a:endParaRPr lang="ru-RU" sz="2800" b="1" i="1" cap="all" dirty="0" smtClean="0">
              <a:ln/>
              <a:solidFill>
                <a:srgbClr val="FF000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9164" name="Picture 12" descr="https://img-fotki.yandex.ru/get/482931/128273656.c8e/0_234ea5_44a066d_XL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14673" y="1214422"/>
            <a:ext cx="2604150" cy="3240000"/>
          </a:xfrm>
          <a:prstGeom prst="rect">
            <a:avLst/>
          </a:prstGeom>
          <a:noFill/>
        </p:spPr>
      </p:pic>
      <p:pic>
        <p:nvPicPr>
          <p:cNvPr id="22" name="Рисунок 21" descr="Untitled-1 copy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0956" y="571480"/>
            <a:ext cx="1155556" cy="1955556"/>
          </a:xfrm>
          <a:prstGeom prst="rect">
            <a:avLst/>
          </a:prstGeom>
        </p:spPr>
      </p:pic>
      <p:pic>
        <p:nvPicPr>
          <p:cNvPr id="23" name="Рисунок 22" descr="Untitled-1 copy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620307">
            <a:off x="5115707" y="1342849"/>
            <a:ext cx="1155556" cy="1955556"/>
          </a:xfrm>
          <a:prstGeom prst="rect">
            <a:avLst/>
          </a:prstGeom>
        </p:spPr>
      </p:pic>
      <p:pic>
        <p:nvPicPr>
          <p:cNvPr id="24" name="Рисунок 23" descr="Untitled-1 copy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620307">
            <a:off x="4301497" y="1985792"/>
            <a:ext cx="1155556" cy="1955556"/>
          </a:xfrm>
          <a:prstGeom prst="rect">
            <a:avLst/>
          </a:prstGeom>
        </p:spPr>
      </p:pic>
      <p:pic>
        <p:nvPicPr>
          <p:cNvPr id="25" name="Рисунок 24" descr="thorns-149735_1280 cop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7537932">
            <a:off x="3782684" y="1993294"/>
            <a:ext cx="745481" cy="903614"/>
          </a:xfrm>
          <a:prstGeom prst="rect">
            <a:avLst/>
          </a:prstGeom>
        </p:spPr>
      </p:pic>
      <p:pic>
        <p:nvPicPr>
          <p:cNvPr id="26" name="Рисунок 25" descr="thorns-149735_1280 cop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7537932">
            <a:off x="3329949" y="1207475"/>
            <a:ext cx="745481" cy="903614"/>
          </a:xfrm>
          <a:prstGeom prst="rect">
            <a:avLst/>
          </a:prstGeom>
        </p:spPr>
      </p:pic>
      <p:pic>
        <p:nvPicPr>
          <p:cNvPr id="49168" name="Picture 16" descr="https://img-fotki.yandex.ru/get/195694/200418627.18e/0_183d81_cb10e07c_orig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12347" y="4126520"/>
            <a:ext cx="1588743" cy="2160000"/>
          </a:xfrm>
          <a:prstGeom prst="rect">
            <a:avLst/>
          </a:prstGeom>
          <a:noFill/>
        </p:spPr>
      </p:pic>
      <p:pic>
        <p:nvPicPr>
          <p:cNvPr id="49170" name="Picture 18" descr="https://cdn.pixabay.com/photo/2013/07/12/17/45/cactus-152378_1280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5720" y="3786190"/>
            <a:ext cx="1677375" cy="2520000"/>
          </a:xfrm>
          <a:prstGeom prst="rect">
            <a:avLst/>
          </a:prstGeom>
          <a:noFill/>
        </p:spPr>
      </p:pic>
      <p:pic>
        <p:nvPicPr>
          <p:cNvPr id="49176" name="Picture 24" descr="https://img-fotki.yandex.ru/get/2714/66124276.36/0_67fec_ca852be7_XXXL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071802" y="4340834"/>
            <a:ext cx="3028258" cy="2160000"/>
          </a:xfrm>
          <a:prstGeom prst="rect">
            <a:avLst/>
          </a:prstGeom>
          <a:noFill/>
        </p:spPr>
      </p:pic>
      <p:sp>
        <p:nvSpPr>
          <p:cNvPr id="33" name="Овал 32"/>
          <p:cNvSpPr/>
          <p:nvPr/>
        </p:nvSpPr>
        <p:spPr>
          <a:xfrm>
            <a:off x="457200" y="457200"/>
            <a:ext cx="579035" cy="53340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dirty="0" smtClean="0">
                <a:solidFill>
                  <a:srgbClr val="002060"/>
                </a:solidFill>
              </a:rPr>
              <a:t>?</a:t>
            </a:r>
            <a:endParaRPr lang="ru-RU" sz="4800" dirty="0">
              <a:solidFill>
                <a:srgbClr val="002060"/>
              </a:solidFill>
            </a:endParaRPr>
          </a:p>
        </p:txBody>
      </p:sp>
      <p:sp>
        <p:nvSpPr>
          <p:cNvPr id="36" name="Загнутый угол 35"/>
          <p:cNvSpPr/>
          <p:nvPr/>
        </p:nvSpPr>
        <p:spPr>
          <a:xfrm>
            <a:off x="381001" y="1066800"/>
            <a:ext cx="2262173" cy="2362200"/>
          </a:xfrm>
          <a:prstGeom prst="foldedCorner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ru-RU" b="1" dirty="0" smtClean="0">
                <a:solidFill>
                  <a:srgbClr val="002060"/>
                </a:solidFill>
              </a:rPr>
              <a:t>     Правила игры</a:t>
            </a:r>
            <a:endParaRPr lang="en-US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1300" i="1" dirty="0" smtClean="0">
                <a:solidFill>
                  <a:schemeClr val="accent5">
                    <a:lumMod val="50000"/>
                  </a:schemeClr>
                </a:solidFill>
              </a:rPr>
              <a:t>На экране предлагается ряд картинок: объект + необычный </a:t>
            </a:r>
            <a:r>
              <a:rPr lang="ru-RU" sz="1300" i="1" dirty="0" smtClean="0">
                <a:solidFill>
                  <a:schemeClr val="accent5">
                    <a:lumMod val="50000"/>
                  </a:schemeClr>
                </a:solidFill>
              </a:rPr>
              <a:t>признак. </a:t>
            </a:r>
            <a:r>
              <a:rPr lang="ru-RU" sz="1300" i="1" dirty="0" smtClean="0">
                <a:solidFill>
                  <a:schemeClr val="accent5">
                    <a:lumMod val="50000"/>
                  </a:schemeClr>
                </a:solidFill>
              </a:rPr>
              <a:t>Необходимо соединить, у какого объекта мог быть взят этот признак .</a:t>
            </a:r>
            <a:r>
              <a:rPr lang="ru-RU" sz="1300" i="1" dirty="0" smtClean="0">
                <a:solidFill>
                  <a:schemeClr val="accent5">
                    <a:lumMod val="50000"/>
                  </a:schemeClr>
                </a:solidFill>
              </a:rPr>
              <a:t> При правильном ответе признак переместиться к соответствующему объекту.</a:t>
            </a:r>
            <a:endParaRPr lang="ru-RU" sz="1300" i="1" dirty="0" smtClean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27" name="Рисунок 26" descr="thorns-149735_1280 cop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7537932">
            <a:off x="3758580" y="707410"/>
            <a:ext cx="745481" cy="903614"/>
          </a:xfrm>
          <a:prstGeom prst="rect">
            <a:avLst/>
          </a:prstGeom>
        </p:spPr>
      </p:pic>
      <p:sp>
        <p:nvSpPr>
          <p:cNvPr id="37" name="Скругленный прямоугольник 36"/>
          <p:cNvSpPr/>
          <p:nvPr/>
        </p:nvSpPr>
        <p:spPr>
          <a:xfrm>
            <a:off x="8016428" y="6215082"/>
            <a:ext cx="785818" cy="35719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Прямоугольник 37">
            <a:hlinkClick r:id="rId9" action="ppaction://hlinksldjump"/>
          </p:cNvPr>
          <p:cNvSpPr/>
          <p:nvPr/>
        </p:nvSpPr>
        <p:spPr>
          <a:xfrm>
            <a:off x="7802114" y="6172162"/>
            <a:ext cx="127048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Далее</a:t>
            </a:r>
            <a:endParaRPr lang="ru-RU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4.07407E-6 C -0.02084 0.02708 -0.03837 0.03287 -0.06303 0.04699 C -0.06997 0.05092 -0.07691 0.05486 -0.08386 0.05879 C -0.08698 0.06064 -0.09358 0.06458 -0.09358 0.06504 C -0.09931 0.07199 -0.10747 0.08703 -0.11459 0.09143 C -0.11997 0.10092 -0.12657 0.10092 -0.13403 0.10324 C -0.14514 0.11296 -0.15643 0.11736 -0.16771 0.12338 C -0.19497 0.13796 -0.22362 0.15509 -0.24844 0.17963 C -0.2691 0.2 -0.28993 0.21967 -0.3099 0.2412 C -0.31737 0.2493 -0.32657 0.25393 -0.33403 0.26203 C -0.34896 0.27824 -0.36094 0.29583 -0.37761 0.30625 C -0.38941 0.32662 -0.37153 0.29745 -0.38577 0.31504 C -0.39219 0.32314 -0.38907 0.32361 -0.39375 0.33263 C -0.39931 0.34467 -0.41181 0.35833 -0.41632 0.37106 C -0.42066 0.38333 -0.42674 0.39305 -0.43247 0.40347 C -0.43612 0.41018 -0.4375 0.425 -0.44046 0.4331 C -0.44063 0.43518 -0.44289 0.45069 -0.44375 0.4537 C -0.4474 0.46597 -0.45504 0.47916 -0.45504 0.49467 " pathEditMode="relative" rAng="0" ptsTypes="fffffffffffffffffA">
                                      <p:cBhvr>
                                        <p:cTn id="1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8" y="24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4.07407E-6 C -0.02101 0.02384 -0.03889 0.02893 -0.06372 0.0412 C -0.07083 0.04467 -0.07795 0.04814 -0.08507 0.05162 C -0.08819 0.05324 -0.09479 0.05671 -0.09479 0.05694 C -0.10069 0.06319 -0.10903 0.07638 -0.11597 0.08032 C -0.1217 0.08865 -0.1283 0.08865 -0.13576 0.09074 C -0.14705 0.09907 -0.15851 0.10301 -0.16997 0.10833 C -0.19757 0.12106 -0.22656 0.13611 -0.25174 0.15787 C -0.27274 0.17569 -0.29375 0.19305 -0.31406 0.2118 C -0.32153 0.21898 -0.3309 0.22314 -0.33837 0.23009 C -0.35347 0.24444 -0.3658 0.25972 -0.38264 0.26898 C -0.39462 0.2868 -0.37656 0.26134 -0.39097 0.27685 C -0.39757 0.28379 -0.39427 0.28402 -0.39896 0.29236 C -0.40451 0.30277 -0.41719 0.31458 -0.42188 0.32592 C -0.42622 0.33657 -0.43247 0.34513 -0.43819 0.35439 C -0.44184 0.36018 -0.4434 0.37338 -0.44635 0.38032 C -0.44653 0.38217 -0.44879 0.39583 -0.44965 0.39838 C -0.45347 0.40926 -0.46111 0.42083 -0.46111 0.43449 " pathEditMode="relative" rAng="0" ptsTypes="fffffffffffffffffA">
                                      <p:cBhvr>
                                        <p:cTn id="2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1" y="2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4.07407E-6 C -0.01736 0.01527 -0.03212 0.01851 -0.0526 0.02638 C -0.05851 0.02847 -0.06424 0.03078 -0.07014 0.03287 C -0.07274 0.03402 -0.07812 0.03611 -0.07812 0.03634 C -0.08299 0.04027 -0.08993 0.04884 -0.09566 0.05115 C -0.10035 0.05671 -0.10573 0.05671 -0.11198 0.05787 C -0.12118 0.06342 -0.13073 0.06574 -0.1401 0.06921 C -0.16285 0.07731 -0.1868 0.08703 -0.20764 0.10092 C -0.22483 0.11226 -0.24219 0.12338 -0.25885 0.13541 C -0.2651 0.13981 -0.27274 0.14259 -0.27899 0.14699 C -0.29149 0.15625 -0.30156 0.16597 -0.31545 0.17199 C -0.32535 0.18333 -0.31042 0.16713 -0.3224 0.17685 C -0.32778 0.18148 -0.32517 0.18171 -0.32899 0.1868 C -0.33368 0.19351 -0.3441 0.20115 -0.34792 0.20833 C -0.35156 0.21527 -0.3566 0.2206 -0.36146 0.22662 C -0.36441 0.23032 -0.36562 0.23865 -0.36805 0.24305 C -0.36823 0.24444 -0.36996 0.25301 -0.37083 0.25463 C -0.37378 0.26157 -0.38021 0.26898 -0.38021 0.27777 " pathEditMode="relative" rAng="0" ptsTypes="fffffffffffffffffA">
                                      <p:cBhvr>
                                        <p:cTn id="2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0" y="13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1.48148E-6 C -0.01371 0.01759 -0.02535 0.0213 -0.04167 0.03056 C -0.04635 0.0331 -0.05087 0.03565 -0.05556 0.0382 C -0.05764 0.03935 -0.06181 0.0419 -0.06181 0.04213 C -0.06562 0.04676 -0.07118 0.05648 -0.07569 0.05949 C -0.07934 0.06574 -0.08368 0.06574 -0.08871 0.06713 C -0.09601 0.07338 -0.10347 0.07639 -0.11094 0.08033 C -0.12899 0.08982 -0.14792 0.10093 -0.16424 0.1169 C -0.17795 0.13009 -0.19167 0.14306 -0.20486 0.15695 C -0.2099 0.16227 -0.21597 0.16528 -0.22083 0.17037 C -0.23073 0.18102 -0.23871 0.19259 -0.24965 0.19931 C -0.25746 0.2125 -0.24566 0.19375 -0.25503 0.20509 C -0.25937 0.21019 -0.25729 0.21065 -0.26042 0.21644 C -0.26406 0.22431 -0.27222 0.2331 -0.27535 0.24144 C -0.27812 0.24954 -0.28212 0.25579 -0.28594 0.26273 C -0.28837 0.2669 -0.28941 0.27662 -0.29132 0.28171 C -0.29132 0.28333 -0.29288 0.29329 -0.2934 0.29537 C -0.29583 0.30324 -0.30087 0.31181 -0.30087 0.32199 " pathEditMode="relative" rAng="0" ptsTypes="fffffffffffffffffA">
                                      <p:cBhvr>
                                        <p:cTn id="3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" y="16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1.85185E-6 C -0.0118 0.01921 -0.02187 0.02338 -0.03594 0.03333 C -0.03993 0.03634 -0.04392 0.03912 -0.04792 0.0419 C -0.04965 0.04305 -0.0533 0.04606 -0.0533 0.04629 C -0.0566 0.05139 -0.06128 0.06204 -0.06528 0.06504 C -0.0684 0.07199 -0.07205 0.07199 -0.07639 0.07361 C -0.08264 0.08032 -0.08906 0.08356 -0.09566 0.08796 C -0.11111 0.09838 -0.12743 0.11041 -0.14149 0.12801 C -0.1533 0.14236 -0.1651 0.15648 -0.17656 0.17199 C -0.18073 0.17754 -0.18594 0.18102 -0.19028 0.18657 C -0.19878 0.19815 -0.20555 0.21088 -0.2151 0.21829 C -0.22187 0.23264 -0.21163 0.21204 -0.21979 0.22454 C -0.22344 0.23032 -0.2217 0.23055 -0.2243 0.23704 C -0.22743 0.2456 -0.23455 0.25532 -0.23715 0.26435 C -0.23958 0.27315 -0.24305 0.28009 -0.24635 0.2875 C -0.24844 0.29236 -0.2493 0.30301 -0.25087 0.30856 C -0.25104 0.31018 -0.25226 0.32106 -0.25278 0.32338 C -0.25486 0.33217 -0.2592 0.34143 -0.2592 0.35254 " pathEditMode="relative" rAng="0" ptsTypes="fffffffffffffffffA">
                                      <p:cBhvr>
                                        <p:cTn id="3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" y="17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1.48148E-6 C -0.01372 0.02454 -0.02518 0.02963 -0.04132 0.04236 C -0.04584 0.04583 -0.05052 0.04954 -0.05504 0.05301 C -0.05712 0.05463 -0.06129 0.05833 -0.06129 0.05857 C -0.06511 0.06505 -0.07049 0.07847 -0.07518 0.08241 C -0.07865 0.09121 -0.08299 0.09121 -0.08785 0.09306 C -0.09514 0.10185 -0.10261 0.10579 -0.1099 0.11134 C -0.12778 0.12454 -0.14653 0.14005 -0.16285 0.16227 C -0.17639 0.18056 -0.19011 0.19838 -0.20313 0.21783 C -0.20799 0.225 -0.21407 0.2294 -0.21893 0.23634 C -0.22865 0.25116 -0.23664 0.2669 -0.24757 0.27662 C -0.25521 0.29468 -0.24358 0.26852 -0.25296 0.28449 C -0.25712 0.29167 -0.25504 0.2919 -0.25816 0.30046 C -0.26181 0.31111 -0.26997 0.32338 -0.27292 0.33496 C -0.2757 0.34607 -0.27969 0.35463 -0.28351 0.36435 C -0.28594 0.37014 -0.28681 0.3838 -0.28872 0.39074 C -0.28889 0.39283 -0.29028 0.40671 -0.29098 0.40949 C -0.29323 0.4206 -0.29827 0.43241 -0.29827 0.44653 " pathEditMode="relative" rAng="0" ptsTypes="fffffffffffffffffA">
                                      <p:cBhvr>
                                        <p:cTn id="40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" y="2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36" grpId="0" animBg="1"/>
      <p:bldP spid="36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71600" y="533400"/>
            <a:ext cx="6248400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2800" b="1" i="1" cap="all" dirty="0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Игра «образование аналогий»</a:t>
            </a:r>
          </a:p>
        </p:txBody>
      </p:sp>
      <p:pic>
        <p:nvPicPr>
          <p:cNvPr id="36866" name="Picture 2" descr="https://library.top-culture.ru/wp-content/uploads/2020/04/podsnezhnik1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37254" y="1143000"/>
            <a:ext cx="4592346" cy="3168000"/>
          </a:xfrm>
          <a:prstGeom prst="rect">
            <a:avLst/>
          </a:prstGeom>
          <a:noFill/>
        </p:spPr>
      </p:pic>
      <p:pic>
        <p:nvPicPr>
          <p:cNvPr id="36868" name="Picture 4" descr="http://mpr.alania.gov.ru/sites/mpr/files/styles/news_extralarge/public/media/news/photos/2019-11/263390_0.jpg?itok=scvYi5o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5393" y="4800600"/>
            <a:ext cx="2672607" cy="1620000"/>
          </a:xfrm>
          <a:prstGeom prst="rect">
            <a:avLst/>
          </a:prstGeom>
          <a:noFill/>
        </p:spPr>
      </p:pic>
      <p:pic>
        <p:nvPicPr>
          <p:cNvPr id="36874" name="Picture 10" descr="http://900igr.net/up/datai/135059/0002-017-.jpg"/>
          <p:cNvPicPr>
            <a:picLocks noChangeAspect="1" noChangeArrowheads="1"/>
          </p:cNvPicPr>
          <p:nvPr/>
        </p:nvPicPr>
        <p:blipFill>
          <a:blip r:embed="rId5" cstate="print"/>
          <a:srcRect b="11806"/>
          <a:stretch>
            <a:fillRect/>
          </a:stretch>
        </p:blipFill>
        <p:spPr bwMode="auto">
          <a:xfrm>
            <a:off x="3241337" y="4800600"/>
            <a:ext cx="2424817" cy="1620000"/>
          </a:xfrm>
          <a:prstGeom prst="rect">
            <a:avLst/>
          </a:prstGeom>
          <a:noFill/>
        </p:spPr>
      </p:pic>
      <p:pic>
        <p:nvPicPr>
          <p:cNvPr id="36876" name="Picture 12" descr="https://krot.info/uploads/posts/2021-02/1613815436_37-p-fon-s-ogorodom-dlya-prezentatsii-37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29322" y="4857760"/>
            <a:ext cx="2907694" cy="1620000"/>
          </a:xfrm>
          <a:prstGeom prst="rect">
            <a:avLst/>
          </a:prstGeom>
          <a:noFill/>
        </p:spPr>
      </p:pic>
      <p:sp>
        <p:nvSpPr>
          <p:cNvPr id="11" name="Овал 10"/>
          <p:cNvSpPr/>
          <p:nvPr/>
        </p:nvSpPr>
        <p:spPr>
          <a:xfrm>
            <a:off x="457200" y="457200"/>
            <a:ext cx="579035" cy="53340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dirty="0" smtClean="0">
                <a:solidFill>
                  <a:srgbClr val="002060"/>
                </a:solidFill>
              </a:rPr>
              <a:t>?</a:t>
            </a:r>
            <a:endParaRPr lang="ru-RU" sz="4800" dirty="0">
              <a:solidFill>
                <a:srgbClr val="002060"/>
              </a:solidFill>
            </a:endParaRPr>
          </a:p>
        </p:txBody>
      </p:sp>
      <p:sp>
        <p:nvSpPr>
          <p:cNvPr id="12" name="Загнутый угол 11"/>
          <p:cNvSpPr/>
          <p:nvPr/>
        </p:nvSpPr>
        <p:spPr>
          <a:xfrm>
            <a:off x="381001" y="1066800"/>
            <a:ext cx="2285999" cy="1981200"/>
          </a:xfrm>
          <a:prstGeom prst="foldedCorner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ru-RU" b="1" dirty="0" smtClean="0">
                <a:solidFill>
                  <a:srgbClr val="002060"/>
                </a:solidFill>
              </a:rPr>
              <a:t>     Правила игры</a:t>
            </a:r>
            <a:endParaRPr lang="en-US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1300" i="1" dirty="0" smtClean="0">
                <a:solidFill>
                  <a:schemeClr val="accent5">
                    <a:lumMod val="50000"/>
                  </a:schemeClr>
                </a:solidFill>
              </a:rPr>
              <a:t>Необходимо к  картинке подобрать недостающую пару, которая подходит по смыслу(например, где растет?). При правильном ответе картинки соединятся и прозвучат аплодисменты.</a:t>
            </a:r>
          </a:p>
          <a:p>
            <a:r>
              <a:rPr lang="ru-RU" sz="1400" dirty="0" smtClean="0"/>
              <a:t> </a:t>
            </a:r>
          </a:p>
          <a:p>
            <a:pPr algn="ctr"/>
            <a:endParaRPr lang="ru-RU" sz="1300" i="1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algn="ctr"/>
            <a:endParaRPr lang="ru-RU" sz="1300" i="1" dirty="0" smtClean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8016428" y="6115126"/>
            <a:ext cx="785818" cy="35719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>
            <a:hlinkClick r:id="rId7" action="ppaction://hlinksldjump"/>
          </p:cNvPr>
          <p:cNvSpPr/>
          <p:nvPr/>
        </p:nvSpPr>
        <p:spPr>
          <a:xfrm>
            <a:off x="7802114" y="6072206"/>
            <a:ext cx="127048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Далее</a:t>
            </a:r>
            <a:endParaRPr lang="ru-RU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68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2.14434E-6 L 0.04618 -0.3511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68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0" y="-176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86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71600" y="533400"/>
            <a:ext cx="6248400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2800" b="1" i="1" cap="all" dirty="0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Игра «образование аналогий»</a:t>
            </a:r>
          </a:p>
        </p:txBody>
      </p:sp>
      <p:pic>
        <p:nvPicPr>
          <p:cNvPr id="36866" name="Picture 2" descr="https://library.top-culture.ru/wp-content/uploads/2020/04/podsnezhnik1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77000" y="1600200"/>
            <a:ext cx="2087430" cy="1440000"/>
          </a:xfrm>
          <a:prstGeom prst="rect">
            <a:avLst/>
          </a:prstGeom>
          <a:noFill/>
        </p:spPr>
      </p:pic>
      <p:pic>
        <p:nvPicPr>
          <p:cNvPr id="36868" name="Picture 4" descr="http://mpr.alania.gov.ru/sites/mpr/files/styles/news_extralarge/public/media/news/photos/2019-11/263390_0.jpg?itok=scvYi5o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5388" y="4800600"/>
            <a:ext cx="2375648" cy="1440000"/>
          </a:xfrm>
          <a:prstGeom prst="rect">
            <a:avLst/>
          </a:prstGeom>
          <a:noFill/>
        </p:spPr>
      </p:pic>
      <p:pic>
        <p:nvPicPr>
          <p:cNvPr id="36876" name="Picture 12" descr="https://krot.info/uploads/posts/2021-02/1613815436_37-p-fon-s-ogorodom-dlya-prezentatsii-37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78387" y="4800600"/>
            <a:ext cx="2584613" cy="1440000"/>
          </a:xfrm>
          <a:prstGeom prst="rect">
            <a:avLst/>
          </a:prstGeom>
          <a:noFill/>
        </p:spPr>
      </p:pic>
      <p:sp>
        <p:nvSpPr>
          <p:cNvPr id="11" name="Овал 10"/>
          <p:cNvSpPr/>
          <p:nvPr/>
        </p:nvSpPr>
        <p:spPr>
          <a:xfrm>
            <a:off x="457200" y="457200"/>
            <a:ext cx="579035" cy="53340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dirty="0" smtClean="0">
                <a:solidFill>
                  <a:srgbClr val="002060"/>
                </a:solidFill>
              </a:rPr>
              <a:t>?</a:t>
            </a:r>
            <a:endParaRPr lang="ru-RU" sz="4800" dirty="0">
              <a:solidFill>
                <a:srgbClr val="002060"/>
              </a:solidFill>
            </a:endParaRPr>
          </a:p>
        </p:txBody>
      </p:sp>
      <p:pic>
        <p:nvPicPr>
          <p:cNvPr id="37890" name="Picture 2" descr="https://modamix.net/wp-content/uploads/2019/09/s120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40161" y="1600200"/>
            <a:ext cx="2084439" cy="1440000"/>
          </a:xfrm>
          <a:prstGeom prst="rect">
            <a:avLst/>
          </a:prstGeom>
          <a:noFill/>
        </p:spPr>
      </p:pic>
      <p:pic>
        <p:nvPicPr>
          <p:cNvPr id="37894" name="Picture 6" descr="https://st3.depositphotos.com/2405719/16213/v/1600/depositphotos_162135554-stock-illustration-vector-illustration-cartoon-characters-children.jpg"/>
          <p:cNvPicPr>
            <a:picLocks noChangeAspect="1" noChangeArrowheads="1"/>
          </p:cNvPicPr>
          <p:nvPr/>
        </p:nvPicPr>
        <p:blipFill>
          <a:blip r:embed="rId7" cstate="print"/>
          <a:srcRect b="11100"/>
          <a:stretch>
            <a:fillRect/>
          </a:stretch>
        </p:blipFill>
        <p:spPr bwMode="auto">
          <a:xfrm>
            <a:off x="2819400" y="4800600"/>
            <a:ext cx="2040190" cy="1440000"/>
          </a:xfrm>
          <a:prstGeom prst="rect">
            <a:avLst/>
          </a:prstGeom>
          <a:noFill/>
        </p:spPr>
      </p:pic>
      <p:pic>
        <p:nvPicPr>
          <p:cNvPr id="37896" name="Picture 8" descr="https://clipart-best.com/img/coconut/coconut-clip-art-12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438400" y="1447800"/>
            <a:ext cx="1730769" cy="1440000"/>
          </a:xfrm>
          <a:prstGeom prst="rect">
            <a:avLst/>
          </a:prstGeom>
          <a:noFill/>
        </p:spPr>
      </p:pic>
      <p:pic>
        <p:nvPicPr>
          <p:cNvPr id="37898" name="Picture 10" descr="https://www.pinclipart.com/picdir/big/97-971201_palm-tree-cartoon-png-clipart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972511" y="4800600"/>
            <a:ext cx="1047289" cy="1440000"/>
          </a:xfrm>
          <a:prstGeom prst="rect">
            <a:avLst/>
          </a:prstGeom>
          <a:noFill/>
        </p:spPr>
      </p:pic>
      <p:pic>
        <p:nvPicPr>
          <p:cNvPr id="37892" name="Picture 4" descr="https://s2.best-wallpaper.net/wallpaper/2560x1920/2010/Four-kinds-of-fruit-grapes-apples-plums-pears_2560x1920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57200" y="1600200"/>
            <a:ext cx="1920000" cy="1440000"/>
          </a:xfrm>
          <a:prstGeom prst="rect">
            <a:avLst/>
          </a:prstGeom>
          <a:noFill/>
        </p:spPr>
      </p:pic>
      <p:sp>
        <p:nvSpPr>
          <p:cNvPr id="12" name="Загнутый угол 11"/>
          <p:cNvSpPr/>
          <p:nvPr/>
        </p:nvSpPr>
        <p:spPr>
          <a:xfrm>
            <a:off x="381001" y="1066800"/>
            <a:ext cx="2190735" cy="2005010"/>
          </a:xfrm>
          <a:prstGeom prst="foldedCorner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ru-RU" b="1" dirty="0" smtClean="0">
                <a:solidFill>
                  <a:srgbClr val="002060"/>
                </a:solidFill>
              </a:rPr>
              <a:t>     Правила игры</a:t>
            </a:r>
            <a:endParaRPr lang="en-US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1300" i="1" dirty="0" smtClean="0">
                <a:solidFill>
                  <a:schemeClr val="accent5">
                    <a:lumMod val="50000"/>
                  </a:schemeClr>
                </a:solidFill>
              </a:rPr>
              <a:t>Необходимо к  картинке подобрать недостающую пару, которая подходит по смыслу (например, где растет?). При правильном ответе картинки соединятся и прозвучат аплодисменты.</a:t>
            </a:r>
          </a:p>
          <a:p>
            <a:r>
              <a:rPr lang="ru-RU" sz="1400" dirty="0" smtClean="0"/>
              <a:t> </a:t>
            </a:r>
          </a:p>
          <a:p>
            <a:pPr algn="ctr"/>
            <a:endParaRPr lang="ru-RU" sz="1300" i="1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algn="ctr"/>
            <a:endParaRPr lang="ru-RU" sz="1300" i="1" dirty="0" smtClean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8001024" y="6143644"/>
            <a:ext cx="785818" cy="35719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>
            <a:hlinkClick r:id="rId11" action="ppaction://hlinksldjump"/>
          </p:cNvPr>
          <p:cNvSpPr/>
          <p:nvPr/>
        </p:nvSpPr>
        <p:spPr>
          <a:xfrm>
            <a:off x="7786710" y="6100724"/>
            <a:ext cx="127048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Далее</a:t>
            </a:r>
            <a:endParaRPr lang="ru-RU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68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56766E-6 L 0.6625 -0.24913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368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00" y="-1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868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78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56766E-6 L -0.26979 -0.24913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378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500" y="-1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894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78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56766E-6 L -0.26771 -0.26023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378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400" y="-130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89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68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2.56766E-6 L -0.26701 -0.24913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368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400" y="-1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876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Другая 405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B050"/>
      </a:hlink>
      <a:folHlink>
        <a:srgbClr val="00B05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1098</TotalTime>
  <Words>1039</Words>
  <Application>Microsoft Office PowerPoint</Application>
  <PresentationFormat>Экран (4:3)</PresentationFormat>
  <Paragraphs>179</Paragraphs>
  <Slides>32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Тема Office</vt:lpstr>
      <vt:lpstr>Образовательный проект по теме:  «РАЗВИТИЕ ИССЛЕДОВАТЕЛЬСКИХ СПОСОБНОСТЕЙ  У ДЕТЕЙ ДОШКОЛЬНОГО ВОЗРАСТА  ПОСРЕДСТВОМ МЕТОДОВ ТРИЗ-ТЕХНОЛОГИИ»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Экологический-2</dc:title>
  <dc:creator>Фокина Лидия Петровна</dc:creator>
  <cp:keywords>Шаблон презентации</cp:keywords>
  <cp:lastModifiedBy>User</cp:lastModifiedBy>
  <cp:revision>131</cp:revision>
  <dcterms:created xsi:type="dcterms:W3CDTF">2017-02-23T13:11:39Z</dcterms:created>
  <dcterms:modified xsi:type="dcterms:W3CDTF">2021-05-15T09:05:18Z</dcterms:modified>
</cp:coreProperties>
</file>