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17222-EF74-47EE-916A-F67766964C1C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40741F2-0531-43F7-98D2-C06F7002A12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92D050"/>
              </a:solidFill>
            </a:rPr>
            <a:t>Лэпбук</a:t>
          </a:r>
          <a:r>
            <a:rPr lang="ru-RU" sz="2000" b="1" dirty="0" smtClean="0">
              <a:solidFill>
                <a:srgbClr val="92D050"/>
              </a:solidFill>
            </a:rPr>
            <a:t>" (</a:t>
          </a:r>
          <a:r>
            <a:rPr lang="ru-RU" sz="2000" b="1" dirty="0" err="1" smtClean="0">
              <a:solidFill>
                <a:srgbClr val="92D050"/>
              </a:solidFill>
            </a:rPr>
            <a:t>lapbook</a:t>
          </a:r>
          <a:r>
            <a:rPr lang="ru-RU" sz="2000" b="1" dirty="0" smtClean="0">
              <a:solidFill>
                <a:srgbClr val="92D050"/>
              </a:solidFill>
            </a:rPr>
            <a:t>) - в дословном переводе с английского значит "наколенная книга" (</a:t>
          </a:r>
          <a:r>
            <a:rPr lang="ru-RU" sz="2000" b="1" dirty="0" err="1" smtClean="0">
              <a:solidFill>
                <a:srgbClr val="92D050"/>
              </a:solidFill>
            </a:rPr>
            <a:t>lap</a:t>
          </a:r>
          <a:r>
            <a:rPr lang="ru-RU" sz="2000" b="1" dirty="0" smtClean="0">
              <a:solidFill>
                <a:srgbClr val="92D050"/>
              </a:solidFill>
            </a:rPr>
            <a:t> - колени, </a:t>
          </a:r>
          <a:r>
            <a:rPr lang="ru-RU" sz="2000" b="1" dirty="0" err="1" smtClean="0">
              <a:solidFill>
                <a:srgbClr val="92D050"/>
              </a:solidFill>
            </a:rPr>
            <a:t>book</a:t>
          </a:r>
          <a:r>
            <a:rPr lang="ru-RU" sz="2000" b="1" dirty="0" smtClean="0">
              <a:solidFill>
                <a:srgbClr val="92D050"/>
              </a:solidFill>
            </a:rPr>
            <a:t> - книга). </a:t>
          </a:r>
          <a:endParaRPr lang="ru-RU" sz="2000" b="1" dirty="0">
            <a:solidFill>
              <a:srgbClr val="92D050"/>
            </a:solidFill>
          </a:endParaRPr>
        </a:p>
      </dgm:t>
    </dgm:pt>
    <dgm:pt modelId="{28E955B4-8CA0-4402-959C-975DD756F1D3}" type="parTrans" cxnId="{097E6787-F79E-4D08-B363-5E45C9325553}">
      <dgm:prSet/>
      <dgm:spPr/>
      <dgm:t>
        <a:bodyPr/>
        <a:lstStyle/>
        <a:p>
          <a:endParaRPr lang="ru-RU"/>
        </a:p>
      </dgm:t>
    </dgm:pt>
    <dgm:pt modelId="{E96C9608-EBB3-45E0-8418-738F94E8AE80}" type="sibTrans" cxnId="{097E6787-F79E-4D08-B363-5E45C9325553}">
      <dgm:prSet/>
      <dgm:spPr/>
      <dgm:t>
        <a:bodyPr/>
        <a:lstStyle/>
        <a:p>
          <a:endParaRPr lang="ru-RU"/>
        </a:p>
      </dgm:t>
    </dgm:pt>
    <dgm:pt modelId="{2D01F1F8-0B94-441A-A50C-104694A4A2A9}">
      <dgm:prSet phldrT="[Текст]" custT="1"/>
      <dgm:spPr/>
      <dgm:t>
        <a:bodyPr/>
        <a:lstStyle/>
        <a:p>
          <a:pPr algn="ctr"/>
          <a:r>
            <a:rPr lang="ru-RU" sz="2000" b="0" dirty="0" err="1" smtClean="0">
              <a:solidFill>
                <a:srgbClr val="FFFF00"/>
              </a:solidFill>
            </a:rPr>
            <a:t>Лэпбуком</a:t>
          </a:r>
          <a:r>
            <a:rPr lang="ru-RU" sz="2000" b="0" dirty="0" smtClean="0">
              <a:solidFill>
                <a:srgbClr val="FFFF00"/>
              </a:solidFill>
            </a:rPr>
            <a:t> можно назвать самодельную книжечку или папочку, которая внутри содержит множество кармашек, книжек-раскладушек, конвертиков, окошек, дверок и других деталей</a:t>
          </a:r>
          <a:endParaRPr lang="ru-RU" sz="2000" b="0" dirty="0">
            <a:solidFill>
              <a:srgbClr val="FFFF00"/>
            </a:solidFill>
          </a:endParaRPr>
        </a:p>
      </dgm:t>
    </dgm:pt>
    <dgm:pt modelId="{51F726A9-E5CE-4051-9C6C-108F914000C9}" type="parTrans" cxnId="{AF2837A4-EE3C-4321-882A-C947CAF15388}">
      <dgm:prSet/>
      <dgm:spPr/>
      <dgm:t>
        <a:bodyPr/>
        <a:lstStyle/>
        <a:p>
          <a:endParaRPr lang="ru-RU"/>
        </a:p>
      </dgm:t>
    </dgm:pt>
    <dgm:pt modelId="{9E52822D-3BC1-4AD0-BD56-7DD3DA84AB19}" type="sibTrans" cxnId="{AF2837A4-EE3C-4321-882A-C947CAF15388}">
      <dgm:prSet/>
      <dgm:spPr/>
      <dgm:t>
        <a:bodyPr/>
        <a:lstStyle/>
        <a:p>
          <a:endParaRPr lang="ru-RU"/>
        </a:p>
      </dgm:t>
    </dgm:pt>
    <dgm:pt modelId="{823E4EA8-84AC-43CA-9430-88D0C2C1561C}" type="pres">
      <dgm:prSet presAssocID="{09817222-EF74-47EE-916A-F67766964C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8F9-51F7-4590-ABBF-9C6FC4873C79}" type="pres">
      <dgm:prSet presAssocID="{840741F2-0531-43F7-98D2-C06F7002A128}" presName="composite" presStyleCnt="0"/>
      <dgm:spPr/>
    </dgm:pt>
    <dgm:pt modelId="{E33C73AA-233E-4EAD-AAFF-DA9F566E953A}" type="pres">
      <dgm:prSet presAssocID="{840741F2-0531-43F7-98D2-C06F7002A128}" presName="imgShp" presStyleLbl="fgImgPlace1" presStyleIdx="0" presStyleCnt="2" custLinFactNeighborX="-9214" custLinFactNeighborY="-111"/>
      <dgm:spPr/>
      <dgm:t>
        <a:bodyPr/>
        <a:lstStyle/>
        <a:p>
          <a:endParaRPr lang="ru-RU"/>
        </a:p>
      </dgm:t>
    </dgm:pt>
    <dgm:pt modelId="{FB9A52AF-8243-439B-AC70-D989047F2117}" type="pres">
      <dgm:prSet presAssocID="{840741F2-0531-43F7-98D2-C06F7002A12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4C7A-20FC-44D4-9619-CFA625D79751}" type="pres">
      <dgm:prSet presAssocID="{E96C9608-EBB3-45E0-8418-738F94E8AE80}" presName="spacing" presStyleCnt="0"/>
      <dgm:spPr/>
    </dgm:pt>
    <dgm:pt modelId="{E351207B-2D3C-4B87-A9D4-5D72B008EA7A}" type="pres">
      <dgm:prSet presAssocID="{2D01F1F8-0B94-441A-A50C-104694A4A2A9}" presName="composite" presStyleCnt="0"/>
      <dgm:spPr/>
    </dgm:pt>
    <dgm:pt modelId="{34EDF3AD-D509-4B67-B766-E0103927ADBF}" type="pres">
      <dgm:prSet presAssocID="{2D01F1F8-0B94-441A-A50C-104694A4A2A9}" presName="imgShp" presStyleLbl="fgImgPlace1" presStyleIdx="1" presStyleCnt="2" custLinFactNeighborX="-10407" custLinFactNeighborY="199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EAC111-179F-4FB5-9D12-6C5841695D30}" type="pres">
      <dgm:prSet presAssocID="{2D01F1F8-0B94-441A-A50C-104694A4A2A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E6787-F79E-4D08-B363-5E45C9325553}" srcId="{09817222-EF74-47EE-916A-F67766964C1C}" destId="{840741F2-0531-43F7-98D2-C06F7002A128}" srcOrd="0" destOrd="0" parTransId="{28E955B4-8CA0-4402-959C-975DD756F1D3}" sibTransId="{E96C9608-EBB3-45E0-8418-738F94E8AE80}"/>
    <dgm:cxn modelId="{823F90BC-A990-40FB-9287-56276ECB724B}" type="presOf" srcId="{840741F2-0531-43F7-98D2-C06F7002A128}" destId="{FB9A52AF-8243-439B-AC70-D989047F2117}" srcOrd="0" destOrd="0" presId="urn:microsoft.com/office/officeart/2005/8/layout/vList3"/>
    <dgm:cxn modelId="{AF2837A4-EE3C-4321-882A-C947CAF15388}" srcId="{09817222-EF74-47EE-916A-F67766964C1C}" destId="{2D01F1F8-0B94-441A-A50C-104694A4A2A9}" srcOrd="1" destOrd="0" parTransId="{51F726A9-E5CE-4051-9C6C-108F914000C9}" sibTransId="{9E52822D-3BC1-4AD0-BD56-7DD3DA84AB19}"/>
    <dgm:cxn modelId="{62BF304E-8AED-4F17-9A6E-5F979314D076}" type="presOf" srcId="{09817222-EF74-47EE-916A-F67766964C1C}" destId="{823E4EA8-84AC-43CA-9430-88D0C2C1561C}" srcOrd="0" destOrd="0" presId="urn:microsoft.com/office/officeart/2005/8/layout/vList3"/>
    <dgm:cxn modelId="{06DBABC8-8C68-44F7-9AA3-B581B30D662A}" type="presOf" srcId="{2D01F1F8-0B94-441A-A50C-104694A4A2A9}" destId="{5FEAC111-179F-4FB5-9D12-6C5841695D30}" srcOrd="0" destOrd="0" presId="urn:microsoft.com/office/officeart/2005/8/layout/vList3"/>
    <dgm:cxn modelId="{C184B365-69B5-4726-8B46-E87E593ACDCC}" type="presParOf" srcId="{823E4EA8-84AC-43CA-9430-88D0C2C1561C}" destId="{E2D3A8F9-51F7-4590-ABBF-9C6FC4873C79}" srcOrd="0" destOrd="0" presId="urn:microsoft.com/office/officeart/2005/8/layout/vList3"/>
    <dgm:cxn modelId="{FB96210B-D824-4C65-B5DA-EE073E86D0DB}" type="presParOf" srcId="{E2D3A8F9-51F7-4590-ABBF-9C6FC4873C79}" destId="{E33C73AA-233E-4EAD-AAFF-DA9F566E953A}" srcOrd="0" destOrd="0" presId="urn:microsoft.com/office/officeart/2005/8/layout/vList3"/>
    <dgm:cxn modelId="{639D485B-3E50-4E53-B314-665D45F490AA}" type="presParOf" srcId="{E2D3A8F9-51F7-4590-ABBF-9C6FC4873C79}" destId="{FB9A52AF-8243-439B-AC70-D989047F2117}" srcOrd="1" destOrd="0" presId="urn:microsoft.com/office/officeart/2005/8/layout/vList3"/>
    <dgm:cxn modelId="{A68CCF60-B0D3-419B-B50B-A7C4FBB50F22}" type="presParOf" srcId="{823E4EA8-84AC-43CA-9430-88D0C2C1561C}" destId="{6F2F4C7A-20FC-44D4-9619-CFA625D79751}" srcOrd="1" destOrd="0" presId="urn:microsoft.com/office/officeart/2005/8/layout/vList3"/>
    <dgm:cxn modelId="{88CFA565-20FE-404D-B1BA-BC60AD1D2152}" type="presParOf" srcId="{823E4EA8-84AC-43CA-9430-88D0C2C1561C}" destId="{E351207B-2D3C-4B87-A9D4-5D72B008EA7A}" srcOrd="2" destOrd="0" presId="urn:microsoft.com/office/officeart/2005/8/layout/vList3"/>
    <dgm:cxn modelId="{91E20B36-049E-4813-890F-D0668AD6C598}" type="presParOf" srcId="{E351207B-2D3C-4B87-A9D4-5D72B008EA7A}" destId="{34EDF3AD-D509-4B67-B766-E0103927ADBF}" srcOrd="0" destOrd="0" presId="urn:microsoft.com/office/officeart/2005/8/layout/vList3"/>
    <dgm:cxn modelId="{B39D5642-DA06-4B28-9A83-0CFA347EB3A3}" type="presParOf" srcId="{E351207B-2D3C-4B87-A9D4-5D72B008EA7A}" destId="{5FEAC111-179F-4FB5-9D12-6C5841695D30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A52AF-8243-439B-AC70-D989047F2117}">
      <dsp:nvSpPr>
        <dsp:cNvPr id="0" name=""/>
        <dsp:cNvSpPr/>
      </dsp:nvSpPr>
      <dsp:spPr>
        <a:xfrm rot="10800000">
          <a:off x="1746098" y="2073"/>
          <a:ext cx="5083170" cy="186300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5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92D050"/>
              </a:solidFill>
            </a:rPr>
            <a:t>Лэпбук</a:t>
          </a:r>
          <a:r>
            <a:rPr lang="ru-RU" sz="2000" b="1" kern="1200" dirty="0" smtClean="0">
              <a:solidFill>
                <a:srgbClr val="92D050"/>
              </a:solidFill>
            </a:rPr>
            <a:t>" (</a:t>
          </a:r>
          <a:r>
            <a:rPr lang="ru-RU" sz="2000" b="1" kern="1200" dirty="0" err="1" smtClean="0">
              <a:solidFill>
                <a:srgbClr val="92D050"/>
              </a:solidFill>
            </a:rPr>
            <a:t>lapbook</a:t>
          </a:r>
          <a:r>
            <a:rPr lang="ru-RU" sz="2000" b="1" kern="1200" dirty="0" smtClean="0">
              <a:solidFill>
                <a:srgbClr val="92D050"/>
              </a:solidFill>
            </a:rPr>
            <a:t>) - в дословном переводе с английского значит "наколенная книга" (</a:t>
          </a:r>
          <a:r>
            <a:rPr lang="ru-RU" sz="2000" b="1" kern="1200" dirty="0" err="1" smtClean="0">
              <a:solidFill>
                <a:srgbClr val="92D050"/>
              </a:solidFill>
            </a:rPr>
            <a:t>lap</a:t>
          </a:r>
          <a:r>
            <a:rPr lang="ru-RU" sz="2000" b="1" kern="1200" dirty="0" smtClean="0">
              <a:solidFill>
                <a:srgbClr val="92D050"/>
              </a:solidFill>
            </a:rPr>
            <a:t> - колени, </a:t>
          </a:r>
          <a:r>
            <a:rPr lang="ru-RU" sz="2000" b="1" kern="1200" dirty="0" err="1" smtClean="0">
              <a:solidFill>
                <a:srgbClr val="92D050"/>
              </a:solidFill>
            </a:rPr>
            <a:t>book</a:t>
          </a:r>
          <a:r>
            <a:rPr lang="ru-RU" sz="2000" b="1" kern="1200" dirty="0" smtClean="0">
              <a:solidFill>
                <a:srgbClr val="92D050"/>
              </a:solidFill>
            </a:rPr>
            <a:t> - книга). </a:t>
          </a:r>
          <a:endParaRPr lang="ru-RU" sz="2000" b="1" kern="1200" dirty="0">
            <a:solidFill>
              <a:srgbClr val="92D050"/>
            </a:solidFill>
          </a:endParaRPr>
        </a:p>
      </dsp:txBody>
      <dsp:txXfrm rot="10800000">
        <a:off x="1746098" y="2073"/>
        <a:ext cx="5083170" cy="1863005"/>
      </dsp:txXfrm>
    </dsp:sp>
    <dsp:sp modelId="{E33C73AA-233E-4EAD-AAFF-DA9F566E953A}">
      <dsp:nvSpPr>
        <dsp:cNvPr id="0" name=""/>
        <dsp:cNvSpPr/>
      </dsp:nvSpPr>
      <dsp:spPr>
        <a:xfrm>
          <a:off x="642938" y="5"/>
          <a:ext cx="1863005" cy="186300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C111-179F-4FB5-9D12-6C5841695D30}">
      <dsp:nvSpPr>
        <dsp:cNvPr id="0" name=""/>
        <dsp:cNvSpPr/>
      </dsp:nvSpPr>
      <dsp:spPr>
        <a:xfrm rot="10800000">
          <a:off x="1746098" y="2421200"/>
          <a:ext cx="5083170" cy="186300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5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rgbClr val="FFFF00"/>
              </a:solidFill>
            </a:rPr>
            <a:t>Лэпбуком</a:t>
          </a:r>
          <a:r>
            <a:rPr lang="ru-RU" sz="2000" b="0" kern="1200" dirty="0" smtClean="0">
              <a:solidFill>
                <a:srgbClr val="FFFF00"/>
              </a:solidFill>
            </a:rPr>
            <a:t> можно назвать самодельную книжечку или папочку, которая внутри содержит множество кармашек, книжек-раскладушек, конвертиков, окошек, дверок и других деталей</a:t>
          </a:r>
          <a:endParaRPr lang="ru-RU" sz="2000" b="0" kern="1200" dirty="0">
            <a:solidFill>
              <a:srgbClr val="FFFF00"/>
            </a:solidFill>
          </a:endParaRPr>
        </a:p>
      </dsp:txBody>
      <dsp:txXfrm rot="10800000">
        <a:off x="1746098" y="2421200"/>
        <a:ext cx="5083170" cy="1863005"/>
      </dsp:txXfrm>
    </dsp:sp>
    <dsp:sp modelId="{34EDF3AD-D509-4B67-B766-E0103927ADBF}">
      <dsp:nvSpPr>
        <dsp:cNvPr id="0" name=""/>
        <dsp:cNvSpPr/>
      </dsp:nvSpPr>
      <dsp:spPr>
        <a:xfrm>
          <a:off x="620713" y="2423274"/>
          <a:ext cx="1863005" cy="1863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«Дошкольный центр развития ребёнка г.п. Кореличи»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357298"/>
            <a:ext cx="5829296" cy="4929222"/>
          </a:xfrm>
        </p:spPr>
        <p:txBody>
          <a:bodyPr>
            <a:normAutofit lnSpcReduction="1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 Narrow" pitchFamily="34" charset="0"/>
              </a:rPr>
              <a:t>Лэпбук</a:t>
            </a:r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- форма совместной деятельности взрослых и детей по развитию познавательной активности воспитанников</a:t>
            </a:r>
          </a:p>
          <a:p>
            <a:pPr algn="r"/>
            <a:endParaRPr lang="ru-RU" sz="3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r"/>
            <a:endParaRPr lang="ru-RU" sz="3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Заместитель заведующего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основной деятельности Жук Г.П.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 </a:t>
            </a:r>
            <a:endParaRPr lang="ru-RU" sz="1700" i="1" dirty="0" smtClean="0">
              <a:solidFill>
                <a:schemeClr val="tx1"/>
              </a:solidFill>
            </a:endParaRP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                         </a:t>
            </a:r>
          </a:p>
          <a:p>
            <a:pPr algn="r"/>
            <a:endParaRPr lang="ru-RU" sz="1700" i="1" dirty="0" smtClean="0">
              <a:solidFill>
                <a:schemeClr val="tx1"/>
              </a:solidFill>
            </a:endParaRPr>
          </a:p>
          <a:p>
            <a:pPr algn="r"/>
            <a:endParaRPr lang="ru-RU" sz="1600" i="1" dirty="0" smtClean="0"/>
          </a:p>
          <a:p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90465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Documents and Settings\User\Мои документы\Мои рисунки\лэпбук ёлка-ёлочка\лэпбук ёлка-ёлочка 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4176464" cy="243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Мои документы\Мои рисунки\лэпбук ёлка-ёлочка\лэпбук ёлка-ёлочка 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65847" y="1522784"/>
            <a:ext cx="2874621" cy="236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Мои документы\Мои рисунки\лэпбук ёлка-ёлочка\лэпбук ёлка-ёлочка 037.jpg"/>
          <p:cNvPicPr/>
          <p:nvPr/>
        </p:nvPicPr>
        <p:blipFill>
          <a:blip r:embed="rId4" cstate="print"/>
          <a:srcRect l="3937" t="2626" r="3533" b="5459"/>
          <a:stretch>
            <a:fillRect/>
          </a:stretch>
        </p:blipFill>
        <p:spPr bwMode="auto">
          <a:xfrm>
            <a:off x="5148064" y="4077072"/>
            <a:ext cx="338437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Мои документы\Мои рисунки\лэпбук ёлка-ёлочка\лэпбук ёлка-ёлочка 011.jpg"/>
          <p:cNvPicPr/>
          <p:nvPr/>
        </p:nvPicPr>
        <p:blipFill>
          <a:blip r:embed="rId2" cstate="print"/>
          <a:srcRect t="25688" b="7339"/>
          <a:stretch>
            <a:fillRect/>
          </a:stretch>
        </p:blipFill>
        <p:spPr bwMode="auto">
          <a:xfrm>
            <a:off x="5004048" y="3933056"/>
            <a:ext cx="38164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User\Мои документы\Мои рисунки\лэпбук ёлка-ёлочка\лэпбук ёлка-ёлочка 013.jpg"/>
          <p:cNvPicPr/>
          <p:nvPr/>
        </p:nvPicPr>
        <p:blipFill>
          <a:blip r:embed="rId3" cstate="print"/>
          <a:srcRect t="6159" r="6793"/>
          <a:stretch>
            <a:fillRect/>
          </a:stretch>
        </p:blipFill>
        <p:spPr bwMode="auto">
          <a:xfrm>
            <a:off x="323528" y="4005064"/>
            <a:ext cx="362711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Documents and Settings\User\Мои документы\Мои рисунки\лэпбук ёлка-ёлочка\лэпбук ёлка-ёлочка 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41044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67744" y="332656"/>
            <a:ext cx="4176464" cy="71508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Мои документы\Мои рисунки\лэпбук ёлка-ёлочка\лэпбук ёлка-ёлочка 00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0916">
            <a:off x="592035" y="1110006"/>
            <a:ext cx="3432076" cy="246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User\Мои документы\Мои рисунки\лэпбук ёлка-ёлочка\лэпбук ёлка-ёлочка 035.jpg"/>
          <p:cNvPicPr/>
          <p:nvPr/>
        </p:nvPicPr>
        <p:blipFill>
          <a:blip r:embed="rId3" cstate="print"/>
          <a:srcRect b="9335"/>
          <a:stretch>
            <a:fillRect/>
          </a:stretch>
        </p:blipFill>
        <p:spPr bwMode="auto">
          <a:xfrm rot="1191937">
            <a:off x="5306095" y="1192583"/>
            <a:ext cx="3356346" cy="2365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5856" y="620688"/>
            <a:ext cx="2842778" cy="1333917"/>
          </a:xfrm>
          <a:prstGeom prst="quad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179512" y="3789040"/>
            <a:ext cx="3168352" cy="82230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Белоруские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народные инструменты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Мои документы\Мои рисунки\лэпбук ёлка-ёлочка\лэпбук ёлка-ёлочка 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096344" cy="22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5076056" y="3645024"/>
            <a:ext cx="3384376" cy="51935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Лес. Грибы</a:t>
            </a:r>
            <a:endParaRPr kumimoji="0" 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C:\Documents and Settings\User\Мои документы\Мои рисунки\лэпбук ёлка-ёлочка\лэпбук ёлка-ёлочка 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77072"/>
            <a:ext cx="3290761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Compaq\AppData\Local\Microsoft\Windows\Temporary Internet Files\Content.Word\IMG_1443.jpg"/>
          <p:cNvPicPr>
            <a:picLocks noGrp="1"/>
          </p:cNvPicPr>
          <p:nvPr>
            <p:ph idx="1"/>
          </p:nvPr>
        </p:nvPicPr>
        <p:blipFill>
          <a:blip r:embed="rId2" cstate="print"/>
          <a:srcRect l="7864" r="4529"/>
          <a:stretch>
            <a:fillRect/>
          </a:stretch>
        </p:blipFill>
        <p:spPr bwMode="auto">
          <a:xfrm rot="5400000">
            <a:off x="821505" y="-178618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ompaq\AppData\Local\Microsoft\Windows\Temporary Internet Files\Content.Word\IMG_1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407196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aq\AppData\Local\Microsoft\Windows\Temporary Internet Files\Content.Word\IMG_1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aq\AppData\Local\Microsoft\Windows\Temporary Internet Files\Content.Word\IMG_14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66"/>
            <a:ext cx="39957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1571612"/>
          <a:ext cx="764386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материалы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соответствуют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определенной теме и несут в себе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познавательную и развивающую функции</a:t>
            </a:r>
          </a:p>
          <a:p>
            <a:pPr algn="just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Создание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является  одним  из видов совместной деятельности взрослого и детей.  Может быть  формой представления итогов проекта или тематической недели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Мои документы\Мои рисунки\лэпбук ёлка-ёлочка\лэпбук ёлка-ёлочка 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1447" y="1449553"/>
            <a:ext cx="2452075" cy="180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Мои документы\Мои рисунки\лэпбук ёлка-ёлочка\лэпбук ёлка-ёлочка 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4797152"/>
            <a:ext cx="2736304" cy="190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способствует пониманию и запоминанию информации по изучаемой теме</a:t>
            </a:r>
          </a:p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способствует приобретению ребенком навыков самостоятельного сбора и организации информации по изучаемой теме</a:t>
            </a:r>
          </a:p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способствует повторению и закреплению материала по пройденной теме</a:t>
            </a:r>
          </a:p>
          <a:p>
            <a:pPr algn="just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отличный помощник в работе педагогов и узких специалистов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для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способствует организации материала по изучаемой теме в рамках тематического планирования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способствует оформлению результатов совместной проектной деятельности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способствует организации индивидуальной и самостоятельной работы  с детьми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взаимодействие в модели Дети-родители- педагоги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Воспитанник- педагог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-образовательная деятельность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Педагог-родитель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-установление партнерских отношений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Родитель-воспитанник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проектной деятельности (моя семья, мой город 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для закрепления пройденного материала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Преимущество использования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Помогает: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развивает познавательный интерес и творческое мышление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разнообразить даже самую скучную тему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научить простому способу запоминания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объединить   группу детей в дошкольном учреждении для увлекательного и полезного занятия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необходимо для изготовления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060848"/>
            <a:ext cx="6972320" cy="391160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Определиться с темой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Написать план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Нарисовать макет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615262" cy="521497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состоит из папки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формата А3,  сложенной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эскизу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элементов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мини-книжечки, конвертики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фигурные, кармашки,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пирамидки,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книжки-гармошки,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мобильные- вращающие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круги, стрелочки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User\Мои документы\Мои рисунки\лэпбук ёлка-ёлочка\лэпбук ёлка-ёлочка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26566" y="1302426"/>
            <a:ext cx="21555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Мои документы\Мои рисунки\лэпбук ёлка-ёлочка\лэпбук ёлка-ёлочка 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290761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272</TotalTime>
  <Words>315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reading</vt:lpstr>
      <vt:lpstr>Государственное учреждение образования «Дошкольный центр развития ребёнка г.п. Кореличи» </vt:lpstr>
      <vt:lpstr>Что такое лэпбук?</vt:lpstr>
      <vt:lpstr>Зачем нужен лэпбук? </vt:lpstr>
      <vt:lpstr>Значение Лэпбука для ребенка </vt:lpstr>
      <vt:lpstr>Значение для педагога </vt:lpstr>
      <vt:lpstr>Творческое взаимодействие в модели Дети-родители- педагоги</vt:lpstr>
      <vt:lpstr>Преимущество использования лепбука</vt:lpstr>
      <vt:lpstr>Что необходимо для изготовления лэпбука?</vt:lpstr>
      <vt:lpstr>Из чего состоит лэпбук?</vt:lpstr>
      <vt:lpstr>Образцы лэпбуков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«Дошкольный центр развития ребёнка г.п. Кореличи»</dc:title>
  <dc:creator>Home</dc:creator>
  <cp:lastModifiedBy>Compaq</cp:lastModifiedBy>
  <cp:revision>23</cp:revision>
  <dcterms:created xsi:type="dcterms:W3CDTF">2015-10-24T16:03:12Z</dcterms:created>
  <dcterms:modified xsi:type="dcterms:W3CDTF">2015-12-15T13:01:14Z</dcterms:modified>
</cp:coreProperties>
</file>