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8" r:id="rId3"/>
    <p:sldId id="259" r:id="rId4"/>
    <p:sldId id="260" r:id="rId5"/>
    <p:sldId id="261" r:id="rId6"/>
    <p:sldId id="262" r:id="rId7"/>
    <p:sldId id="263" r:id="rId8"/>
    <p:sldId id="286" r:id="rId9"/>
    <p:sldId id="264" r:id="rId10"/>
    <p:sldId id="265" r:id="rId11"/>
    <p:sldId id="267" r:id="rId12"/>
    <p:sldId id="288" r:id="rId13"/>
    <p:sldId id="266" r:id="rId14"/>
    <p:sldId id="289" r:id="rId15"/>
    <p:sldId id="268" r:id="rId16"/>
    <p:sldId id="294" r:id="rId17"/>
    <p:sldId id="290" r:id="rId18"/>
    <p:sldId id="295" r:id="rId19"/>
    <p:sldId id="296" r:id="rId20"/>
    <p:sldId id="269" r:id="rId21"/>
    <p:sldId id="291" r:id="rId22"/>
    <p:sldId id="271" r:id="rId23"/>
    <p:sldId id="297" r:id="rId24"/>
    <p:sldId id="298" r:id="rId25"/>
    <p:sldId id="299" r:id="rId26"/>
    <p:sldId id="292" r:id="rId27"/>
    <p:sldId id="272" r:id="rId28"/>
    <p:sldId id="293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73" autoAdjust="0"/>
  </p:normalViewPr>
  <p:slideViewPr>
    <p:cSldViewPr>
      <p:cViewPr>
        <p:scale>
          <a:sx n="70" d="100"/>
          <a:sy n="70" d="100"/>
        </p:scale>
        <p:origin x="-13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0496" y="4429132"/>
            <a:ext cx="4929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Юречко Наталья Владимировна  - заведующая отделением гигиены детей и подростков Гродненского областного ЦГЭОЗ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714488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Санитарно-противоэпидемические мероприятия, направленные на предупреждение возникновения (заноса) и распространение инфекционных заболеваний в оздоровительных лагерях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1071546"/>
            <a:ext cx="81439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профилактики (предупреждения) нарушений санитарно-эпидемиологического законодательства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проводить гигиеническое обучение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работников пищеблоков по приемлемой форме с учетом складывающейся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эпидобстановки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очно-заочное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с последующей аттестацией.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785794"/>
            <a:ext cx="792961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период функционирования лагеря</a:t>
            </a:r>
          </a:p>
          <a:p>
            <a:pPr algn="ctr"/>
            <a:endParaRPr lang="ru-RU" b="1" dirty="0" smtClean="0"/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Прием детей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проводить по предоставлению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медицинских справок с информацией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 отсутствии контакта первого уровня по инфекции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-19 по месту жительства (пребывания) в порядке, определенном Министерством здравоохранения Республики Беларусь,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проведением термометрии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опроса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состоянии здоровья.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Обеспечить в течении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первых 5-ти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дней в лагерях 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круглосуточным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пребыванием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ежедневный контроль,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опрос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состоянии здоровья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детей и работников лагеря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проведением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термометрии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медицинскими работниками (педагогами); 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дневным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пребыванием  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при утреннем приеме с регистрацией в журнале.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5134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допускать нахождение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оздоровительном лагере работников и детей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симптомами острой респираторной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инфекции;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отмечать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состояние здоровья работников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журнале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(дата, Ф.И.О., состояние здоровья (отсутствие температуры тела, кашля, симптомов ОРИ). и др.), личная подпись).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работниками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средства индивидуальной защиты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органов дыхания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 сменой не реже 1 раза в 2 часа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приеме детей (фильтр)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оздоровительные лагеря,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медицинском осмотре; получении, раздаче пищи и сервировке столов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оздоровительных лагерях. Обязать всем работников оздоровительного лагеря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соблюдать масочный режим при нахождении их в помещениях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течении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первых  5 дней функционирования.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142984"/>
            <a:ext cx="792961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Запретить перевод детей из отряда в отряд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(из одной жилой комнаты (помещения) в другую) в оздоровительных лагерях всех типов; закрепить отдельные помещения за каждым отрядом.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Ограничить проведение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массовых (культурных, спортивных и физкультурно-оздоровительных) мероприятий с использованием актового, музыкального и спортивного залов, плавательного бассейна;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посещение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выставок и музеев, театров и кинотеатров.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Осуществлять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проведение мероприятий в рамках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одного отряда.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Обеспечить проведение массовых мероприятий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открытом воздухе.</a:t>
            </a:r>
          </a:p>
          <a:p>
            <a:pPr algn="just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028343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Соблюдать температурный режим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режим проветривания в помещениях,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обеспечить эффективную работу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механической вентиляции.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возможности оборудовать помещения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общего пользования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средствами очистки воздуха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рециркуляторы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медпомещения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устройствами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обеззараживанию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воздуха.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оборудования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условия для соблюдения личной гигиены персоналом и детьми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(обеспечить умывальные раковины жидким мылом, бумажными полотенцами, антисептиком для обработки рук), контролировать своевременное заполнение и обработку дозаторов, а также выполнение детьми мероприятий по гигиене рук. Обеспечить информирование работников, детей о правилах мытья рук и использования антисептика.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00108"/>
            <a:ext cx="792961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реже 3 раз в день проводить влажную уборку помещений,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том числе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реже 1 раза в день с использованием дезинфицирующих средств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вирулицидным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действием (с акцентом на дезинфекцию ручек дверей, поручней, перил, столов, стульев, спортивного инвентаря, игрушек и иных поверхностей);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уборку мест общего пользования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(обеденный зал, актовый зал и др.) проводить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после каждого использования, санитарных узлов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мере необходимости 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не реже 3 раз в день.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00108"/>
            <a:ext cx="79296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Дополнительно в течение дня (во время каждой уборки) проведение дезинфекции контактных поверхностей (ручек дверей, поручней, перил, </a:t>
            </a:r>
            <a:r>
              <a:rPr lang="ru-RU" sz="2400" b="1" dirty="0" smtClean="0"/>
              <a:t>спинок кроватей, тумбочек,</a:t>
            </a:r>
            <a:r>
              <a:rPr lang="ru-RU" sz="2400" dirty="0" smtClean="0"/>
              <a:t> </a:t>
            </a:r>
            <a:r>
              <a:rPr lang="ru-RU" sz="2400" b="1" dirty="0" smtClean="0"/>
              <a:t>столов, стульев, </a:t>
            </a:r>
            <a:r>
              <a:rPr lang="ru-RU" sz="2400" dirty="0" smtClean="0"/>
              <a:t>спортивного инвентаря, игрушек, на объектах питания – столов, стульев, подносов, в санузлах – </a:t>
            </a:r>
            <a:r>
              <a:rPr lang="ru-RU" sz="2400" b="1" dirty="0" smtClean="0"/>
              <a:t>водопроводных кранов</a:t>
            </a:r>
            <a:r>
              <a:rPr lang="ru-RU" sz="2400" dirty="0" smtClean="0"/>
              <a:t>, </a:t>
            </a:r>
            <a:r>
              <a:rPr lang="ru-RU" sz="2400" b="1" dirty="0" smtClean="0"/>
              <a:t>сливных механизмов</a:t>
            </a:r>
            <a:r>
              <a:rPr lang="ru-RU" sz="2400" dirty="0" smtClean="0"/>
              <a:t> унитазов, накладок к унитазам и др.) с использованием дезинфицирующих средств, эффективных в отношении вирусов.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Проводить генеральную уборку с применением дезинфицирующих средств с </a:t>
            </a:r>
            <a:r>
              <a:rPr lang="ru-RU" sz="2400" dirty="0" err="1" smtClean="0"/>
              <a:t>вирулоцидным</a:t>
            </a:r>
            <a:r>
              <a:rPr lang="ru-RU" sz="2400" dirty="0" smtClean="0"/>
              <a:t> действием во </a:t>
            </a:r>
            <a:r>
              <a:rPr lang="ru-RU" sz="2400" b="1" dirty="0" smtClean="0"/>
              <a:t>всех помещениях до начала смены, в </a:t>
            </a:r>
            <a:r>
              <a:rPr lang="ru-RU" sz="2400" b="1" dirty="0" err="1" smtClean="0"/>
              <a:t>пересменку</a:t>
            </a:r>
            <a:r>
              <a:rPr lang="ru-RU" sz="2400" b="1" dirty="0" smtClean="0"/>
              <a:t> и по </a:t>
            </a:r>
            <a:r>
              <a:rPr lang="ru-RU" sz="2400" b="1" dirty="0" err="1" smtClean="0"/>
              <a:t>эпидпоказаниям</a:t>
            </a:r>
            <a:r>
              <a:rPr lang="ru-RU" sz="2400" b="1" dirty="0" smtClean="0"/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объектах питания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0850" algn="just"/>
            <a:r>
              <a:rPr lang="ru-RU" sz="2400" dirty="0" smtClean="0"/>
              <a:t>разместить обеденные столы для обслуживания </a:t>
            </a:r>
            <a:r>
              <a:rPr lang="ru-RU" sz="2400" dirty="0" err="1" smtClean="0"/>
              <a:t>оздоравливающихся</a:t>
            </a:r>
            <a:r>
              <a:rPr lang="ru-RU" sz="2400" dirty="0" smtClean="0"/>
              <a:t> на расстоянии не менее 1,5 метра друг от друга;</a:t>
            </a:r>
          </a:p>
          <a:p>
            <a:pPr indent="450850" algn="just"/>
            <a:r>
              <a:rPr lang="ru-RU" sz="2400" dirty="0" smtClean="0"/>
              <a:t>разработать графики приема пищи, предусмотрев посещение столовой отдельными отрядами с максимальным разобщением;</a:t>
            </a:r>
          </a:p>
          <a:p>
            <a:pPr indent="450850" algn="just"/>
            <a:r>
              <a:rPr lang="ru-RU" sz="2400" dirty="0" smtClean="0"/>
              <a:t>проводить влажную уборку столов, обеденного зала после каждого приема пищи при открытых окнах (фрамугах) с использованием дезинфицирующих средств по режимам, эффективным в отношении вирусов, и последующим проветриванием;</a:t>
            </a:r>
          </a:p>
          <a:p>
            <a:pPr indent="446088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400" dirty="0" smtClean="0"/>
              <a:t>проводить влажную уборку в конце рабочего дня с  использованием дезинфицирующих средств по режимам, эффективным в отношении вирусов, включая дезинфекцию поверхностей обеденных столов, производственных столов и ванн, разделочного инвентаря, торгово-технологического оборудования;</a:t>
            </a:r>
          </a:p>
          <a:p>
            <a:pPr indent="450850" algn="just"/>
            <a:r>
              <a:rPr lang="ru-RU" sz="2400" dirty="0" smtClean="0"/>
              <a:t>обеспечить достаточное количество столовой посуды и столовых приборов (не менее 2-х комплектов) и их </a:t>
            </a:r>
            <a:r>
              <a:rPr lang="ru-RU" sz="2400" dirty="0" err="1" smtClean="0"/>
              <a:t>дезобработку</a:t>
            </a:r>
            <a:r>
              <a:rPr lang="ru-RU" sz="2400" dirty="0" smtClean="0"/>
              <a:t> в конце рабочего дня при мытье ручным способом; прокаливать столовые приборы после каждого мытья;</a:t>
            </a:r>
          </a:p>
          <a:p>
            <a:pPr indent="446088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1071546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200" dirty="0" smtClean="0"/>
              <a:t>использовать преимущественно механический способ мытья посуды в посудомоечных машинах с применением режима обработки, согласно инструкции по эксплуатации (руководству, паспорту изготовителя оборудования), обеспечивающего дезинфекцию посуды при температуре воды не ниже 65ᵒС;</a:t>
            </a:r>
          </a:p>
          <a:p>
            <a:pPr indent="450850" algn="just"/>
            <a:r>
              <a:rPr lang="ru-RU" sz="2200" dirty="0" smtClean="0"/>
              <a:t>организовать раздачу готовых блюд и сервировку столов работниками объекта питания в масках, одноразовых халатах, шапочках, перчатках, обеспечить индивидуальное </a:t>
            </a:r>
            <a:r>
              <a:rPr lang="ru-RU" sz="2200" dirty="0" err="1" smtClean="0"/>
              <a:t>порционирование</a:t>
            </a:r>
            <a:r>
              <a:rPr lang="ru-RU" sz="2200" dirty="0" smtClean="0"/>
              <a:t> блюд, подачу столовых приборов в кассетах (ручками вверх) на обеденные столы;</a:t>
            </a:r>
          </a:p>
          <a:p>
            <a:pPr indent="450850" algn="just"/>
            <a:r>
              <a:rPr lang="ru-RU" sz="2200" dirty="0" smtClean="0"/>
              <a:t> проводить генеральную уборку всех помещений перед началом каждой смены и в дальнейшем не реже одного раза в неделю;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Общие санитарно-эпидемиологические требования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содержанию и эксплуатации капитальных строений (зданий, сооружений), изолированных помещений и иных объектов, принадлежащих субъектам хозяйствования,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утвержденные Декретом Президента Республики Беларусь от 23.11.2017 № 7.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Специфические санитарно-эпидемиологические требования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 содержанию и эксплуатации оздоровительных и санаторно-курортных организаций, утвержденные постановлением Совета Министров Республики Беларусь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 26 сентября 2019 года № 663.</a:t>
            </a:r>
          </a:p>
          <a:p>
            <a:pPr marL="0" indent="0" algn="just">
              <a:spcBef>
                <a:spcPts val="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Санитарные нормы и правила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«Требования к оздоровительным организациям для детей», утвержденные постановлением Министерства здравоохранения Республики Беларусь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 26 декабря 2012 года № 205.</a:t>
            </a:r>
          </a:p>
        </p:txBody>
      </p:sp>
    </p:spTree>
    <p:extLst>
      <p:ext uri="{BB962C8B-B14F-4D97-AF65-F5344CB8AC3E}">
        <p14:creationId xmlns="" xmlns:p14="http://schemas.microsoft.com/office/powerpoint/2010/main" val="96327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142984"/>
            <a:ext cx="78581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Не использовать один объект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общественного питания для организации питания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двух и более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оздоровительных (спортивно-оздоровительных) лагерей.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Использовать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организации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питьевого режима детей упакованную питьевую воду преимущественно в мелкой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фасовке, в объектах питания допускается использовать кипяченую воду, хранящуюся в закрытых емкостях с водоразборным краном не более 4 часов с использованием одноразовой посуды.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Проводить ежедневную работу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детьми о мерах профилактики респираторных инфекций, в том числе соблюдении правил гигиены рук, респираторного этикета.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166843"/>
            <a:ext cx="8001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Ограничить посещение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родителями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исключить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организацию общих родительских дней;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Встречи ребенка с родителями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могут быть организованы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только на открытом воздухе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соблюдением расстояния друг от друга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менее 1,5-2 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при этом родители должны быть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масках и перчатках, дети – в масках.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ежедневное информирование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родителей о проводимой с отдыхающими детьми работе посредством размещения информации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сайте учреждения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рассмотреть возможность проведения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онлайн-родительских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собраний, встреч.</a:t>
            </a:r>
            <a:endParaRPr lang="ru-RU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000109"/>
            <a:ext cx="807249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Действия при выявлении заболевания (заболеваний)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-19</a:t>
            </a:r>
          </a:p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выявлении ребенка (детей) или работника (работников)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подозрением на инфекцию COVID-19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незамедлительно изолировать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данных лиц в медицинский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изолятор до госпитализации.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/>
              <a:t>Издать приказ по оздоровительному лагерю о проведении санитарно-противоэпидемических мероприятий с конкретными исполнителями и мероприятиями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подтверждении диагноза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заболевания инфекцией COVID-19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проведение комплекса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санитарно-противоэпидемических мероприятий, определенных территориальным центром гигиены и эпидемиологии.</a:t>
            </a:r>
          </a:p>
          <a:p>
            <a:pPr algn="just">
              <a:buFont typeface="Arial" pitchFamily="34" charset="0"/>
              <a:buChar char="•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714348" y="-203467"/>
            <a:ext cx="807249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дезобработку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все помещений, где находился ребенок (дети) или работник (работники)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подозрением на инфекцию COVID-19.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ru-RU" sz="2000" dirty="0" smtClean="0"/>
              <a:t>Информировать </a:t>
            </a:r>
            <a:r>
              <a:rPr lang="ru-RU" sz="2000" b="1" dirty="0" smtClean="0"/>
              <a:t>незамедлительно (ежедневно)</a:t>
            </a:r>
            <a:r>
              <a:rPr lang="ru-RU" sz="2000" dirty="0" smtClean="0"/>
              <a:t>территориальный центр гигиены и эпидемиологии, организацию здравоохранения:</a:t>
            </a:r>
          </a:p>
          <a:p>
            <a:pPr algn="just"/>
            <a:r>
              <a:rPr lang="ru-RU" sz="2000" dirty="0" smtClean="0"/>
              <a:t>      о выявлении ребенка (детей) или работника (работников) с подозрением на инфекцию COVID-19 с указанием их количества, ФИО и состоянии их здоровья</a:t>
            </a:r>
          </a:p>
          <a:p>
            <a:pPr algn="just"/>
            <a:r>
              <a:rPr lang="ru-RU" sz="2000" dirty="0" smtClean="0"/>
              <a:t>      о количестве лиц, госпитализированных с симптомами острых респираторных инфекций (далее – ОРИ), в том числе не исключающими </a:t>
            </a:r>
            <a:r>
              <a:rPr lang="en-US" sz="2000" dirty="0" smtClean="0"/>
              <a:t>COVID</a:t>
            </a:r>
            <a:r>
              <a:rPr lang="ru-RU" sz="2000" dirty="0" smtClean="0"/>
              <a:t>-19</a:t>
            </a:r>
          </a:p>
          <a:p>
            <a:pPr algn="just"/>
            <a:r>
              <a:rPr lang="ru-RU" sz="2000" dirty="0" smtClean="0"/>
              <a:t>     о количестве лиц, находящихся в изоляторе оздоровительного лагеря с симптомами ОРИ, в том числе не исключающими </a:t>
            </a:r>
            <a:r>
              <a:rPr lang="en-US" sz="2000" dirty="0" smtClean="0"/>
              <a:t>COVID</a:t>
            </a:r>
            <a:r>
              <a:rPr lang="ru-RU" sz="2000" dirty="0" smtClean="0"/>
              <a:t>-19</a:t>
            </a:r>
          </a:p>
          <a:p>
            <a:pPr algn="just"/>
            <a:r>
              <a:rPr lang="ru-RU" sz="2000" dirty="0" smtClean="0"/>
              <a:t>      о количестве отсутствующих в оздоровительных лагерях с дневным </a:t>
            </a:r>
          </a:p>
          <a:p>
            <a:pPr algn="just"/>
            <a:r>
              <a:rPr lang="ru-RU" sz="2000" dirty="0" smtClean="0"/>
              <a:t>пребыванием лиц с симптомами ОРИ, в том числе не исключающими </a:t>
            </a:r>
            <a:r>
              <a:rPr lang="en-US" sz="2000" dirty="0" smtClean="0"/>
              <a:t>COVID</a:t>
            </a:r>
            <a:r>
              <a:rPr lang="ru-RU" sz="2000" dirty="0" smtClean="0"/>
              <a:t>-19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071546"/>
            <a:ext cx="75724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2000" dirty="0" smtClean="0"/>
              <a:t>Согласовать с территориальным центром гигиены и эпидемиологии дату и время проведения заключительной дезинфекции в оздоровительном лагере</a:t>
            </a:r>
          </a:p>
          <a:p>
            <a:pPr algn="just"/>
            <a:r>
              <a:rPr lang="ru-RU" sz="2000" dirty="0" smtClean="0"/>
              <a:t>	Организовать:</a:t>
            </a:r>
          </a:p>
          <a:p>
            <a:pPr algn="just"/>
            <a:r>
              <a:rPr lang="ru-RU" sz="2000" dirty="0" smtClean="0"/>
              <a:t> 	проведение генеральной уборки после проведения заключительной дезинфекции и истечении времени экспозиции ;</a:t>
            </a:r>
          </a:p>
          <a:p>
            <a:pPr algn="just"/>
            <a:r>
              <a:rPr lang="ru-RU" sz="2000" dirty="0" smtClean="0"/>
              <a:t>	 питание контактных лиц (непосредственно по месту их проживания или в столовой в последнюю очередь с последующей дезинфекцией); дезинфекция посуды осуществляется после каждого использования или использовать одноразовую посуду;</a:t>
            </a:r>
          </a:p>
          <a:p>
            <a:pPr algn="just"/>
            <a:r>
              <a:rPr lang="ru-RU" sz="2000" dirty="0" smtClean="0"/>
              <a:t>	работу с соблюдением масочного режима работниками (смены масок не реже 1 раза в 2 часа). </a:t>
            </a:r>
          </a:p>
          <a:p>
            <a:pPr algn="just"/>
            <a:r>
              <a:rPr lang="ru-RU" sz="2000" dirty="0" smtClean="0"/>
              <a:t>	Установить особый порядок работы с документами.</a:t>
            </a:r>
          </a:p>
          <a:p>
            <a:pPr algn="just"/>
            <a:r>
              <a:rPr lang="ru-RU" sz="2000" dirty="0" smtClean="0"/>
              <a:t>	Контролировать перемещение изолированных лиц (детей, работников), использование ими санитарно-бытовых помещений (отдельный санузел, умывальная раковина).</a:t>
            </a:r>
            <a:endParaRPr lang="ru-RU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00105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контроль за постоянным наличием в санитарных узлах жидкого мыла, антисептиков, дезинфицирующих средств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pPr algn="just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	использования детьми под контролем взрослых – антисептическое средство, разрешенное для применения у детей !!!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проведение текущей дезинфекции и уборки с акцентом на обработку дезинфицирующими  средствами (не реже 3 раз в день) предметов, к которым наиболее прикасаются руками 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регулярное  (не реже 3 раз в день) проветривание помещений 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обеззараживание воздуха установками по обеззараживаю воздуха , согласно инструкции производителя;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контроля за состоянием здоровья сотрудников и  контактных лиц (в том числе термометрии), результаты контроля вносить в Журнал;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выполнение правил социального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дистанцирования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минимизировать количество контактов и передвижений;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14422"/>
            <a:ext cx="81439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совместно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территориальным центром гигиены и эпидемиологии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выявление лиц,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контактировавших с заболевшим инфекцией COVID-19,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принять меры к их изоляции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Проводить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расследование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каждого случая заболевания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среди детей и работников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целью принятия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дополнительных мер по минимизации рисков распространения инфекции.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Ежедневно информировать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центры гигиены и эпидемиологии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 состоянии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здоровья детей и работников.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142984"/>
            <a:ext cx="80724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Строгий контроль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разделением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входов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медицинский кабинет для здоровых и больных детей.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Ежедневный контроль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санитарным состоянием территории, зданий, помещений, процессов осуществления питания, проведения мероприятий и т.д., проведение дезинфекции,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кварцевания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Максимальное разобщение сотрудников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использование средств индивидуальной защиты. 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особый порядок работы с документами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Контролировать выполнение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санитарно-эпидемиологических требований.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5729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Проводить мониторинг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выполнения санитарно-противоэпидемических мероприятий посредством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просмотра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записей камер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видеонаблюдения.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изолированных лиц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(детей, работников)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выделить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санитарно-бытовые помещения (отдельный санузел или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биотуалет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умывальная раковина и др.).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Предусмотреть емкости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обеззараживания кухонной посуды, используемой для транспортировки готовой пищи, в помещения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28572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оздоровительных лагерях Гродненской области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143116"/>
            <a:ext cx="807247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 работы медицинских работников в оздоровительных лагерях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следующие мероприятия:  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при заезде детей;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функционирования оздоровительного лагеря (смены);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действия при выявлении заболевания (заболеваний)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-19.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1"/>
            <a:ext cx="800105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Приняты к исполнению Методические рекомендации по профилактике возникновения и распространения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-19 при организации работы оздоровительных и санаторно-курортных организаций для детей, утвержденные заместителями министров здравоохранения, образования, заместителем директора Республиканского центра по оздоровлению и санаторно-курортному лечению населения от 6 мая 2021 года.</a:t>
            </a:r>
          </a:p>
          <a:p>
            <a:pPr indent="4460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Разработаны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примерные планы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организационных и санитарно-противоэпидемических мероприятий по предупреждению заноса и распространения инфекции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-19, действий при выявлении заболевания (заболеваний)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-19 в оздоровительных лагерях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круглосуточным и дневным пребыванием детей.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заезде детей и персонала: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изучить медицинские справки о состоянии здоровья и полноту прохождения персоналом оздоровительных лагерей медицинского осмотра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наличия информации об отсутствии контакта первого уровня по COVID-19 по месту жительства (пребывания, учебы), проведении вакцинации против COVID-19, выданных в территориальных организациях здравоохранения, результатов проведенной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термометрии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ja-JP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опроса о состоянии здоровья (по данным проведенной регистрации данных о состоянии здоровья); </a:t>
            </a:r>
            <a:endParaRPr kumimoji="0" lang="ru-RU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организовать прием детей в оздоровительный лагерь по предоставлению медицинских справок</a:t>
            </a:r>
            <a:r>
              <a:rPr kumimoji="0" lang="ru-RU" altLang="ja-JP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информацией об отсутствии контакта первого уровня по COVID-19 по месту жительства (пребывания, учебы), выданных в территориальных организациях здравоохранения, и </a:t>
            </a:r>
            <a:r>
              <a:rPr kumimoji="0" lang="ru-RU" altLang="ja-JP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проведением термометрии </a:t>
            </a:r>
            <a:r>
              <a:rPr kumimoji="0" lang="ru-RU" altLang="ja-JP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регистрацией результатов в соответствующей документации</a:t>
            </a:r>
            <a:endParaRPr kumimoji="0" lang="ru-RU" altLang="ja-JP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501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000108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заезде детей и персонала: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/>
              <a:t> </a:t>
            </a:r>
            <a:r>
              <a:rPr lang="ru-RU" sz="2200" b="1" dirty="0" smtClean="0"/>
              <a:t>осмотреть каждого ребенка на наличие инфекционных, заразных кожных заболеваний и педикулеза</a:t>
            </a:r>
            <a:r>
              <a:rPr lang="ru-RU" sz="2200" dirty="0" smtClean="0"/>
              <a:t>. При выявлении заразных кожных или инфекционных заболеваний направить ребенка в организацию здравоохранения с информированием территориального ЦГЭ. При выявлении педикулеза отправить ребенка домой для проведения санации. При отсутствии возможности для возвращения ребенка с педикулезом домой провести его обработку в медицинском изоляторе, установить за ним наблюдение с осмотром 1 раз в 10 дней, при необходимости провести повторную обработку;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/>
              <a:t> </a:t>
            </a:r>
            <a:r>
              <a:rPr lang="ru-RU" sz="2200" b="1" dirty="0" smtClean="0"/>
              <a:t>оценить обеспеченность медицинских работников средствами индивидуальной защиты </a:t>
            </a:r>
            <a:r>
              <a:rPr lang="ru-RU" sz="2200" dirty="0" smtClean="0"/>
              <a:t>(маски, одноразовые медицинские шапочки, халаты, бахилы, перчатки, защитные щитки для лица), дезинфицирующими средствами с </a:t>
            </a:r>
            <a:r>
              <a:rPr lang="ru-RU" sz="2200" dirty="0" err="1" smtClean="0"/>
              <a:t>вирулицидным</a:t>
            </a:r>
            <a:r>
              <a:rPr lang="ru-RU" sz="2200" dirty="0" smtClean="0"/>
              <a:t> действием, антисептиками для обработки рук из расчета не менее чем на оздоровительную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заезде детей и персонала: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медицинским справкам о состоянии здоровья: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группу детей с хроническими заболеваниями, назначить для них комплекс оздоровительных мероприятий;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распределить детей по медицинским группам для занятий физической культурой;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 детей, нуждающихся в организации диетического (лечебного и профилактического) питания (для больных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целиакией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фенилкетонурией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других);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информировать руководителя оздоровительной организации, педагогических работников, инструкторов по физической культуре и спорту о состоянии здоровья и рекомендуемом режиме для детей с отклонениями в состоянии здоровья.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Оценить обеспеченность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оздоровительного лагеря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медикаментами,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оснащенность помещений медицинского назначения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соответствии с требованиями нормативных правовых актов 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7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602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период работы оздоровительной организации: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ежедневное наблюдение за состоянием здоровья детей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 том числе в выходные дни, праздничные дни);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вести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круглосуточный амбулаторный прием детей и персонала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оказанием медицинской помощи заболевшим. По показаниям обеспечить госпитализацию в организацию здравоохранения или медицинский изолятор заболевших. При выявлении ребенка или работника  с подозрением на инфекцию COVID-19 изолировать данных лиц в медицинский изолятор до госпитализации.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Обеспечить немедленное информирование территориальных организаций здравоохранения, ЦГЭ о случаях инфекционных заболеваний в установленном порядке.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допускать нахождение в оздоровительном лагере детей и работников, относящихся к контактам первого уровня по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-19, а также заболевших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-19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симптомами острой респираторной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инфекции: обеспечить временную изоляцию в медицинском изоляторе лиц с симптомами ОРИ, в том числе не исключающими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-19, с дальнейшей организацией их возвращения домой (для вызова врача) или направления в организацию здравоохранения.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9"/>
            <a:ext cx="8572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358246" cy="6236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</a:t>
            </a:r>
            <a:r>
              <a:rPr lang="ru-RU" altLang="ja-JP" sz="22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ежедневный</a:t>
            </a:r>
            <a:r>
              <a:rPr lang="ru-RU" altLang="ja-JP" sz="22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за</a:t>
            </a:r>
            <a:r>
              <a:rPr lang="ru-RU" altLang="ja-JP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altLang="ja-JP" sz="22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(опрос) детей о состоянии их здоровья с обязательной термометрией в оздоровительных лагерях с дневным пребыванием детей, в течение первых 5 дней - в оздоровительных лагерях с круглосуточным пребыванием детей</a:t>
            </a:r>
            <a:r>
              <a:rPr lang="ru-RU" altLang="ja-JP" sz="2200" dirty="0" smtClean="0">
                <a:solidFill>
                  <a:srgbClr val="000000"/>
                </a:solidFill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;</a:t>
            </a:r>
            <a:endParaRPr lang="ru-RU" altLang="ja-JP" sz="2200" dirty="0" smtClean="0">
              <a:latin typeface="Times New Roman" pitchFamily="18" charset="0"/>
              <a:ea typeface="MS Mincho" pitchFamily="49" charset="-128"/>
              <a:cs typeface="Times New Roman" pitchFamily="18" charset="0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altLang="ja-JP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организацией «входного фильтра» работников;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altLang="ja-JP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использованием медицинскими и иными работниками, участвующими в проведении «входного фильтра», средств защиты органов дыхания, антисептических/дезинфицирующих средств для обработки кожи рук;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соблюдением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работниками оздоровительного лагеря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масочного режима при нахождении в помещениях, использованием средств защиты органов дыхания посетителями;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соблюдением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принципов социального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дистанцирования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максимального разобщения работников разных отрядов и детей при проживании, организации сна, питания, проведении отрядных и других мероприятий;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altLang="ja-JP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9"/>
            <a:ext cx="83582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</a:t>
            </a:r>
            <a:r>
              <a:rPr lang="ru-R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ежедневный</a:t>
            </a:r>
            <a:r>
              <a:rPr lang="ru-R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за</a:t>
            </a: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содержанием в чистоте и порядке всех помещений, территорий и мест проведения физкультурно-оздоровительных, спортивных и других мероприятий;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роведением влажной уборки помещений не реже 3 раз в день, в том числе не реже 1 раза в день  использованием дезинфицирующих средств, эффективных в отношении вирусов (мест общего пользования (обеденный зал, актовый зал и др.) - после каждого использования, санузлов - по мере необходимости и не реже 3 раз в день);</a:t>
            </a:r>
            <a:endParaRPr kumimoji="0" lang="ru-RU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проведением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дополнительно в течение дня (во время каждой уборки) дезинфекции контактных поверхностей с использованием дезинфицирующих средств, эффективных в отношении вирусов;</a:t>
            </a:r>
          </a:p>
          <a:p>
            <a:r>
              <a:rPr lang="ru-RU" dirty="0" smtClean="0"/>
              <a:t>        оснащенностью медицинского кабинета и изолятора необходимым оборудованием, изделиям медицинского назначения, дезинфекционным средствам, медикаментам;</a:t>
            </a:r>
          </a:p>
          <a:p>
            <a:r>
              <a:rPr lang="ru-RU" dirty="0" smtClean="0"/>
              <a:t>        эффективностью работы механической  и естественной систем вентиляции, кондиционеров и иных устройств вентиляции и кондиционирования воздуха; средств очистки воздуха (</a:t>
            </a:r>
            <a:r>
              <a:rPr lang="ru-RU" dirty="0" err="1" smtClean="0"/>
              <a:t>рециркуляторы</a:t>
            </a:r>
            <a:r>
              <a:rPr lang="ru-RU" dirty="0" smtClean="0"/>
              <a:t>) в местах общего пользования (обеденный зал, актовый зал и др.);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9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071546"/>
            <a:ext cx="835824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</a:t>
            </a:r>
            <a:r>
              <a:rPr lang="ru-RU" altLang="ja-JP" sz="22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ежедневный</a:t>
            </a:r>
            <a:r>
              <a:rPr lang="ru-RU" altLang="ja-JP" sz="22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2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за</a:t>
            </a:r>
            <a:r>
              <a:rPr lang="ru-RU" altLang="ja-JP" sz="2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за постоянным проветриванием помещений во время отсутствия детей, соблюдением температуры воздуха в основных помещениях; 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наличием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условий для соблюдения гигиены рук и соблюдением работниками и детьми личной гигиены, в том числе гигиены рук;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выполнением мероприятий по профилактике заносов и распространения инфекционных заболеваний;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предупреждением соматической заболеваемости, травматизма;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качеством и безопасностью питания детей;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технологией приготовления блюд, выполнением примерного меню, норм питания;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качеством поступающих пищевых продуктов (наличие сопроводительных документов, удостоверяющих качество и безопасность продуктов питания – товаротранспортные накладные, качественные удостоверения и другое);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14291"/>
            <a:ext cx="8572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</a:t>
            </a:r>
            <a:r>
              <a:rPr lang="ru-R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ежедневный</a:t>
            </a:r>
            <a:r>
              <a:rPr lang="ru-RU" altLang="ja-JP" sz="20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0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за </a:t>
            </a:r>
            <a:r>
              <a:rPr lang="ru-RU" altLang="ja-JP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условиями хранения пищевых продуктов и соблюдением сроков годности;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организацией питьевого режима;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соблюдением режимов механического и ручного способов мытья посуды, обратив особое внимание на использование в посудомоечных машинах режима обработки, согласно инструкции по эксплуатации (руководству, паспорту изготовителя оборудования), обеспечивающего дезинфекцию посуды при температуре воды не ниже 65ᵒ, проведение дезинфекции посуды в конце рабочего дня;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содержанием и качеством уборки производственных помещений объекта питания, проведением генеральной уборки перед началом каждой смены и в дальнейшем не реже одного раза в неделю;        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использованием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средства индивидуальной защиты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органов дыхания </a:t>
            </a:r>
            <a:r>
              <a:rPr kumimoji="0" lang="ru-RU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со сменой не реже 1 раза в 2 часа, одноразовых перчаток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работниками объектов общественного питания - при </a:t>
            </a:r>
            <a:r>
              <a:rPr kumimoji="0" lang="ru-RU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получении, раздаче пищи и сервировке обеденных столов, приготовлении блюд, не подвергающихся тепловой кулинарной обработке, иными лицами, привлекаемыми к данной работе;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9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ДОЛ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357298"/>
            <a:ext cx="8572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</a:t>
            </a:r>
            <a:r>
              <a:rPr lang="ru-RU" altLang="ja-JP" sz="24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4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ежедневный</a:t>
            </a:r>
            <a:r>
              <a:rPr lang="ru-RU" altLang="ja-JP" sz="24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lang="ru-RU" altLang="ja-JP" sz="2400" b="1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контроль за</a:t>
            </a:r>
            <a:r>
              <a:rPr lang="ru-RU" altLang="ja-JP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проведением банных дней с осмотром детей на педикулез, чесотку, микроспорию; периодическим осмотром работников пищеблока на отсутствие гнойничковых заболеваний; не допускать работников с гнойничковыми заболеваниями кожи, нагноившимися порезами, ожогами, ссадинами, с катарами верхних дыхательных путей или при подозрении на заболевание к работам по приготовлению пищи и другим работам;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организацией дежурств детей;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ведением документации на пищеблоке.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Осуществлять: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ежедневный осмотр работников пищеблока и иных лиц, привлекаемыми к сервировке обеденных столов на наличие гнойничковых заболеваний кожи, признаков респираторной вирусной инфекции, опрос на наличие симптомов острых кишечных инфекций;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проверку готовности к проведению купания мест купания, медицинское сопровождение процесса купания, иных организованных мероприятий;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эксплуатацию устройств по обеззараживанию воздуха</a:t>
            </a: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помещениях медицинских назначения, включая изоляторы, </a:t>
            </a:r>
            <a:r>
              <a:rPr kumimoji="0" lang="ru-RU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 соответствии с инструкциями по эксплуатации  изготовителя оборудования</a:t>
            </a:r>
            <a:endParaRPr kumimoji="0" lang="ru-RU" altLang="ja-JP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85729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71547"/>
            <a:ext cx="80010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Согласно методическим рекомендациям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длительность смены 15 дней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установлена только для стационарных оздоровительных лагерей. </a:t>
            </a:r>
          </a:p>
          <a:p>
            <a:pPr indent="4460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Палаточные лагеря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согласно ССЭТ могут быть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более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9 дней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передвижных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более 12 дней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непередвижных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6088" algn="just"/>
            <a:r>
              <a:rPr lang="ru-RU" altLang="ru-RU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запланировали 9-дневные смены, то категорически не планировать на июнь, оптимально на август.</a:t>
            </a:r>
          </a:p>
          <a:p>
            <a:pPr indent="446088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46088" algn="just"/>
            <a:r>
              <a:rPr lang="ru-RU" sz="2400" dirty="0" smtClean="0"/>
              <a:t>Перерыв между сменами в оздоровительных лагерях должен быть </a:t>
            </a:r>
            <a:r>
              <a:rPr lang="ru-RU" sz="2400" b="1" dirty="0" smtClean="0"/>
              <a:t>не менее одних суток</a:t>
            </a:r>
            <a:r>
              <a:rPr lang="ru-RU" sz="2400" dirty="0" smtClean="0"/>
              <a:t> для проведения уборки и дезинфекции помещений, оборудования</a:t>
            </a:r>
          </a:p>
          <a:p>
            <a:pPr indent="446088"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2786059"/>
            <a:ext cx="9144000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5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142984"/>
            <a:ext cx="892971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Ежедневно участвовать в работе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бракеражной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комиссии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Проводить отбор суточных проб приготовленных блюд, С-витаминизацию рационов согласно установленным нормам питания.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Совместно с педагогическими работниками оздоровительных лагерей обучать детей вопросам, касающимся формирования здорового образа жизни и мотивированного поведения по сохранению собственного здоровья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Проводить информационно-образовательную работу с детьми, персоналом и родителями по профилактике инфекционных и соматических заболеваний, о мерах профилактики респираторных инфекций, в том числе по соблюдению правил гигиены рук, респираторного этикета, используя различные формы и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методы работы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Проводить выборочную оценку эффективности оздоровления              (не менее 100 детей) в оздоровительных организациях с длительностью пребывания 18 дней;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При отсутствии оздоровительного эффекта совместно с руководителем оздоровительной организации анализировать причины, недостатки в организации физкультурно-оздоровительных мероприятий, разрабатывать мероприятия по их устранению.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85729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АЛГОРИТМ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работы медицинских работников в ДОЛ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71546"/>
            <a:ext cx="7858180" cy="623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начала работы оздоровительного лагеря согласно МР следует учитывать все возможные риски:</a:t>
            </a:r>
          </a:p>
          <a:p>
            <a:pPr indent="4460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эпидемическую обстановку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только на конкретной территории, но и по каждому учреждению (организации);</a:t>
            </a:r>
          </a:p>
          <a:p>
            <a:pPr indent="4460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вид организации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(с дневным или круглосуточным  пребыванием, профиль, использование для организации деятельности или труда, спорта, питания собственной базы или арендованной и т.д.)</a:t>
            </a:r>
          </a:p>
          <a:p>
            <a:pPr indent="446088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количество детей и с каких они территорий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(о/лагерь районный, межрайонный и т.д.).</a:t>
            </a:r>
          </a:p>
          <a:p>
            <a:pPr indent="446088" algn="just"/>
            <a:r>
              <a:rPr lang="ru-RU" altLang="ru-RU" sz="2400" dirty="0" smtClean="0"/>
              <a:t>В данных условиях особенно важно </a:t>
            </a:r>
            <a:r>
              <a:rPr lang="ru-RU" altLang="ru-RU" sz="2400" b="1" dirty="0" smtClean="0"/>
              <a:t>соблюдение «входного фильтра», </a:t>
            </a:r>
            <a:r>
              <a:rPr lang="ru-RU" altLang="ru-RU" sz="2400" dirty="0" smtClean="0"/>
              <a:t>изолированная деятельность отрядов </a:t>
            </a:r>
            <a:r>
              <a:rPr lang="ru-RU" altLang="ru-RU" sz="2400" b="1" dirty="0" smtClean="0"/>
              <a:t>(особенно в первые 5 дней), </a:t>
            </a:r>
            <a:r>
              <a:rPr lang="ru-RU" altLang="ru-RU" sz="2400" dirty="0" smtClean="0"/>
              <a:t>медицинское наблюдение за состоянием здоровья работников и детей.</a:t>
            </a:r>
          </a:p>
          <a:p>
            <a:pPr indent="446088"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1000108"/>
            <a:ext cx="8286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1463" algn="just"/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каждом оздоровительном лагере должен быть разработан и утвержден приказом руководителя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 организационных и санитарно-противоэпидемических мероприятий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где указаны конкретные мероприятия, исполнитель (должность, ФИО) и контролирующее лицо,  согласованным с территориальным ЦГЭ.</a:t>
            </a:r>
          </a:p>
          <a:p>
            <a:pPr indent="271463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 должен включать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следующие разделы:  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начала функционирования;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период функционирования оздоровительного лагеря;</a:t>
            </a:r>
          </a:p>
          <a:p>
            <a:pPr indent="271463"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действия при выявлении заболевания (заболеваний)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-19.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3" y="642918"/>
            <a:ext cx="792961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000108"/>
            <a:ext cx="78581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начала функционирования  лагеря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На сайте оздоровительной организации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информировать родителей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 требованиях к организации и проведению оздоровительной кампании в летний период 2021 года.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Приобрести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бесконтактные термометры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проведения ежедневной термометрии у работников и детей.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Определить необходимый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запас средств индивидуальной защиты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(маски, перчатки, защитные экраны),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моющих и дезинфицирующих средств,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антисептиков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работников оздоровительного лагеря,  одноразовой посуды, емкостей для обеззараживания кухонной посуды, используемой для транспортировки готовой пищи в изолятор.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166843"/>
            <a:ext cx="800105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Разместить дозаторы с антисептиком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рук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входах в местах общего пользования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соблюдения персоналом правил гигиены рук.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Предусмотреть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выделение дополнительных помещений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которые при необходимости могут быть использованы в качестве медицинского изолятора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(для лагерей с дневным пребыванием).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Ограничить общую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численность детей в отряде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более 15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(допускается до 20) при недоборе детей ((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лагерей с дневным пребыванием).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Обеспечить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максимально возможное разобщение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детей при организации сна, питания, отрядных и других мероприятий (занятий по интересам и др.) - не менее 1,5 м.</a:t>
            </a:r>
          </a:p>
          <a:p>
            <a:pPr algn="just"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000108"/>
            <a:ext cx="79296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Провести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дезобработку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всех помещений и поверхностей оборудования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оздоровительном лагере до начала функционирования и между сменами.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Обеспечить допуск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работников оздоровительного лагеря, заступающих на работу, с информацией (справкой)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 отсутствии контакта первого уровня по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-19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месту жительства (пребывания, работы) и проведении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вакцинации (желательно).</a:t>
            </a:r>
          </a:p>
          <a:p>
            <a:pPr algn="just">
              <a:buFont typeface="Arial" pitchFamily="34" charset="0"/>
              <a:buChar char="•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Заезд медицинских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работников и персонала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пищеблока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осуществляется за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день до начала функционирования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оздоровительного лагеря.</a:t>
            </a:r>
          </a:p>
          <a:p>
            <a:pPr algn="just">
              <a:buFont typeface="Arial" pitchFamily="34" charset="0"/>
              <a:buChar char="•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900</TotalTime>
  <Words>3321</Words>
  <Application>Microsoft Office PowerPoint</Application>
  <PresentationFormat>Экран (4:3)</PresentationFormat>
  <Paragraphs>208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Гараж-склад в ГУ «Территориальный центр социального обслуживания населения Волковысского района»</dc:title>
  <dc:creator>Priemnaja</dc:creator>
  <cp:lastModifiedBy>Admin</cp:lastModifiedBy>
  <cp:revision>107</cp:revision>
  <dcterms:created xsi:type="dcterms:W3CDTF">2018-08-30T12:31:03Z</dcterms:created>
  <dcterms:modified xsi:type="dcterms:W3CDTF">2021-05-27T11:40:16Z</dcterms:modified>
</cp:coreProperties>
</file>