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C84C"/>
    <a:srgbClr val="34E92B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4D9FDD-A632-45CD-8FC7-075FC5860603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B7B80-2090-4F0A-AE3D-F094272BCC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408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8C-68DF-49BB-B6B0-04211A0DC6BF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CBB8-32CF-464D-9F0B-1182FE3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8C-68DF-49BB-B6B0-04211A0DC6BF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CBB8-32CF-464D-9F0B-1182FE3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8C-68DF-49BB-B6B0-04211A0DC6BF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CBB8-32CF-464D-9F0B-1182FE3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8C-68DF-49BB-B6B0-04211A0DC6BF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CBB8-32CF-464D-9F0B-1182FE3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8C-68DF-49BB-B6B0-04211A0DC6BF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CBB8-32CF-464D-9F0B-1182FE3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8C-68DF-49BB-B6B0-04211A0DC6BF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CBB8-32CF-464D-9F0B-1182FE3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8C-68DF-49BB-B6B0-04211A0DC6BF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CBB8-32CF-464D-9F0B-1182FE3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8C-68DF-49BB-B6B0-04211A0DC6BF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CBB8-32CF-464D-9F0B-1182FE3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8C-68DF-49BB-B6B0-04211A0DC6BF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CBB8-32CF-464D-9F0B-1182FE3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8C-68DF-49BB-B6B0-04211A0DC6BF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CBB8-32CF-464D-9F0B-1182FE3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8C-68DF-49BB-B6B0-04211A0DC6BF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CBB8-32CF-464D-9F0B-1182FE3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0338C-68DF-49BB-B6B0-04211A0DC6BF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2CBB8-32CF-464D-9F0B-1182FE3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4.xml"/><Relationship Id="rId18" Type="http://schemas.openxmlformats.org/officeDocument/2006/relationships/slide" Target="slide6.xml"/><Relationship Id="rId3" Type="http://schemas.openxmlformats.org/officeDocument/2006/relationships/slide" Target="slide3.xml"/><Relationship Id="rId7" Type="http://schemas.openxmlformats.org/officeDocument/2006/relationships/slide" Target="slide4.xml"/><Relationship Id="rId12" Type="http://schemas.openxmlformats.org/officeDocument/2006/relationships/slide" Target="slide13.xml"/><Relationship Id="rId17" Type="http://schemas.openxmlformats.org/officeDocument/2006/relationships/slide" Target="slide5.xml"/><Relationship Id="rId2" Type="http://schemas.openxmlformats.org/officeDocument/2006/relationships/image" Target="../media/image3.jpg"/><Relationship Id="rId16" Type="http://schemas.openxmlformats.org/officeDocument/2006/relationships/slide" Target="slide1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11" Type="http://schemas.openxmlformats.org/officeDocument/2006/relationships/slide" Target="slide12.xml"/><Relationship Id="rId5" Type="http://schemas.openxmlformats.org/officeDocument/2006/relationships/slide" Target="slide11.xml"/><Relationship Id="rId15" Type="http://schemas.openxmlformats.org/officeDocument/2006/relationships/slide" Target="slide17.xml"/><Relationship Id="rId10" Type="http://schemas.openxmlformats.org/officeDocument/2006/relationships/slide" Target="slide10.xml"/><Relationship Id="rId4" Type="http://schemas.openxmlformats.org/officeDocument/2006/relationships/slide" Target="slide7.xml"/><Relationship Id="rId9" Type="http://schemas.openxmlformats.org/officeDocument/2006/relationships/slide" Target="slide9.xml"/><Relationship Id="rId14" Type="http://schemas.openxmlformats.org/officeDocument/2006/relationships/slide" Target="slide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2283151"/>
            <a:ext cx="8735684" cy="3046988"/>
          </a:xfrm>
          <a:prstGeom prst="rect">
            <a:avLst/>
          </a:prstGeom>
          <a:noFill/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Моя Родина – </a:t>
            </a:r>
          </a:p>
          <a:p>
            <a:pPr algn="r"/>
            <a:r>
              <a:rPr lang="ru-RU" sz="9600" b="1" spc="50" dirty="0" smtClean="0">
                <a:ln w="11430"/>
                <a:solidFill>
                  <a:srgbClr val="34E92B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Беларусь</a:t>
            </a:r>
            <a:r>
              <a:rPr lang="ru-RU" sz="4800" b="1" spc="50" dirty="0" smtClean="0">
                <a:ln w="11430"/>
                <a:solidFill>
                  <a:srgbClr val="34E92B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spc="50" dirty="0">
              <a:ln w="11430"/>
              <a:solidFill>
                <a:srgbClr val="34E92B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2" r="3321" b="2522"/>
          <a:stretch/>
        </p:blipFill>
        <p:spPr>
          <a:xfrm>
            <a:off x="6000" y="0"/>
            <a:ext cx="1800000" cy="2051852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1994288" y="188875"/>
            <a:ext cx="7043032" cy="138499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Государственное учреждение образования</a:t>
            </a:r>
          </a:p>
          <a:p>
            <a:pPr algn="ctr"/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«Средняя школа № 2 </a:t>
            </a:r>
            <a:endParaRPr lang="ru-RU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имени </a:t>
            </a: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Н. П. </a:t>
            </a:r>
            <a:r>
              <a:rPr lang="ru-RU" sz="2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Массонова</a:t>
            </a: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г. Свислочь»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216" y="6181189"/>
            <a:ext cx="8956104" cy="646331"/>
          </a:xfrm>
          <a:prstGeom prst="rect">
            <a:avLst/>
          </a:prstGeom>
          <a:noFill/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Автор: </a:t>
            </a:r>
            <a:r>
              <a:rPr lang="ru-RU" sz="3600" b="1" spc="50" dirty="0" smtClean="0">
                <a:ln w="11430"/>
                <a:solidFill>
                  <a:srgbClr val="34E92B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Мухина Дарья Викторовна </a:t>
            </a:r>
            <a:endParaRPr lang="ru-RU" sz="3600" b="1" spc="50" dirty="0">
              <a:ln w="11430"/>
              <a:solidFill>
                <a:srgbClr val="34E92B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6949" y="211015"/>
            <a:ext cx="8778240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Символом чего является ромб на флаге Беларуси?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5422" y="2882712"/>
            <a:ext cx="3942618" cy="175432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удачи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 плодородия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 дружбы народа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35040" y="5374641"/>
            <a:ext cx="21788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Б)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34E92B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назад 6">
            <a:hlinkClick r:id="rId3" action="ppaction://hlinksldjump" highlightClick="1"/>
          </p:cNvPr>
          <p:cNvSpPr/>
          <p:nvPr/>
        </p:nvSpPr>
        <p:spPr>
          <a:xfrm>
            <a:off x="8109068" y="6312308"/>
            <a:ext cx="864000" cy="432000"/>
          </a:xfrm>
          <a:prstGeom prst="actionButtonBackPrevious">
            <a:avLst/>
          </a:prstGeom>
          <a:gradFill flip="none" rotWithShape="1">
            <a:gsLst>
              <a:gs pos="0">
                <a:srgbClr val="34E92B">
                  <a:tint val="66000"/>
                  <a:satMod val="160000"/>
                </a:srgbClr>
              </a:gs>
              <a:gs pos="50000">
                <a:srgbClr val="34E92B">
                  <a:tint val="44500"/>
                  <a:satMod val="160000"/>
                </a:srgbClr>
              </a:gs>
              <a:gs pos="100000">
                <a:srgbClr val="34E92B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64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9151" y="239151"/>
            <a:ext cx="8742617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написано на ленте внизу герба Республики Беларусь?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1692" y="3248041"/>
            <a:ext cx="5211298" cy="175432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За Беларусь!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 СССР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 Республика Беларусь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03863" y="5181676"/>
            <a:ext cx="2182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В)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34E92B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назад 6">
            <a:hlinkClick r:id="rId3" action="ppaction://hlinksldjump" highlightClick="1"/>
          </p:cNvPr>
          <p:cNvSpPr/>
          <p:nvPr/>
        </p:nvSpPr>
        <p:spPr>
          <a:xfrm>
            <a:off x="8109068" y="6312308"/>
            <a:ext cx="864000" cy="432000"/>
          </a:xfrm>
          <a:prstGeom prst="actionButtonBackPrevious">
            <a:avLst/>
          </a:prstGeom>
          <a:gradFill flip="none" rotWithShape="1">
            <a:gsLst>
              <a:gs pos="0">
                <a:srgbClr val="34E92B">
                  <a:tint val="66000"/>
                  <a:satMod val="160000"/>
                </a:srgbClr>
              </a:gs>
              <a:gs pos="50000">
                <a:srgbClr val="34E92B">
                  <a:tint val="44500"/>
                  <a:satMod val="160000"/>
                </a:srgbClr>
              </a:gs>
              <a:gs pos="100000">
                <a:srgbClr val="34E92B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64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9151" y="267286"/>
            <a:ext cx="8665698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Какие цветы изображены на гербе?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7624" y="2409887"/>
            <a:ext cx="4714752" cy="175432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клевер и васильки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 клевер и лен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 розы и незабудки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85495" y="4872641"/>
            <a:ext cx="21788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Б)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34E92B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назад 6">
            <a:hlinkClick r:id="rId3" action="ppaction://hlinksldjump" highlightClick="1"/>
          </p:cNvPr>
          <p:cNvSpPr/>
          <p:nvPr/>
        </p:nvSpPr>
        <p:spPr>
          <a:xfrm>
            <a:off x="8109068" y="6312308"/>
            <a:ext cx="864000" cy="432000"/>
          </a:xfrm>
          <a:prstGeom prst="actionButtonBackPrevious">
            <a:avLst/>
          </a:prstGeom>
          <a:gradFill flip="none" rotWithShape="1">
            <a:gsLst>
              <a:gs pos="0">
                <a:srgbClr val="34E92B">
                  <a:tint val="66000"/>
                  <a:satMod val="160000"/>
                </a:srgbClr>
              </a:gs>
              <a:gs pos="50000">
                <a:srgbClr val="34E92B">
                  <a:tint val="44500"/>
                  <a:satMod val="160000"/>
                </a:srgbClr>
              </a:gs>
              <a:gs pos="100000">
                <a:srgbClr val="34E92B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64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7286" y="168813"/>
            <a:ext cx="8679766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Какого цвета контур территории Республики Беларусь на гербе?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57" y="2739343"/>
            <a:ext cx="2610010" cy="175432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зелёный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 красный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 жёлтый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55999" y="4683634"/>
            <a:ext cx="2182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В)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34E92B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8109068" y="6312308"/>
            <a:ext cx="864000" cy="432000"/>
          </a:xfrm>
          <a:prstGeom prst="actionButtonBackPrevious">
            <a:avLst/>
          </a:prstGeom>
          <a:gradFill flip="none" rotWithShape="1">
            <a:gsLst>
              <a:gs pos="0">
                <a:srgbClr val="34E92B">
                  <a:tint val="66000"/>
                  <a:satMod val="160000"/>
                </a:srgbClr>
              </a:gs>
              <a:gs pos="50000">
                <a:srgbClr val="34E92B">
                  <a:tint val="44500"/>
                  <a:satMod val="160000"/>
                </a:srgbClr>
              </a:gs>
              <a:gs pos="100000">
                <a:srgbClr val="34E92B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64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085" y="225084"/>
            <a:ext cx="8750104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находится ниже контура границы Республики Беларусь?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7110" y="2959888"/>
            <a:ext cx="8693835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земной шар в лучах восходящего солнца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 луна в фазе новолуния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 луна в фазе полнолуния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36012" y="5435120"/>
            <a:ext cx="22076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А)</a:t>
            </a:r>
            <a:endParaRPr lang="ru-RU" sz="3600" dirty="0">
              <a:solidFill>
                <a:srgbClr val="34E92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правляющая кнопка: назад 7">
            <a:hlinkClick r:id="rId3" action="ppaction://hlinksldjump" highlightClick="1"/>
          </p:cNvPr>
          <p:cNvSpPr/>
          <p:nvPr/>
        </p:nvSpPr>
        <p:spPr>
          <a:xfrm>
            <a:off x="8109068" y="6312308"/>
            <a:ext cx="864000" cy="432000"/>
          </a:xfrm>
          <a:prstGeom prst="actionButtonBackPrevious">
            <a:avLst/>
          </a:prstGeom>
          <a:gradFill flip="none" rotWithShape="1">
            <a:gsLst>
              <a:gs pos="0">
                <a:srgbClr val="34E92B">
                  <a:tint val="66000"/>
                  <a:satMod val="160000"/>
                </a:srgbClr>
              </a:gs>
              <a:gs pos="50000">
                <a:srgbClr val="34E92B">
                  <a:tint val="44500"/>
                  <a:satMod val="160000"/>
                </a:srgbClr>
              </a:gs>
              <a:gs pos="100000">
                <a:srgbClr val="34E92B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64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5083" y="225083"/>
            <a:ext cx="8721969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Какой город является столицей Беларуси?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9829" y="2694416"/>
            <a:ext cx="2468946" cy="230832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Минск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 Гомель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 Витебск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Г) Брест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70584" y="5013857"/>
            <a:ext cx="22076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А)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34E92B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8109068" y="6312308"/>
            <a:ext cx="864000" cy="432000"/>
          </a:xfrm>
          <a:prstGeom prst="actionButtonBackPrevious">
            <a:avLst/>
          </a:prstGeom>
          <a:gradFill flip="none" rotWithShape="1">
            <a:gsLst>
              <a:gs pos="0">
                <a:srgbClr val="34E92B">
                  <a:tint val="66000"/>
                  <a:satMod val="160000"/>
                </a:srgbClr>
              </a:gs>
              <a:gs pos="50000">
                <a:srgbClr val="34E92B">
                  <a:tint val="44500"/>
                  <a:satMod val="160000"/>
                </a:srgbClr>
              </a:gs>
              <a:gs pos="100000">
                <a:srgbClr val="34E92B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64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1" y="211015"/>
            <a:ext cx="8792307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Когда празднуется День Независимости Республики Беларусь?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354" y="3007598"/>
            <a:ext cx="2668808" cy="230832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3 июля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 24 марта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 15 июня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Г) 7 августа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98719" y="5111337"/>
            <a:ext cx="22076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А)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34E92B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назад 6">
            <a:hlinkClick r:id="rId3" action="ppaction://hlinksldjump" highlightClick="1"/>
          </p:cNvPr>
          <p:cNvSpPr/>
          <p:nvPr/>
        </p:nvSpPr>
        <p:spPr>
          <a:xfrm>
            <a:off x="8109068" y="6312308"/>
            <a:ext cx="864000" cy="432000"/>
          </a:xfrm>
          <a:prstGeom prst="actionButtonBackPrevious">
            <a:avLst/>
          </a:prstGeom>
          <a:gradFill flip="none" rotWithShape="1">
            <a:gsLst>
              <a:gs pos="0">
                <a:srgbClr val="34E92B">
                  <a:tint val="66000"/>
                  <a:satMod val="160000"/>
                </a:srgbClr>
              </a:gs>
              <a:gs pos="50000">
                <a:srgbClr val="34E92B">
                  <a:tint val="44500"/>
                  <a:satMod val="160000"/>
                </a:srgbClr>
              </a:gs>
              <a:gs pos="100000">
                <a:srgbClr val="34E92B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64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015" y="225083"/>
            <a:ext cx="8764173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Беларусь имеет границы с 5 странами .Какая из них лишняя?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083" y="2984166"/>
            <a:ext cx="2498120" cy="230832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Польша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 Литва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 Латвия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Г) Эстония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82324" y="5470769"/>
            <a:ext cx="2167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Г)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34E92B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назад 6">
            <a:hlinkClick r:id="rId3" action="ppaction://hlinksldjump" highlightClick="1"/>
          </p:cNvPr>
          <p:cNvSpPr/>
          <p:nvPr/>
        </p:nvSpPr>
        <p:spPr>
          <a:xfrm>
            <a:off x="8109068" y="6312308"/>
            <a:ext cx="864000" cy="432000"/>
          </a:xfrm>
          <a:prstGeom prst="actionButtonBackPrevious">
            <a:avLst/>
          </a:prstGeom>
          <a:gradFill flip="none" rotWithShape="1">
            <a:gsLst>
              <a:gs pos="0">
                <a:srgbClr val="34E92B">
                  <a:tint val="66000"/>
                  <a:satMod val="160000"/>
                </a:srgbClr>
              </a:gs>
              <a:gs pos="50000">
                <a:srgbClr val="34E92B">
                  <a:tint val="44500"/>
                  <a:satMod val="160000"/>
                </a:srgbClr>
              </a:gs>
              <a:gs pos="100000">
                <a:srgbClr val="34E92B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64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7287" y="267286"/>
            <a:ext cx="8693833" cy="34163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каком году Белорусская ССР вошла в состав</a:t>
            </a:r>
          </a:p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Союза Советских Социальных Республик?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7962" y="3746639"/>
            <a:ext cx="1710725" cy="230832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1927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 1937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 1922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Г) 1934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65302" y="5408632"/>
            <a:ext cx="2182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В)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34E92B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назад 6">
            <a:hlinkClick r:id="rId3" action="ppaction://hlinksldjump" highlightClick="1"/>
          </p:cNvPr>
          <p:cNvSpPr/>
          <p:nvPr/>
        </p:nvSpPr>
        <p:spPr>
          <a:xfrm>
            <a:off x="8109068" y="6312308"/>
            <a:ext cx="864000" cy="432000"/>
          </a:xfrm>
          <a:prstGeom prst="actionButtonBackPrevious">
            <a:avLst/>
          </a:prstGeom>
          <a:gradFill flip="none" rotWithShape="1">
            <a:gsLst>
              <a:gs pos="0">
                <a:srgbClr val="34E92B">
                  <a:tint val="66000"/>
                  <a:satMod val="160000"/>
                </a:srgbClr>
              </a:gs>
              <a:gs pos="50000">
                <a:srgbClr val="34E92B">
                  <a:tint val="44500"/>
                  <a:satMod val="160000"/>
                </a:srgbClr>
              </a:gs>
              <a:gs pos="100000">
                <a:srgbClr val="34E92B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64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5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0167" y="365760"/>
            <a:ext cx="5763053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4282" y="258964"/>
            <a:ext cx="2880000" cy="1080000"/>
          </a:xfrm>
          <a:prstGeom prst="roundRect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Гимн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1888656"/>
            <a:ext cx="2880000" cy="1080000"/>
          </a:xfrm>
          <a:prstGeom prst="round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Флаг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3604300"/>
            <a:ext cx="2880000" cy="1080000"/>
          </a:xfrm>
          <a:prstGeom prst="roundRect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Герб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282" y="5392514"/>
            <a:ext cx="2880000" cy="1080000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Край синих озер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>
            <a:hlinkClick r:id="rId3" action="ppaction://hlinksldjump"/>
          </p:cNvPr>
          <p:cNvSpPr/>
          <p:nvPr/>
        </p:nvSpPr>
        <p:spPr>
          <a:xfrm>
            <a:off x="3500430" y="242872"/>
            <a:ext cx="1080000" cy="1080000"/>
          </a:xfrm>
          <a:prstGeom prst="roundRect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>
            <a:hlinkClick r:id="rId4" action="ppaction://hlinksldjump"/>
          </p:cNvPr>
          <p:cNvSpPr/>
          <p:nvPr/>
        </p:nvSpPr>
        <p:spPr>
          <a:xfrm>
            <a:off x="3500430" y="1887524"/>
            <a:ext cx="1080000" cy="1080000"/>
          </a:xfrm>
          <a:prstGeom prst="round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>
            <a:hlinkClick r:id="rId5" action="ppaction://hlinksldjump"/>
          </p:cNvPr>
          <p:cNvSpPr/>
          <p:nvPr/>
        </p:nvSpPr>
        <p:spPr>
          <a:xfrm>
            <a:off x="3470270" y="3588654"/>
            <a:ext cx="1080000" cy="1080000"/>
          </a:xfrm>
          <a:prstGeom prst="roundRect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>
            <a:hlinkClick r:id="rId6" action="ppaction://hlinksldjump"/>
          </p:cNvPr>
          <p:cNvSpPr/>
          <p:nvPr/>
        </p:nvSpPr>
        <p:spPr>
          <a:xfrm>
            <a:off x="3484316" y="5433792"/>
            <a:ext cx="1080000" cy="1080000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>
            <a:hlinkClick r:id="rId7" action="ppaction://hlinksldjump"/>
          </p:cNvPr>
          <p:cNvSpPr/>
          <p:nvPr/>
        </p:nvSpPr>
        <p:spPr>
          <a:xfrm>
            <a:off x="4879397" y="255276"/>
            <a:ext cx="1080000" cy="1080000"/>
          </a:xfrm>
          <a:prstGeom prst="roundRect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>
            <a:hlinkClick r:id="rId8" action="ppaction://hlinksldjump"/>
          </p:cNvPr>
          <p:cNvSpPr/>
          <p:nvPr/>
        </p:nvSpPr>
        <p:spPr>
          <a:xfrm>
            <a:off x="4907979" y="1884733"/>
            <a:ext cx="1080000" cy="1080000"/>
          </a:xfrm>
          <a:prstGeom prst="round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>
            <a:hlinkClick r:id="rId9" action="ppaction://hlinksldjump"/>
          </p:cNvPr>
          <p:cNvSpPr/>
          <p:nvPr/>
        </p:nvSpPr>
        <p:spPr>
          <a:xfrm>
            <a:off x="6358178" y="1896455"/>
            <a:ext cx="1080000" cy="1080000"/>
          </a:xfrm>
          <a:prstGeom prst="round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15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>
            <a:hlinkClick r:id="rId10" action="ppaction://hlinksldjump"/>
          </p:cNvPr>
          <p:cNvSpPr/>
          <p:nvPr/>
        </p:nvSpPr>
        <p:spPr>
          <a:xfrm>
            <a:off x="7818773" y="1888193"/>
            <a:ext cx="1080000" cy="1080000"/>
          </a:xfrm>
          <a:prstGeom prst="round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19" name="Скругленный прямоугольник 18">
            <a:hlinkClick r:id="rId11" action="ppaction://hlinksldjump"/>
          </p:cNvPr>
          <p:cNvSpPr/>
          <p:nvPr/>
        </p:nvSpPr>
        <p:spPr>
          <a:xfrm>
            <a:off x="4918809" y="3606163"/>
            <a:ext cx="1080000" cy="1080000"/>
          </a:xfrm>
          <a:prstGeom prst="roundRect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>
            <a:hlinkClick r:id="rId12" action="ppaction://hlinksldjump"/>
          </p:cNvPr>
          <p:cNvSpPr/>
          <p:nvPr/>
        </p:nvSpPr>
        <p:spPr>
          <a:xfrm>
            <a:off x="6354046" y="3602927"/>
            <a:ext cx="1080000" cy="1080000"/>
          </a:xfrm>
          <a:prstGeom prst="roundRect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15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>
            <a:hlinkClick r:id="rId13" action="ppaction://hlinksldjump"/>
          </p:cNvPr>
          <p:cNvSpPr/>
          <p:nvPr/>
        </p:nvSpPr>
        <p:spPr>
          <a:xfrm>
            <a:off x="7791515" y="3585175"/>
            <a:ext cx="1080000" cy="1080000"/>
          </a:xfrm>
          <a:prstGeom prst="roundRect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>
            <a:hlinkClick r:id="rId14" action="ppaction://hlinksldjump"/>
          </p:cNvPr>
          <p:cNvSpPr/>
          <p:nvPr/>
        </p:nvSpPr>
        <p:spPr>
          <a:xfrm>
            <a:off x="4930538" y="5433249"/>
            <a:ext cx="1080000" cy="1080000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>
            <a:hlinkClick r:id="rId15" action="ppaction://hlinksldjump"/>
          </p:cNvPr>
          <p:cNvSpPr/>
          <p:nvPr/>
        </p:nvSpPr>
        <p:spPr>
          <a:xfrm>
            <a:off x="6365754" y="5444971"/>
            <a:ext cx="1080000" cy="1080000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15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>
            <a:hlinkClick r:id="rId16" action="ppaction://hlinksldjump"/>
          </p:cNvPr>
          <p:cNvSpPr/>
          <p:nvPr/>
        </p:nvSpPr>
        <p:spPr>
          <a:xfrm>
            <a:off x="7806010" y="5457140"/>
            <a:ext cx="1080000" cy="1080000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25" name="Скругленный прямоугольник 24">
            <a:hlinkClick r:id="rId17" action="ppaction://hlinksldjump"/>
          </p:cNvPr>
          <p:cNvSpPr/>
          <p:nvPr/>
        </p:nvSpPr>
        <p:spPr>
          <a:xfrm>
            <a:off x="6358966" y="274799"/>
            <a:ext cx="1080000" cy="1080000"/>
          </a:xfrm>
          <a:prstGeom prst="roundRect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15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>
            <a:hlinkClick r:id="rId18" action="ppaction://hlinksldjump"/>
          </p:cNvPr>
          <p:cNvSpPr/>
          <p:nvPr/>
        </p:nvSpPr>
        <p:spPr>
          <a:xfrm>
            <a:off x="7791515" y="277603"/>
            <a:ext cx="1080000" cy="1080000"/>
          </a:xfrm>
          <a:prstGeom prst="roundRect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225" y="182879"/>
            <a:ext cx="8725827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исполняется гимн Республики Беларусь?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5657" y="4240934"/>
            <a:ext cx="1970411" cy="193899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сидя</a:t>
            </a:r>
          </a:p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 стоя</a:t>
            </a:r>
          </a:p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 лежа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31388" y="5533595"/>
            <a:ext cx="21788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Б)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34E92B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Управляющая кнопка: назад 8">
            <a:hlinkClick r:id="rId3" action="ppaction://hlinksldjump" highlightClick="1"/>
          </p:cNvPr>
          <p:cNvSpPr/>
          <p:nvPr/>
        </p:nvSpPr>
        <p:spPr>
          <a:xfrm>
            <a:off x="8109068" y="6312308"/>
            <a:ext cx="864000" cy="432000"/>
          </a:xfrm>
          <a:prstGeom prst="actionButtonBackPrevious">
            <a:avLst/>
          </a:prstGeom>
          <a:gradFill flip="none" rotWithShape="1">
            <a:gsLst>
              <a:gs pos="0">
                <a:srgbClr val="34E92B">
                  <a:tint val="66000"/>
                  <a:satMod val="160000"/>
                </a:srgbClr>
              </a:gs>
              <a:gs pos="50000">
                <a:srgbClr val="34E92B">
                  <a:tint val="44500"/>
                  <a:satMod val="160000"/>
                </a:srgbClr>
              </a:gs>
              <a:gs pos="100000">
                <a:srgbClr val="34E92B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64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6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084" y="239150"/>
            <a:ext cx="8693834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начинается второй куплет гимна?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7613" y="2596179"/>
            <a:ext cx="8715163" cy="18928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be-BY" sz="3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39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Мы беларусы – мірныя людзі…</a:t>
            </a:r>
            <a:endParaRPr lang="ru-RU" sz="39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be-BY" sz="3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39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Разам з </a:t>
            </a:r>
            <a:r>
              <a:rPr lang="ru-RU" sz="39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братамі</a:t>
            </a:r>
            <a:r>
              <a:rPr lang="ru-RU" sz="39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мужна</a:t>
            </a:r>
            <a:r>
              <a:rPr lang="ru-RU" sz="39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вякамі</a:t>
            </a:r>
            <a:r>
              <a:rPr lang="ru-RU" sz="3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…</a:t>
            </a:r>
            <a:endParaRPr lang="be-BY" sz="39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be-BY" sz="3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be-BY" sz="39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Слаўся</a:t>
            </a:r>
            <a:r>
              <a:rPr lang="be-BY" sz="3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зямлі </a:t>
            </a:r>
            <a:r>
              <a:rPr lang="be-BY" sz="39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нашай светлае імя</a:t>
            </a:r>
            <a:r>
              <a:rPr lang="be-BY" sz="3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</a:t>
            </a:r>
            <a:endParaRPr lang="be-BY" sz="39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1311" y="5439827"/>
            <a:ext cx="1957587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be-BY" sz="3200" b="1" dirty="0" smtClean="0">
                <a:ln/>
                <a:solidFill>
                  <a:srgbClr val="34E92B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en-US" sz="3200" b="1" dirty="0" smtClean="0">
                <a:ln/>
                <a:solidFill>
                  <a:srgbClr val="34E92B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200" b="1" dirty="0" smtClean="0">
                <a:ln/>
                <a:solidFill>
                  <a:srgbClr val="34E92B"/>
                </a:solidFill>
                <a:latin typeface="Times New Roman" pitchFamily="18" charset="0"/>
                <a:cs typeface="Times New Roman" pitchFamily="18" charset="0"/>
              </a:rPr>
              <a:t> Б)</a:t>
            </a:r>
            <a:endParaRPr lang="ru-RU" sz="3200" b="1" dirty="0">
              <a:ln/>
              <a:solidFill>
                <a:srgbClr val="34E92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правляющая кнопка: назад 7">
            <a:hlinkClick r:id="rId3" action="ppaction://hlinksldjump" highlightClick="1"/>
          </p:cNvPr>
          <p:cNvSpPr/>
          <p:nvPr/>
        </p:nvSpPr>
        <p:spPr>
          <a:xfrm>
            <a:off x="8109068" y="6312308"/>
            <a:ext cx="864000" cy="432000"/>
          </a:xfrm>
          <a:prstGeom prst="actionButtonBackPrevious">
            <a:avLst/>
          </a:prstGeom>
          <a:gradFill flip="none" rotWithShape="1">
            <a:gsLst>
              <a:gs pos="0">
                <a:srgbClr val="34E92B">
                  <a:tint val="66000"/>
                  <a:satMod val="160000"/>
                </a:srgbClr>
              </a:gs>
              <a:gs pos="50000">
                <a:srgbClr val="34E92B">
                  <a:tint val="44500"/>
                  <a:satMod val="160000"/>
                </a:srgbClr>
              </a:gs>
              <a:gs pos="100000">
                <a:srgbClr val="34E92B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64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6706" y="203200"/>
            <a:ext cx="8482818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Кто является автором слов  государственного гимна?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7625" y="3000015"/>
            <a:ext cx="7078604" cy="193899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Я. Купала, М. Танк</a:t>
            </a:r>
          </a:p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 Я. Колос, М. Богданович</a:t>
            </a:r>
          </a:p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 М. Климкович, В. </a:t>
            </a:r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Каризна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86743" y="5374641"/>
            <a:ext cx="2182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В)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34E92B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Управляющая кнопка: назад 8">
            <a:hlinkClick r:id="rId3" action="ppaction://hlinksldjump" highlightClick="1"/>
          </p:cNvPr>
          <p:cNvSpPr/>
          <p:nvPr/>
        </p:nvSpPr>
        <p:spPr>
          <a:xfrm>
            <a:off x="8109068" y="6312308"/>
            <a:ext cx="864000" cy="432000"/>
          </a:xfrm>
          <a:prstGeom prst="actionButtonBackPrevious">
            <a:avLst/>
          </a:prstGeom>
          <a:gradFill flip="none" rotWithShape="1">
            <a:gsLst>
              <a:gs pos="0">
                <a:srgbClr val="34E92B">
                  <a:tint val="66000"/>
                  <a:satMod val="160000"/>
                </a:srgbClr>
              </a:gs>
              <a:gs pos="50000">
                <a:srgbClr val="34E92B">
                  <a:tint val="44500"/>
                  <a:satMod val="160000"/>
                </a:srgbClr>
              </a:gs>
              <a:gs pos="100000">
                <a:srgbClr val="34E92B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64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6501" y="194492"/>
            <a:ext cx="8729785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Кто является автором музыки государственного гимна?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3219" y="3028830"/>
            <a:ext cx="5129942" cy="25545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Н. Соколовский</a:t>
            </a:r>
          </a:p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 В. </a:t>
            </a:r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Раинчик</a:t>
            </a:r>
            <a:endParaRPr lang="ru-RU" sz="4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 И. </a:t>
            </a:r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Лученок</a:t>
            </a:r>
            <a:endParaRPr lang="ru-RU" sz="4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78769" y="5336747"/>
            <a:ext cx="22076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А)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34E92B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правляющая кнопка: назад 7">
            <a:hlinkClick r:id="rId3" action="ppaction://hlinksldjump" highlightClick="1"/>
          </p:cNvPr>
          <p:cNvSpPr/>
          <p:nvPr/>
        </p:nvSpPr>
        <p:spPr>
          <a:xfrm>
            <a:off x="8109068" y="6312308"/>
            <a:ext cx="864000" cy="432000"/>
          </a:xfrm>
          <a:prstGeom prst="actionButtonBackPrevious">
            <a:avLst/>
          </a:prstGeom>
          <a:gradFill flip="none" rotWithShape="1">
            <a:gsLst>
              <a:gs pos="0">
                <a:srgbClr val="34E92B">
                  <a:tint val="66000"/>
                  <a:satMod val="160000"/>
                </a:srgbClr>
              </a:gs>
              <a:gs pos="50000">
                <a:srgbClr val="34E92B">
                  <a:tint val="44500"/>
                  <a:satMod val="160000"/>
                </a:srgbClr>
              </a:gs>
              <a:gs pos="100000">
                <a:srgbClr val="34E92B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64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015" y="79644"/>
            <a:ext cx="8785501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выглядит флаг Республики Беларусь?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9490" y="2194317"/>
            <a:ext cx="671979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flag-of-france_1401-1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38" y="2079023"/>
            <a:ext cx="2531159" cy="14127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09625" y="2103109"/>
            <a:ext cx="64312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flag-of-germany_1401-11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2171" y="2187514"/>
            <a:ext cx="2334210" cy="14208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4374" y="429766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flag-of-belarus_1401-67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2375" y="4470563"/>
            <a:ext cx="2488954" cy="154744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835066" y="5015702"/>
            <a:ext cx="2182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В)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34E92B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Управляющая кнопка: назад 11">
            <a:hlinkClick r:id="rId6" action="ppaction://hlinksldjump" highlightClick="1"/>
          </p:cNvPr>
          <p:cNvSpPr/>
          <p:nvPr/>
        </p:nvSpPr>
        <p:spPr>
          <a:xfrm>
            <a:off x="8109068" y="6312308"/>
            <a:ext cx="864000" cy="432000"/>
          </a:xfrm>
          <a:prstGeom prst="actionButtonBackPrevious">
            <a:avLst/>
          </a:prstGeom>
          <a:gradFill flip="none" rotWithShape="1">
            <a:gsLst>
              <a:gs pos="0">
                <a:srgbClr val="34E92B">
                  <a:tint val="66000"/>
                  <a:satMod val="160000"/>
                </a:srgbClr>
              </a:gs>
              <a:gs pos="50000">
                <a:srgbClr val="34E92B">
                  <a:tint val="44500"/>
                  <a:satMod val="160000"/>
                </a:srgbClr>
              </a:gs>
              <a:gs pos="100000">
                <a:srgbClr val="34E92B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64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083" y="-13606"/>
            <a:ext cx="8750105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Государственный флаг Республики Беларусь имеет …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8813" y="2481113"/>
            <a:ext cx="8792307" cy="29238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одну вертикальную и две горизонтальные полоски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 две вертикальные и одну горизонтальную полоски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 три вертикальные полоски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75717" y="5282892"/>
            <a:ext cx="22076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А)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34E92B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назад 6">
            <a:hlinkClick r:id="rId3" action="ppaction://hlinksldjump" highlightClick="1"/>
          </p:cNvPr>
          <p:cNvSpPr/>
          <p:nvPr/>
        </p:nvSpPr>
        <p:spPr>
          <a:xfrm>
            <a:off x="8109068" y="6312308"/>
            <a:ext cx="864000" cy="432000"/>
          </a:xfrm>
          <a:prstGeom prst="actionButtonBackPrevious">
            <a:avLst/>
          </a:prstGeom>
          <a:gradFill flip="none" rotWithShape="1">
            <a:gsLst>
              <a:gs pos="0">
                <a:srgbClr val="34E92B">
                  <a:tint val="66000"/>
                  <a:satMod val="160000"/>
                </a:srgbClr>
              </a:gs>
              <a:gs pos="50000">
                <a:srgbClr val="34E92B">
                  <a:tint val="44500"/>
                  <a:satMod val="160000"/>
                </a:srgbClr>
              </a:gs>
              <a:gs pos="100000">
                <a:srgbClr val="34E92B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64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015" y="225083"/>
            <a:ext cx="8736037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Кто автор орнамента на государственном флаге?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1015" y="2242424"/>
            <a:ext cx="5299592" cy="175432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Алаиза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Пашкевич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 Ефросинья Полоцкая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 Матрёна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Маркевич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34453" y="5077075"/>
            <a:ext cx="2182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4E92B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В)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34E92B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назад 6">
            <a:hlinkClick r:id="rId3" action="ppaction://hlinksldjump" highlightClick="1"/>
          </p:cNvPr>
          <p:cNvSpPr/>
          <p:nvPr/>
        </p:nvSpPr>
        <p:spPr>
          <a:xfrm>
            <a:off x="8109068" y="6312308"/>
            <a:ext cx="864000" cy="432000"/>
          </a:xfrm>
          <a:prstGeom prst="actionButtonBackPrevious">
            <a:avLst/>
          </a:prstGeom>
          <a:gradFill flip="none" rotWithShape="1">
            <a:gsLst>
              <a:gs pos="0">
                <a:srgbClr val="34E92B">
                  <a:tint val="66000"/>
                  <a:satMod val="160000"/>
                </a:srgbClr>
              </a:gs>
              <a:gs pos="50000">
                <a:srgbClr val="34E92B">
                  <a:tint val="44500"/>
                  <a:satMod val="160000"/>
                </a:srgbClr>
              </a:gs>
              <a:gs pos="100000">
                <a:srgbClr val="34E92B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64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525</TotalTime>
  <Words>472</Words>
  <Application>Microsoft Office PowerPoint</Application>
  <PresentationFormat>Экран (4:3)</PresentationFormat>
  <Paragraphs>112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56</cp:revision>
  <dcterms:created xsi:type="dcterms:W3CDTF">2021-03-06T09:40:45Z</dcterms:created>
  <dcterms:modified xsi:type="dcterms:W3CDTF">2021-03-21T15:56:45Z</dcterms:modified>
</cp:coreProperties>
</file>