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75" r:id="rId4"/>
    <p:sldId id="273" r:id="rId5"/>
    <p:sldId id="268" r:id="rId6"/>
    <p:sldId id="271" r:id="rId7"/>
    <p:sldId id="276" r:id="rId8"/>
    <p:sldId id="272" r:id="rId9"/>
    <p:sldId id="278" r:id="rId10"/>
    <p:sldId id="279" r:id="rId11"/>
    <p:sldId id="280" r:id="rId12"/>
    <p:sldId id="281" r:id="rId13"/>
    <p:sldId id="270" r:id="rId14"/>
    <p:sldId id="27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18288000" cy="10287000"/>
  <p:notesSz cx="6761163" cy="9882188"/>
  <p:embeddedFontLst>
    <p:embeddedFont>
      <p:font typeface="Martel Sans Bold Bold" panose="020B0604020202020204" charset="0"/>
      <p:regular r:id="rId26"/>
    </p:embeddedFont>
    <p:embeddedFont>
      <p:font typeface="Martel Regular Bold" panose="020B0604020202020204" charset="0"/>
      <p:regular r:id="rId27"/>
    </p:embeddedFont>
    <p:embeddedFont>
      <p:font typeface="Martel Bold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artel Sans Bold" panose="020B0604020202020204" charset="0"/>
      <p:regular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Martel Regular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1450" y="1028700"/>
            <a:ext cx="2209800" cy="8229600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735616" y="4758020"/>
            <a:ext cx="7500057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88">
                <a:solidFill>
                  <a:srgbClr val="3D5C60"/>
                </a:solidFill>
                <a:latin typeface="Martel Bold Bold"/>
              </a:rPr>
              <a:t>ГГОДТДМ 2023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749592" y="2638425"/>
            <a:ext cx="8509708" cy="5556471"/>
            <a:chOff x="0" y="0"/>
            <a:chExt cx="11346277" cy="740862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346277" cy="5882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ru-RU" sz="3600" spc="-36" dirty="0">
                  <a:solidFill>
                    <a:srgbClr val="FFDAC3"/>
                  </a:solidFill>
                  <a:latin typeface="Martel Sans Bold Bold"/>
                </a:rPr>
                <a:t>Единство методологических и концептуальных подходов и требований к разработке образовательных программ объединений по интересам, планирование и организация деятельности педагога дополнительного образования</a:t>
              </a:r>
              <a:endParaRPr lang="en-US" sz="3600" spc="-36" dirty="0">
                <a:solidFill>
                  <a:srgbClr val="FFDAC3"/>
                </a:solidFill>
                <a:latin typeface="Martel Sans Bold Bold"/>
              </a:endParaRPr>
            </a:p>
            <a:p>
              <a:pPr>
                <a:lnSpc>
                  <a:spcPts val="4320"/>
                </a:lnSpc>
              </a:pPr>
              <a:endParaRPr lang="en-US" sz="3600" spc="-36" dirty="0">
                <a:solidFill>
                  <a:srgbClr val="FFDAC3"/>
                </a:solidFill>
                <a:latin typeface="Martel Sans Bol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025515"/>
              <a:ext cx="11346277" cy="1383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173" dirty="0" err="1">
                  <a:solidFill>
                    <a:srgbClr val="FFDAC3"/>
                  </a:solidFill>
                  <a:latin typeface="Martel Regular Italics"/>
                </a:rPr>
                <a:t>Сегень</a:t>
              </a:r>
              <a:r>
                <a:rPr lang="en-US" sz="2800" spc="173" dirty="0">
                  <a:solidFill>
                    <a:srgbClr val="FFDAC3"/>
                  </a:solidFill>
                  <a:latin typeface="Martel Regular Italics"/>
                </a:rPr>
                <a:t> </a:t>
              </a:r>
              <a:r>
                <a:rPr lang="en-US" sz="2800" spc="173" dirty="0" err="1">
                  <a:solidFill>
                    <a:srgbClr val="FFDAC3"/>
                  </a:solidFill>
                  <a:latin typeface="Martel Regular Italics"/>
                </a:rPr>
                <a:t>Валентина</a:t>
              </a:r>
              <a:r>
                <a:rPr lang="en-US" sz="2800" spc="173" dirty="0">
                  <a:solidFill>
                    <a:srgbClr val="FFDAC3"/>
                  </a:solidFill>
                  <a:latin typeface="Martel Regular Italics"/>
                </a:rPr>
                <a:t> </a:t>
              </a:r>
              <a:r>
                <a:rPr lang="en-US" sz="2800" spc="173" dirty="0" err="1">
                  <a:solidFill>
                    <a:srgbClr val="FFDAC3"/>
                  </a:solidFill>
                  <a:latin typeface="Martel Regular Italics"/>
                </a:rPr>
                <a:t>Иосифовна</a:t>
              </a:r>
              <a:r>
                <a:rPr lang="ru-RU" sz="2800" spc="173" dirty="0">
                  <a:solidFill>
                    <a:srgbClr val="FFDAC3"/>
                  </a:solidFill>
                  <a:latin typeface="Martel Regular Italics"/>
                </a:rPr>
                <a:t>, заместитель директора по УМР УО «ГГОДТДМ»</a:t>
              </a:r>
              <a:endParaRPr lang="en-US" sz="2800" spc="173" dirty="0">
                <a:solidFill>
                  <a:srgbClr val="FFDAC3"/>
                </a:solidFill>
                <a:latin typeface="Martel Regular Italics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5118100"/>
              <a:ext cx="11328400" cy="50800"/>
            </a:xfrm>
            <a:prstGeom prst="rect">
              <a:avLst/>
            </a:prstGeom>
            <a:solidFill>
              <a:srgbClr val="87A0A6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43001" y="2362783"/>
            <a:ext cx="8000999" cy="2561642"/>
            <a:chOff x="-289347" y="1204332"/>
            <a:chExt cx="10667999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-289347" y="1204332"/>
              <a:ext cx="9448800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1139" y="-148215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2E0E-D19C-4B46-8625-F8E017008E5C}"/>
              </a:ext>
            </a:extLst>
          </p:cNvPr>
          <p:cNvSpPr txBox="1"/>
          <p:nvPr/>
        </p:nvSpPr>
        <p:spPr>
          <a:xfrm>
            <a:off x="4038600" y="269711"/>
            <a:ext cx="9144000" cy="218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включает краткое изложение каждого раздела (темы), позволяющее раскрыть содержание занятий (теоретических и практических)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5E357-FABE-4B4C-8CA9-E9E2D21D5690}"/>
              </a:ext>
            </a:extLst>
          </p:cNvPr>
          <p:cNvSpPr txBox="1"/>
          <p:nvPr/>
        </p:nvSpPr>
        <p:spPr>
          <a:xfrm>
            <a:off x="1371601" y="1798152"/>
            <a:ext cx="9144000" cy="1610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42900"/>
            <a:r>
              <a:rPr lang="ru" sz="2400" b="1" dirty="0">
                <a:solidFill>
                  <a:srgbClr val="0D0D0D"/>
                </a:solidFill>
                <a:latin typeface="Times New Roman"/>
              </a:rPr>
              <a:t>Вводное занятие</a:t>
            </a:r>
          </a:p>
          <a:p>
            <a:pPr marL="0" marR="0" indent="342900">
              <a:lnSpc>
                <a:spcPct val="106000"/>
              </a:lnSpc>
            </a:pPr>
            <a:r>
              <a:rPr lang="ru" sz="2400" dirty="0">
                <a:solidFill>
                  <a:srgbClr val="0D0D0D"/>
                </a:solidFill>
                <a:latin typeface="Times New Roman"/>
              </a:rPr>
              <a:t>Знакомство с учащимися, с программой объединения по интересам (цель, задачи и т.д.). Правила безопасности </a:t>
            </a:r>
            <a:r>
              <a:rPr lang="ru" sz="2400" dirty="0">
                <a:latin typeface="Times New Roman"/>
              </a:rPr>
              <a:t>на </a:t>
            </a:r>
            <a:r>
              <a:rPr lang="ru" sz="2400" dirty="0">
                <a:solidFill>
                  <a:srgbClr val="0D0D0D"/>
                </a:solidFill>
                <a:latin typeface="Times New Roman"/>
              </a:rPr>
              <a:t>занятиях объединения по интересам.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C5B55A-7056-4B74-AF61-38869097DF09}"/>
              </a:ext>
            </a:extLst>
          </p:cNvPr>
          <p:cNvSpPr txBox="1"/>
          <p:nvPr/>
        </p:nvSpPr>
        <p:spPr>
          <a:xfrm>
            <a:off x="1600199" y="3386245"/>
            <a:ext cx="8801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раздел /темы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учебно-тематического плана). Ознакомление с... Виды... Технология... Последовательность...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F1A79-CAB2-4B66-A922-DFF7DD8018F0}"/>
              </a:ext>
            </a:extLst>
          </p:cNvPr>
          <p:cNvSpPr txBox="1"/>
          <p:nvPr/>
        </p:nvSpPr>
        <p:spPr>
          <a:xfrm>
            <a:off x="1640031" y="4582752"/>
            <a:ext cx="9372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Выполнение, изготовление. ..и т.д.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7AFE2-5ADA-42AA-88F9-06CDE17B40AD}"/>
              </a:ext>
            </a:extLst>
          </p:cNvPr>
          <p:cNvSpPr txBox="1"/>
          <p:nvPr/>
        </p:nvSpPr>
        <p:spPr>
          <a:xfrm>
            <a:off x="1360011" y="51520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DDF0C-9BE8-4DC7-9566-BCBD1A20BDB5}"/>
              </a:ext>
            </a:extLst>
          </p:cNvPr>
          <p:cNvSpPr txBox="1"/>
          <p:nvPr/>
        </p:nvSpPr>
        <p:spPr>
          <a:xfrm>
            <a:off x="9829800" y="4091461"/>
            <a:ext cx="83866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1. Основы материаловедения по керамике. Основные свойства глины</a:t>
            </a:r>
          </a:p>
          <a:p>
            <a:r>
              <a:rPr lang="ru-RU" dirty="0"/>
              <a:t>Ознакомление с материалами и инструментами для работы. Глина и её особенности.</a:t>
            </a:r>
          </a:p>
          <a:p>
            <a:r>
              <a:rPr lang="ru-RU" i="1" dirty="0"/>
              <a:t>Практические занятия.</a:t>
            </a:r>
          </a:p>
          <a:p>
            <a:r>
              <a:rPr lang="ru-RU" dirty="0"/>
              <a:t>Упражнения на ознакомление с пластическими свойствами глины «Оживший комочек». Использование инструментов и приспособлении в процессе работы с глиной. Выполнение базовых конструктивных элементов из пластилина: шарика, капельки, блинчика, жгутика.</a:t>
            </a:r>
          </a:p>
          <a:p>
            <a:r>
              <a:rPr lang="ru-RU" b="1" dirty="0"/>
              <a:t>2.	Мелкая фигурная пластика</a:t>
            </a:r>
          </a:p>
          <a:p>
            <a:r>
              <a:rPr lang="ru-RU" b="1" dirty="0"/>
              <a:t>2.1	Анималистическая пластика: лепка диких и домашних животных</a:t>
            </a:r>
          </a:p>
          <a:p>
            <a:r>
              <a:rPr lang="ru-RU" dirty="0"/>
              <a:t>Особенности изображения животных в керамических материалах. Демонстрация иллюстраций, готовых изделий из фонда студии. Техника выполнения анималистической пластики на основе базовых конструктивных элементов. Способы соединения элементов изделия.</a:t>
            </a:r>
          </a:p>
          <a:p>
            <a:r>
              <a:rPr lang="ru-RU" i="1" dirty="0"/>
              <a:t>Практические занятия</a:t>
            </a:r>
          </a:p>
          <a:p>
            <a:r>
              <a:rPr lang="ru-RU" dirty="0"/>
              <a:t>Копирование рисунка по заданной теме (формат А5): кот, мышь, лошадь, собака, коза, петушок, курица, заяц, бобёр, медведь, лиса, олень, сова, ёжик, бабочка, птичка, рыбка (на выбор). Выполнение макета будущего изделия из одноцветного пластилина. Выполнение изделия в керамическом материале на основе базовых конструктивных элементов.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BD9E7-68CA-496C-BD50-AEBE673E96B6}"/>
              </a:ext>
            </a:extLst>
          </p:cNvPr>
          <p:cNvSpPr txBox="1"/>
          <p:nvPr/>
        </p:nvSpPr>
        <p:spPr>
          <a:xfrm>
            <a:off x="1614054" y="5781418"/>
            <a:ext cx="9258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занятие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родителей, выставка работ учащихся и т.п.</a:t>
            </a:r>
          </a:p>
        </p:txBody>
      </p:sp>
    </p:spTree>
    <p:extLst>
      <p:ext uri="{BB962C8B-B14F-4D97-AF65-F5344CB8AC3E}">
        <p14:creationId xmlns:p14="http://schemas.microsoft.com/office/powerpoint/2010/main" val="141777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43001" y="2362783"/>
            <a:ext cx="8000999" cy="2561642"/>
            <a:chOff x="-289347" y="1204332"/>
            <a:chExt cx="10667999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-289347" y="1204332"/>
              <a:ext cx="9448800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1139" y="-148215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2E0E-D19C-4B46-8625-F8E017008E5C}"/>
              </a:ext>
            </a:extLst>
          </p:cNvPr>
          <p:cNvSpPr txBox="1"/>
          <p:nvPr/>
        </p:nvSpPr>
        <p:spPr>
          <a:xfrm>
            <a:off x="4038600" y="269711"/>
            <a:ext cx="9144000" cy="839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подведения итогов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7AFE2-5ADA-42AA-88F9-06CDE17B40AD}"/>
              </a:ext>
            </a:extLst>
          </p:cNvPr>
          <p:cNvSpPr txBox="1"/>
          <p:nvPr/>
        </p:nvSpPr>
        <p:spPr>
          <a:xfrm>
            <a:off x="1360011" y="51520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3C2EB-B58D-49CC-A837-984C33477CB0}"/>
              </a:ext>
            </a:extLst>
          </p:cNvPr>
          <p:cNvSpPr txBox="1"/>
          <p:nvPr/>
        </p:nvSpPr>
        <p:spPr>
          <a:xfrm>
            <a:off x="1524000" y="1302198"/>
            <a:ext cx="16764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или перечень: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контроля знаний учащихся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программ базового уровня изучения образовательной области);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аттестации учащихся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программ повышенного уровня изучения образовательной области).</a:t>
            </a: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4AEBE0-4590-4B44-82C9-847C2AA9D1F7}"/>
              </a:ext>
            </a:extLst>
          </p:cNvPr>
          <p:cNvSpPr/>
          <p:nvPr/>
        </p:nvSpPr>
        <p:spPr>
          <a:xfrm>
            <a:off x="1360011" y="5200812"/>
            <a:ext cx="16318389" cy="45156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lnSpc>
                <a:spcPct val="105000"/>
              </a:lnSpc>
            </a:pPr>
            <a:r>
              <a:rPr lang="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подведения итогов реализации программы:</a:t>
            </a:r>
          </a:p>
          <a:p>
            <a:pPr marL="0" marR="0" indent="0" algn="just">
              <a:lnSpc>
                <a:spcPct val="105000"/>
              </a:lnSpc>
            </a:pPr>
            <a: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отчётное, открытое, итоговое занятие, выставка, защита творческого проекта, концерт, конкурс, турнир, игра-викторина, игра-путешествие, праздник с участием родителей учащихся, экспедиция, соревнование, слёт, презентация (защита) исследовательских работ, игровой программы, летопись объединения по интересам, портфолио творческих достижений, публикации в журналах и газетах и др.</a:t>
            </a:r>
          </a:p>
        </p:txBody>
      </p:sp>
    </p:spTree>
    <p:extLst>
      <p:ext uri="{BB962C8B-B14F-4D97-AF65-F5344CB8AC3E}">
        <p14:creationId xmlns:p14="http://schemas.microsoft.com/office/powerpoint/2010/main" val="253558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43001" y="2362783"/>
            <a:ext cx="8000999" cy="2561642"/>
            <a:chOff x="-289347" y="1204332"/>
            <a:chExt cx="10667999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-289347" y="1204332"/>
              <a:ext cx="9448800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1139" y="-148215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2E0E-D19C-4B46-8625-F8E017008E5C}"/>
              </a:ext>
            </a:extLst>
          </p:cNvPr>
          <p:cNvSpPr txBox="1"/>
          <p:nvPr/>
        </p:nvSpPr>
        <p:spPr>
          <a:xfrm>
            <a:off x="4038600" y="269711"/>
            <a:ext cx="9144000" cy="839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7AFE2-5ADA-42AA-88F9-06CDE17B40AD}"/>
              </a:ext>
            </a:extLst>
          </p:cNvPr>
          <p:cNvSpPr txBox="1"/>
          <p:nvPr/>
        </p:nvSpPr>
        <p:spPr>
          <a:xfrm>
            <a:off x="1360011" y="515204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CE45E-B7A1-43FC-BD55-0145DAD9B742}"/>
              </a:ext>
            </a:extLst>
          </p:cNvPr>
          <p:cNvSpPr txBox="1"/>
          <p:nvPr/>
        </p:nvSpPr>
        <p:spPr>
          <a:xfrm>
            <a:off x="2209800" y="1714500"/>
            <a:ext cx="14173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Содержит перечень литературных источников (для педагога и для учащихся) и информационных ресурсов, использованных педагогом при составлении программы объединения по интересам.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Литература оформляется в соответствии с государственными стандартами библиографического описания литературы (Приказ Высшей аттестационной комиссии Республики Беларусь от 25.06.2014 № 159 «Об утверждении образцов оформления библиографического описания в списке источников, приводимых в диссертации и автореферате») (в редакции приказа Высшей аттестационной комиссии Республики Беларусь 08.09.2016 №206).</a:t>
            </a:r>
          </a:p>
        </p:txBody>
      </p:sp>
    </p:spTree>
    <p:extLst>
      <p:ext uri="{BB962C8B-B14F-4D97-AF65-F5344CB8AC3E}">
        <p14:creationId xmlns:p14="http://schemas.microsoft.com/office/powerpoint/2010/main" val="384236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3257550" y="2876550"/>
            <a:ext cx="10534650" cy="44767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1192566" y="3906079"/>
            <a:ext cx="6338008" cy="247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99" b="0" i="0" u="none" strike="noStrike" kern="1200" cap="none" spc="0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Bold Italics"/>
                <a:ea typeface="+mn-ea"/>
                <a:cs typeface="+mn-cs"/>
              </a:rPr>
              <a:t>Для открытия объединения по интересам педагог дополнительного образования должен иметь: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FFDAC3"/>
              </a:solidFill>
              <a:effectLst/>
              <a:uLnTx/>
              <a:uFillTx/>
              <a:latin typeface="Martel Bold Italics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486400" y="8738298"/>
            <a:ext cx="11982450" cy="3810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7" name="TextBox 7"/>
          <p:cNvSpPr txBox="1"/>
          <p:nvPr/>
        </p:nvSpPr>
        <p:spPr>
          <a:xfrm>
            <a:off x="4248150" y="419101"/>
            <a:ext cx="13811250" cy="766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tel Regular"/>
                <a:ea typeface="+mn-ea"/>
                <a:cs typeface="+mn-cs"/>
              </a:rPr>
              <a:t>Заявления о зачислении в объединение по интересам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tel Regular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spc="30" dirty="0">
                <a:solidFill>
                  <a:srgbClr val="000000"/>
                </a:solidFill>
                <a:latin typeface="Martel Regular"/>
              </a:rPr>
              <a:t>Список обучающихся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600" spc="30" dirty="0">
              <a:solidFill>
                <a:srgbClr val="000000"/>
              </a:solidFill>
              <a:latin typeface="Martel Regular"/>
            </a:endParaRP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tel Regular"/>
                <a:ea typeface="+mn-ea"/>
                <a:cs typeface="+mn-cs"/>
              </a:rPr>
              <a:t>Образовательную программу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tel Regular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spc="30" dirty="0">
                <a:solidFill>
                  <a:srgbClr val="000000"/>
                </a:solidFill>
                <a:latin typeface="Martel Regular"/>
              </a:rPr>
              <a:t>Журнал планирования и учета работы </a:t>
            </a:r>
          </a:p>
          <a:p>
            <a:pPr marR="0" lvl="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spc="30" dirty="0">
                <a:solidFill>
                  <a:srgbClr val="000000"/>
                </a:solidFill>
                <a:latin typeface="Martel Regular"/>
              </a:rPr>
              <a:t>     объединений по интересам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600" spc="30" dirty="0">
              <a:solidFill>
                <a:srgbClr val="000000"/>
              </a:solidFill>
              <a:latin typeface="Martel Regular"/>
            </a:endParaRPr>
          </a:p>
          <a:p>
            <a:pPr marL="571500" marR="0" lvl="0" indent="-571500" algn="just" defTabSz="914400" rtl="0" eaLnBrk="1" fontAlgn="auto" latinLnBrk="0" hangingPunct="1">
              <a:lnSpc>
                <a:spcPts val="45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tel Regular"/>
                <a:ea typeface="+mn-ea"/>
                <a:cs typeface="+mn-cs"/>
              </a:rPr>
              <a:t>Медицинские справки обучающихся, по необходимости (спортивно-технический, туристско-краеведческий, физкультурно-спортивный, военно-патриотический, художественный по направлению «Хореография»)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te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0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474" y="2026618"/>
            <a:ext cx="7782733" cy="2704385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1360011" y="2362783"/>
            <a:ext cx="7783989" cy="2561642"/>
            <a:chOff x="0" y="1204332"/>
            <a:chExt cx="10378652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0" y="1204332"/>
              <a:ext cx="9159452" cy="3108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Требования к оформлению программы:</a:t>
              </a: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6764001" y="1104900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BB068-3AE2-424C-91DB-4A3EA119ED25}"/>
              </a:ext>
            </a:extLst>
          </p:cNvPr>
          <p:cNvSpPr txBox="1"/>
          <p:nvPr/>
        </p:nvSpPr>
        <p:spPr>
          <a:xfrm>
            <a:off x="7491435" y="591805"/>
            <a:ext cx="9096331" cy="910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kumimoji="0" lang="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</a:t>
            </a:r>
            <a:r>
              <a:rPr kumimoji="0" lang="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полей документа: </a:t>
            </a:r>
            <a:r>
              <a:rPr kumimoji="0" lang="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левое - 30 мм, правое -10 мм, верхнее и нижнее - 20 мм;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 заглавия пишутся шрифтом Times New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14, применяется полужирное начертание;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екст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разделов программы пишется шрифтом Times New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 или Times New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 с одинарным интервалом;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ыравнивание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- по ширине листа;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бзацный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отступ -1,25 см.;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траницы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пронумерованы внизу, по центру, без выставления номера страницы на титульном листе;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чебно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-тематический план рекомендуется оформлять в виде таблицы шрифтом Times New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 или 12.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9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6378" y="1028700"/>
            <a:ext cx="14382750" cy="8229600"/>
            <a:chOff x="0" y="0"/>
            <a:chExt cx="17839345" cy="10207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9345" cy="10207413"/>
            </a:xfrm>
            <a:custGeom>
              <a:avLst/>
              <a:gdLst/>
              <a:ahLst/>
              <a:cxnLst/>
              <a:rect l="l" t="t" r="r" b="b"/>
              <a:pathLst>
                <a:path w="17839345" h="10207413">
                  <a:moveTo>
                    <a:pt x="0" y="0"/>
                  </a:moveTo>
                  <a:lnTo>
                    <a:pt x="0" y="10207413"/>
                  </a:lnTo>
                  <a:lnTo>
                    <a:pt x="17839345" y="10207413"/>
                  </a:lnTo>
                  <a:lnTo>
                    <a:pt x="17839345" y="0"/>
                  </a:lnTo>
                  <a:lnTo>
                    <a:pt x="0" y="0"/>
                  </a:lnTo>
                  <a:close/>
                  <a:moveTo>
                    <a:pt x="17778385" y="10146454"/>
                  </a:moveTo>
                  <a:lnTo>
                    <a:pt x="59690" y="10146454"/>
                  </a:lnTo>
                  <a:lnTo>
                    <a:pt x="59690" y="59690"/>
                  </a:lnTo>
                  <a:lnTo>
                    <a:pt x="17778385" y="59690"/>
                  </a:lnTo>
                  <a:lnTo>
                    <a:pt x="17778385" y="10146454"/>
                  </a:lnTo>
                  <a:close/>
                </a:path>
              </a:pathLst>
            </a:custGeom>
            <a:solidFill>
              <a:srgbClr val="3D5C6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76600" y="1285280"/>
            <a:ext cx="5690585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999" spc="-39" dirty="0" err="1">
                <a:solidFill>
                  <a:srgbClr val="3D5C60"/>
                </a:solidFill>
                <a:latin typeface="Martel Sans Bold Bold"/>
              </a:rPr>
              <a:t>Порядок</a:t>
            </a: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999" spc="-39" dirty="0" err="1">
                <a:solidFill>
                  <a:srgbClr val="3D5C60"/>
                </a:solidFill>
                <a:latin typeface="Martel Sans Bold Bold"/>
              </a:rPr>
              <a:t>заполнения</a:t>
            </a: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999" spc="-39" dirty="0" err="1">
                <a:solidFill>
                  <a:srgbClr val="3D5C60"/>
                </a:solidFill>
                <a:latin typeface="Martel Sans Bold Bold"/>
              </a:rPr>
              <a:t>разделов</a:t>
            </a: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 (</a:t>
            </a:r>
            <a:r>
              <a:rPr lang="en-US" sz="3999" spc="-39" dirty="0" err="1">
                <a:solidFill>
                  <a:srgbClr val="3D5C60"/>
                </a:solidFill>
                <a:latin typeface="Martel Sans Bold Bold"/>
              </a:rPr>
              <a:t>страниц</a:t>
            </a: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) </a:t>
            </a:r>
            <a:r>
              <a:rPr lang="en-US" sz="3999" spc="-39" dirty="0" err="1">
                <a:solidFill>
                  <a:srgbClr val="3D5C60"/>
                </a:solidFill>
                <a:latin typeface="Martel Sans Bold Bold"/>
              </a:rPr>
              <a:t>журнала</a:t>
            </a:r>
            <a:endParaRPr lang="en-US" sz="3999" spc="-39" dirty="0">
              <a:solidFill>
                <a:srgbClr val="3D5C60"/>
              </a:solidFill>
              <a:latin typeface="Martel Sans Bold Bold"/>
            </a:endParaRPr>
          </a:p>
          <a:p>
            <a:pPr>
              <a:lnSpc>
                <a:spcPts val="5199"/>
              </a:lnSpc>
            </a:pPr>
            <a:r>
              <a:rPr lang="en-US" sz="3999" spc="-39" dirty="0">
                <a:solidFill>
                  <a:srgbClr val="3D5C60"/>
                </a:solidFill>
                <a:latin typeface="Martel Sans Bold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21838" y="1509474"/>
            <a:ext cx="6813537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78"/>
              </a:lnSpc>
            </a:pP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Заполнение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журнала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начинается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с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обложки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.</a:t>
            </a:r>
          </a:p>
          <a:p>
            <a:pPr>
              <a:lnSpc>
                <a:spcPts val="4578"/>
              </a:lnSpc>
            </a:pP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На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обложке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журнала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 Bold"/>
              </a:rPr>
              <a:t>указывается</a:t>
            </a:r>
            <a:r>
              <a:rPr lang="en-US" sz="3052" spc="30" dirty="0">
                <a:solidFill>
                  <a:srgbClr val="3D5C60"/>
                </a:solidFill>
                <a:latin typeface="Martel Regular Bold"/>
              </a:rPr>
              <a:t>:</a:t>
            </a:r>
          </a:p>
          <a:p>
            <a:pPr>
              <a:lnSpc>
                <a:spcPts val="4578"/>
              </a:lnSpc>
            </a:pPr>
            <a:endParaRPr lang="en-US" sz="3052" spc="30" dirty="0">
              <a:solidFill>
                <a:srgbClr val="3D5C60"/>
              </a:solidFill>
              <a:latin typeface="Martel Regular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0" y="876300"/>
            <a:ext cx="1809750" cy="822960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7" name="TextBox 7"/>
          <p:cNvSpPr txBox="1"/>
          <p:nvPr/>
        </p:nvSpPr>
        <p:spPr>
          <a:xfrm>
            <a:off x="2926378" y="4349868"/>
            <a:ext cx="14382750" cy="409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Міністэрства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адукацыі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Рэспублікі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Беларусь</a:t>
            </a:r>
            <a:endParaRPr lang="en-US" sz="3052" spc="30" dirty="0">
              <a:solidFill>
                <a:srgbClr val="3D5C60"/>
              </a:solidFill>
              <a:latin typeface="Martel Regular"/>
            </a:endParaRP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ЖУРНАЛ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планавання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і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ўліку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работы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аб’яднання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па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інтарэсах</a:t>
            </a:r>
            <a:endParaRPr lang="en-US" sz="3052" spc="30" dirty="0">
              <a:solidFill>
                <a:srgbClr val="3D5C60"/>
              </a:solidFill>
              <a:latin typeface="Martel Regular"/>
            </a:endParaRP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“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Кудесница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”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Учреждение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образования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«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Гродненский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государственный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областной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Дворец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творчества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детей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и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молодежи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»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на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202</a:t>
            </a:r>
            <a:r>
              <a:rPr lang="ru-RU" sz="3052" spc="30" dirty="0">
                <a:solidFill>
                  <a:srgbClr val="3D5C60"/>
                </a:solidFill>
                <a:latin typeface="Martel Regular"/>
              </a:rPr>
              <a:t>3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/202</a:t>
            </a:r>
            <a:r>
              <a:rPr lang="ru-RU" sz="3052" spc="30" dirty="0">
                <a:solidFill>
                  <a:srgbClr val="3D5C60"/>
                </a:solidFill>
                <a:latin typeface="Martel Regular"/>
              </a:rPr>
              <a:t>4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навучальны</a:t>
            </a:r>
            <a:r>
              <a:rPr lang="en-US" sz="3052" spc="30" dirty="0">
                <a:solidFill>
                  <a:srgbClr val="3D5C6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3D5C60"/>
                </a:solidFill>
                <a:latin typeface="Martel Regular"/>
              </a:rPr>
              <a:t>год</a:t>
            </a:r>
            <a:endParaRPr lang="en-US" sz="3052" spc="30" dirty="0">
              <a:solidFill>
                <a:srgbClr val="3D5C60"/>
              </a:solidFill>
              <a:latin typeface="Martel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7782733" cy="2704385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1360011" y="1459534"/>
            <a:ext cx="7783989" cy="3464891"/>
            <a:chOff x="0" y="0"/>
            <a:chExt cx="10378652" cy="4619855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0378649" cy="3007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-36">
                  <a:solidFill>
                    <a:srgbClr val="FFDAC3"/>
                  </a:solidFill>
                  <a:latin typeface="Martel Sans Bold Bold"/>
                </a:rPr>
                <a:t> Первая страница журнала заполняется в соответствии с имеющимися графами:</a:t>
              </a:r>
            </a:p>
            <a:p>
              <a:pPr>
                <a:lnSpc>
                  <a:spcPts val="4030"/>
                </a:lnSpc>
              </a:pPr>
              <a:endParaRPr lang="en-US" sz="3600" spc="-36">
                <a:solidFill>
                  <a:srgbClr val="FFDAC3"/>
                </a:solidFill>
                <a:latin typeface="Martel Sans Bold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7415538" y="1028700"/>
            <a:ext cx="1139303" cy="77914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3884336"/>
            <a:ext cx="16230600" cy="468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Учреждение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образования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  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«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Гродненский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государственный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областной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Дворец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творчества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детей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и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молодежи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»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(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назва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ўстановы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)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ЖУРНАЛ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планавання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і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ўліку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работы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гуртка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аб’яднання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па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інтарэсах</a:t>
            </a:r>
            <a:endParaRPr lang="en-US" sz="3052" spc="30" dirty="0">
              <a:solidFill>
                <a:srgbClr val="000000"/>
              </a:solidFill>
              <a:latin typeface="Martel Regular Bold"/>
            </a:endParaRP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“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Кудесница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”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на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202</a:t>
            </a:r>
            <a:r>
              <a:rPr lang="ru-RU" sz="3052" spc="30" dirty="0">
                <a:solidFill>
                  <a:srgbClr val="000000"/>
                </a:solidFill>
                <a:latin typeface="Martel Regular Bold"/>
              </a:rPr>
              <a:t>3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/202</a:t>
            </a:r>
            <a:r>
              <a:rPr lang="ru-RU" sz="3052" spc="30" dirty="0">
                <a:solidFill>
                  <a:srgbClr val="000000"/>
                </a:solidFill>
                <a:latin typeface="Martel Regular Bold"/>
              </a:rPr>
              <a:t>4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навучальны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год</a:t>
            </a:r>
            <a:endParaRPr lang="en-US" sz="3052" spc="30" dirty="0">
              <a:solidFill>
                <a:srgbClr val="000000"/>
              </a:solidFill>
              <a:latin typeface="Martel Regular Bold"/>
            </a:endParaRP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Кіраўнік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: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Иванова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Вера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 Bold"/>
              </a:rPr>
              <a:t>Ивановна</a:t>
            </a:r>
            <a:r>
              <a:rPr lang="en-US" sz="3052" spc="30" dirty="0">
                <a:solidFill>
                  <a:srgbClr val="000000"/>
                </a:solidFill>
                <a:latin typeface="Martel Regular Bold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6198" y="214770"/>
            <a:ext cx="4698753" cy="9577672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86195"/>
            <a:ext cx="3944408" cy="994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На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второй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странице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журнала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содержатся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указания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по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ведению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журнала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.</a:t>
            </a:r>
          </a:p>
          <a:p>
            <a:pPr algn="ctr">
              <a:lnSpc>
                <a:spcPts val="4160"/>
              </a:lnSpc>
            </a:pP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Третья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страница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 – ЗМЕСТ (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содержание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журнала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).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Напротив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каждого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указанного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раздела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в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содержании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ставятся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соответствующие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номера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 </a:t>
            </a:r>
            <a:r>
              <a:rPr lang="en-US" sz="3200" spc="-32" dirty="0" err="1">
                <a:solidFill>
                  <a:srgbClr val="3D5C60"/>
                </a:solidFill>
                <a:latin typeface="Martel Sans Bold Bold"/>
              </a:rPr>
              <a:t>страниц</a:t>
            </a:r>
            <a:r>
              <a:rPr lang="en-US" sz="3200" spc="-32" dirty="0">
                <a:solidFill>
                  <a:srgbClr val="3D5C60"/>
                </a:solidFill>
                <a:latin typeface="Martel Sans Bold Bold"/>
              </a:rPr>
              <a:t>.</a:t>
            </a:r>
          </a:p>
          <a:p>
            <a:pPr algn="ctr">
              <a:lnSpc>
                <a:spcPts val="4160"/>
              </a:lnSpc>
            </a:pPr>
            <a:endParaRPr lang="en-US" sz="3200" spc="-32" dirty="0">
              <a:solidFill>
                <a:srgbClr val="3D5C60"/>
              </a:solidFill>
              <a:latin typeface="Martel Sans Bold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3252625" y="7973869"/>
            <a:ext cx="4648200" cy="38100"/>
          </a:xfrm>
          <a:prstGeom prst="rect">
            <a:avLst/>
          </a:prstGeom>
          <a:solidFill>
            <a:srgbClr val="87A0A6"/>
          </a:solidFill>
        </p:spPr>
      </p:sp>
      <p:sp>
        <p:nvSpPr>
          <p:cNvPr id="5" name="TextBox 5"/>
          <p:cNvSpPr txBox="1"/>
          <p:nvPr/>
        </p:nvSpPr>
        <p:spPr>
          <a:xfrm>
            <a:off x="3222749" y="2275137"/>
            <a:ext cx="15065251" cy="40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ЗМЕСТ: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План работы аб’яднання на год                                  стар. 4-7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Каляндарны план работы  аб’яднання на квартал    стар. 8-19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Звесткі аб членах аб’яднання                                      стар. 20-23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Улік наведвання заняткаў                                            стар.  24-47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Заняткі по мерах бяспекі                                              стар. 48-51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>
                <a:solidFill>
                  <a:srgbClr val="FFFFFF"/>
                </a:solidFill>
                <a:latin typeface="Martel Regular Bold"/>
              </a:rPr>
              <a:t>                         Заўвагі адміністрацыі па вядзенні журнала               стар. 52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3257550" y="2876550"/>
            <a:ext cx="10534650" cy="44767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1192566" y="3906078"/>
            <a:ext cx="6338008" cy="247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FFDAC3"/>
                </a:solidFill>
                <a:latin typeface="Martel Bold Italics"/>
              </a:rPr>
              <a:t>Заполнение</a:t>
            </a:r>
            <a:r>
              <a:rPr lang="en-US" sz="3499" dirty="0">
                <a:solidFill>
                  <a:srgbClr val="FFDAC3"/>
                </a:solidFill>
                <a:latin typeface="Martel Bold Italics"/>
              </a:rPr>
              <a:t> </a:t>
            </a:r>
            <a:r>
              <a:rPr lang="en-US" sz="3499" dirty="0" err="1">
                <a:solidFill>
                  <a:srgbClr val="FFDAC3"/>
                </a:solidFill>
                <a:latin typeface="Martel Bold Italics"/>
              </a:rPr>
              <a:t>страниц</a:t>
            </a:r>
            <a:r>
              <a:rPr lang="en-US" sz="3499" dirty="0">
                <a:solidFill>
                  <a:srgbClr val="FFDAC3"/>
                </a:solidFill>
                <a:latin typeface="Martel Bold Italics"/>
              </a:rPr>
              <a:t> </a:t>
            </a:r>
            <a:r>
              <a:rPr lang="en-US" sz="3499" dirty="0" err="1">
                <a:solidFill>
                  <a:srgbClr val="FFDAC3"/>
                </a:solidFill>
                <a:latin typeface="Martel Bold Italics"/>
              </a:rPr>
              <a:t>журнала</a:t>
            </a:r>
            <a:r>
              <a:rPr lang="en-US" sz="3499" dirty="0">
                <a:solidFill>
                  <a:srgbClr val="FFDAC3"/>
                </a:solidFill>
                <a:latin typeface="Martel Bold Italics"/>
              </a:rPr>
              <a:t> «ПЛАН РАБОТЫ АБ’ЯДНАННЯ ПА ІНТАРЭСАХ» НА 2023/2024 НАВУЧАЛЬНЫ ГОД»:</a:t>
            </a:r>
          </a:p>
        </p:txBody>
      </p:sp>
      <p:sp>
        <p:nvSpPr>
          <p:cNvPr id="4" name="AutoShape 4"/>
          <p:cNvSpPr/>
          <p:nvPr/>
        </p:nvSpPr>
        <p:spPr>
          <a:xfrm>
            <a:off x="4404433" y="2496063"/>
            <a:ext cx="11982450" cy="3810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5" name="TextBox 5"/>
          <p:cNvSpPr txBox="1"/>
          <p:nvPr/>
        </p:nvSpPr>
        <p:spPr>
          <a:xfrm>
            <a:off x="5764671" y="774981"/>
            <a:ext cx="5118808" cy="123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  <a:spcBef>
                <a:spcPct val="0"/>
              </a:spcBef>
            </a:pPr>
            <a:r>
              <a:rPr lang="en-US" sz="3399" spc="33">
                <a:solidFill>
                  <a:srgbClr val="000000"/>
                </a:solidFill>
                <a:latin typeface="Martel Regular"/>
              </a:rPr>
              <a:t>І.  МЭТЫ І ЗАДАЧЫ / Цели и задачи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31047" y="2965559"/>
            <a:ext cx="7202537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169">
                <a:solidFill>
                  <a:srgbClr val="000000"/>
                </a:solidFill>
                <a:latin typeface="Martel Regular"/>
              </a:rPr>
              <a:t>ІІ. АРГАНІЗАЦЫЙНАЯ РАБОТА /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169">
                <a:solidFill>
                  <a:srgbClr val="000000"/>
                </a:solidFill>
                <a:latin typeface="Martel Regular"/>
              </a:rPr>
              <a:t>Организационная работа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48150" y="4711205"/>
            <a:ext cx="13354617" cy="40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Пример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: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1.Комплектование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группы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обучающихся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.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2.Планирование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работы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объединения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по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интересам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.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3.Подготовка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наглядных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пособий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и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дидактических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материалов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.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4.Оформление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документации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педагога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дополнительного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образования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.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И </a:t>
            </a:r>
            <a:r>
              <a:rPr lang="en-US" sz="3052" spc="30" dirty="0" err="1">
                <a:solidFill>
                  <a:srgbClr val="000000"/>
                </a:solidFill>
                <a:latin typeface="Martel Regular"/>
              </a:rPr>
              <a:t>т.д</a:t>
            </a:r>
            <a:r>
              <a:rPr lang="en-US" sz="3052" spc="30" dirty="0">
                <a:solidFill>
                  <a:srgbClr val="000000"/>
                </a:solidFill>
                <a:latin typeface="Martel Regular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864" y="415112"/>
            <a:ext cx="4547305" cy="352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-36">
                <a:solidFill>
                  <a:srgbClr val="FFDAC3"/>
                </a:solidFill>
                <a:latin typeface="Martel Sans Bold Bold"/>
              </a:rPr>
              <a:t> ІІІ. ВУЧЭБНА-ТЭМАТЫЧНЫ ПЛАН / Учебно-тематический план</a:t>
            </a:r>
          </a:p>
          <a:p>
            <a:pPr>
              <a:lnSpc>
                <a:spcPts val="4680"/>
              </a:lnSpc>
            </a:pPr>
            <a:endParaRPr lang="en-US" sz="3600" spc="-36">
              <a:solidFill>
                <a:srgbClr val="FFDAC3"/>
              </a:solidFill>
              <a:latin typeface="Martel Sans Bold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285750" y="9258300"/>
            <a:ext cx="18859500" cy="1237970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4" name="TextBox 4"/>
          <p:cNvSpPr txBox="1"/>
          <p:nvPr/>
        </p:nvSpPr>
        <p:spPr>
          <a:xfrm>
            <a:off x="4227933" y="2116277"/>
            <a:ext cx="13671601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Пример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:</a:t>
            </a:r>
          </a:p>
          <a:p>
            <a:pPr algn="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№ п/п                                                     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Тэма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                          У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тым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ліку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   </a:t>
            </a:r>
          </a:p>
          <a:p>
            <a:pPr algn="r"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Усяго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гадзін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     Тэорыя30 %      Практыка70%</a:t>
            </a: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Тема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(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вводное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занятие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)                 3                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      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3                                      0</a:t>
            </a: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Основные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техники</a:t>
            </a:r>
            <a:endParaRPr lang="en-US" sz="3052" spc="30" dirty="0">
              <a:solidFill>
                <a:srgbClr val="FFDAC3"/>
              </a:solidFill>
              <a:latin typeface="Martel Regular Bold"/>
            </a:endParaRP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бисероплетения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                          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3                  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    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1                                       2</a:t>
            </a: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Инструменты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для</a:t>
            </a:r>
            <a:endParaRPr lang="en-US" sz="3052" spc="30" dirty="0">
              <a:solidFill>
                <a:srgbClr val="FFDAC3"/>
              </a:solidFill>
              <a:latin typeface="Martel Regular Bold"/>
            </a:endParaRP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бисероплетения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                              3               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  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3                                      0</a:t>
            </a: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И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т.д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.</a:t>
            </a:r>
          </a:p>
          <a:p>
            <a:pPr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Тема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(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итоговое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 </a:t>
            </a: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занятие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)                 3                      </a:t>
            </a:r>
            <a:r>
              <a:rPr lang="ru-RU" sz="3052" spc="30" dirty="0">
                <a:solidFill>
                  <a:srgbClr val="FFDAC3"/>
                </a:solidFill>
                <a:latin typeface="Martel Regular Bold"/>
              </a:rPr>
              <a:t>    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0                                    3</a:t>
            </a:r>
          </a:p>
          <a:p>
            <a:pPr algn="l">
              <a:lnSpc>
                <a:spcPts val="4578"/>
              </a:lnSpc>
              <a:spcBef>
                <a:spcPct val="0"/>
              </a:spcBef>
            </a:pPr>
            <a:r>
              <a:rPr lang="en-US" sz="3052" spc="30" dirty="0" err="1">
                <a:solidFill>
                  <a:srgbClr val="FFDAC3"/>
                </a:solidFill>
                <a:latin typeface="Martel Regular Bold"/>
              </a:rPr>
              <a:t>Усяго</a:t>
            </a:r>
            <a:r>
              <a:rPr lang="en-US" sz="3052" spc="30" dirty="0">
                <a:solidFill>
                  <a:srgbClr val="FFDAC3"/>
                </a:solidFill>
                <a:latin typeface="Martel Regular Bold"/>
              </a:rPr>
              <a:t>:                                                       144                  44                                  100 </a:t>
            </a:r>
          </a:p>
          <a:p>
            <a:pPr algn="ctr">
              <a:lnSpc>
                <a:spcPts val="4578"/>
              </a:lnSpc>
              <a:spcBef>
                <a:spcPct val="0"/>
              </a:spcBef>
            </a:pPr>
            <a:endParaRPr lang="en-US" sz="3052" spc="30" dirty="0">
              <a:solidFill>
                <a:srgbClr val="FFDAC3"/>
              </a:solidFill>
              <a:latin typeface="Martel Regula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FA94A2-91E3-4932-96A8-A5FAD71E2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9418535" cy="995011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346865D-29BE-4F74-B64D-B1FEE91F2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32384"/>
              </p:ext>
            </p:extLst>
          </p:nvPr>
        </p:nvGraphicFramePr>
        <p:xfrm>
          <a:off x="10134600" y="190500"/>
          <a:ext cx="7620000" cy="9759612"/>
        </p:xfrm>
        <a:graphic>
          <a:graphicData uri="http://schemas.openxmlformats.org/drawingml/2006/table">
            <a:tbl>
              <a:tblPr/>
              <a:tblGrid>
                <a:gridCol w="251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96000"/>
                        </a:lnSpc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Педагогические работники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3080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Перечень документов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>
                        <a:spcBef>
                          <a:spcPts val="280"/>
                        </a:spcBef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Учитель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Классный журнал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Календарно-тематическое планирование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Поурочное планирование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Дневники учащихся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>
                        <a:spcBef>
                          <a:spcPts val="280"/>
                        </a:spcBef>
                      </a:pPr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Воспитатель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Журнал группы продленного дня учреждений общего среднего образования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Календарно-тематическое планирование на четверть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Ежедневное планирование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Учитель-дефектолог специального класса, класса интегрированного обучения и воспитания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Классный журнал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Календарно-тематическое планирование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Поурочное планирование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Карты обследования детей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Дневники учащихся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>
                        <a:spcBef>
                          <a:spcPts val="280"/>
                        </a:spcBef>
                      </a:pPr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Учитель-дефектолог пункта коррекционнопедагогической помощи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Журнал учета обследованных и зачисленных в пункт обучающихся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Журнал учета проведенных занятий и посещения их обучающимися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Годовое планирование работы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План-конспект занятия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Карты обследования детей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Планы коррекционно-педагогической помощи (на каждую группу, подгруппу, индивидуальные)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3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Учитель, выполняющий функции классного руководителя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Классный журнал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Планирование работы (на полугодие)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Социально-педагогическая характеристика класса (поддерживается в актуальном состоянии в течение года, корректируется при необходимости)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Личная карточка учащегося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Дневники учащихся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Педагог-организатор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Планирование работы (на полугодие)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>
                        <a:spcBef>
                          <a:spcPts val="280"/>
                        </a:spcBef>
                      </a:pPr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Руководитель</a:t>
                      </a:r>
                    </a:p>
                    <a:p>
                      <a:pPr marL="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физического воспитания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 физкультурно-оздоровительных и спортивно-массовых мероприятий (на полугодие)</a:t>
                      </a:r>
                    </a:p>
                    <a:p>
                      <a:pPr marL="0" marR="0" indent="0" defTabSz="3133344">
                        <a:tabLst>
                          <a:tab pos="3133344" algn="l"/>
                        </a:tabLst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 (сценарий) проведения физкультурно-оздоровительного и спортивно-массового мероприятия	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>
                          <a:solidFill>
                            <a:schemeClr val="tx1"/>
                          </a:solidFill>
                          <a:latin typeface="Calibri"/>
                        </a:rPr>
                        <a:t>Педагог дополнительного образования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Журнал планирования и учета работы объединения по интересам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Программа объединения по интересам</a:t>
                      </a:r>
                    </a:p>
                    <a:p>
                      <a:pPr marL="0" marR="0" indent="0"/>
                      <a:r>
                        <a:rPr lang="ru" sz="1400" dirty="0">
                          <a:solidFill>
                            <a:schemeClr val="tx1"/>
                          </a:solidFill>
                          <a:latin typeface="Calibri"/>
                        </a:rPr>
                        <a:t>План-конспект занятия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38405486-D348-4594-8CEA-483587A195F6}"/>
              </a:ext>
            </a:extLst>
          </p:cNvPr>
          <p:cNvSpPr/>
          <p:nvPr/>
        </p:nvSpPr>
        <p:spPr>
          <a:xfrm rot="16200000">
            <a:off x="12753975" y="5000625"/>
            <a:ext cx="10534650" cy="533400"/>
          </a:xfrm>
          <a:prstGeom prst="rect">
            <a:avLst/>
          </a:prstGeom>
          <a:solidFill>
            <a:srgbClr val="3D5C60"/>
          </a:solidFill>
        </p:spPr>
      </p:sp>
    </p:spTree>
    <p:extLst>
      <p:ext uri="{BB962C8B-B14F-4D97-AF65-F5344CB8AC3E}">
        <p14:creationId xmlns:p14="http://schemas.microsoft.com/office/powerpoint/2010/main" val="178395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0050" y="-209550"/>
            <a:ext cx="1390650" cy="1070610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3" name="TextBox 3"/>
          <p:cNvSpPr txBox="1"/>
          <p:nvPr/>
        </p:nvSpPr>
        <p:spPr>
          <a:xfrm>
            <a:off x="1943100" y="1000125"/>
            <a:ext cx="6128455" cy="169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-36">
                <a:solidFill>
                  <a:srgbClr val="3D5C60"/>
                </a:solidFill>
                <a:latin typeface="Martel Sans Bold Bold"/>
              </a:rPr>
              <a:t>ІV. ВЫХАВАЎЧАЯ РАБОТА / Воспитательная работа</a:t>
            </a:r>
          </a:p>
          <a:p>
            <a:pPr>
              <a:lnSpc>
                <a:spcPts val="4160"/>
              </a:lnSpc>
            </a:pPr>
            <a:endParaRPr lang="en-US" sz="3600" spc="-36">
              <a:solidFill>
                <a:srgbClr val="3D5C60"/>
              </a:solidFill>
              <a:latin typeface="Martel Sans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33924" y="2661920"/>
            <a:ext cx="16230600" cy="602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Пример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: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1.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Информационные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часы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2. 17.09.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День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народного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единства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3.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Брифинг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Мир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вокруг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меня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»……………..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сентябрь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4.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Арт-пленер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Город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будущего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»………....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октябрь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5.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Час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здоровья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</a:t>
            </a:r>
            <a:r>
              <a:rPr lang="ru-RU" sz="3600" spc="-36" dirty="0">
                <a:solidFill>
                  <a:srgbClr val="3D5C60"/>
                </a:solidFill>
                <a:latin typeface="Martel Sans Bold"/>
              </a:rPr>
              <a:t>Как правильно мыть руки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»….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ноябрь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6.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Тренинг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Ладошки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счастья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»…………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декабрь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7.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Экскурсия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в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виртуальный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музей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                    »….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январь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8.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Марафон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«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Малая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Родина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»…..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февраль</a:t>
            </a:r>
            <a:endParaRPr lang="en-US" sz="3600" spc="-36" dirty="0">
              <a:solidFill>
                <a:srgbClr val="3D5C60"/>
              </a:solidFill>
              <a:latin typeface="Martel Sans Bold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9. КТД «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Размаўляем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па-беларускі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» …………..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март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 и </a:t>
            </a:r>
            <a:r>
              <a:rPr lang="en-US" sz="3600" spc="-36" dirty="0" err="1">
                <a:solidFill>
                  <a:srgbClr val="3D5C60"/>
                </a:solidFill>
                <a:latin typeface="Martel Sans Bold"/>
              </a:rPr>
              <a:t>др</a:t>
            </a:r>
            <a:r>
              <a:rPr lang="en-US" sz="3600" spc="-36" dirty="0">
                <a:solidFill>
                  <a:srgbClr val="3D5C60"/>
                </a:solidFill>
                <a:latin typeface="Martel Sans Bold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2244"/>
            <a:ext cx="5514293" cy="7433419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788226"/>
            <a:ext cx="4864759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3D5C60"/>
                </a:solidFill>
                <a:latin typeface="Martel Regular"/>
              </a:rPr>
              <a:t>V. СУВЯЗЬ З НАВУЧАЛЬНАЙ УСТАНОВАЙ, ГРАМАДСКАСЦЮ, БАЦЬКАМІ /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3D5C60"/>
                </a:solidFill>
                <a:latin typeface="Martel Regular"/>
              </a:rPr>
              <a:t>Связь с учебными учреждениями, общественностью, родителями</a:t>
            </a:r>
          </a:p>
        </p:txBody>
      </p:sp>
      <p:sp>
        <p:nvSpPr>
          <p:cNvPr id="4" name="AutoShape 4"/>
          <p:cNvSpPr/>
          <p:nvPr/>
        </p:nvSpPr>
        <p:spPr>
          <a:xfrm>
            <a:off x="6180766" y="502244"/>
            <a:ext cx="12107234" cy="9231849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5" name="TextBox 5"/>
          <p:cNvSpPr txBox="1"/>
          <p:nvPr/>
        </p:nvSpPr>
        <p:spPr>
          <a:xfrm>
            <a:off x="6180766" y="826326"/>
            <a:ext cx="11996589" cy="836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Пример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: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1. 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День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открытых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дверей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сентябрь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январь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2.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Привлечение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представителей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ОО «БРПО», ОО «БРСМ».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3.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Проведение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родительских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собраний</a:t>
            </a:r>
            <a:endParaRPr lang="en-US" sz="3200" spc="-32" dirty="0">
              <a:solidFill>
                <a:srgbClr val="000000"/>
              </a:solidFill>
              <a:latin typeface="Martel Sans Bold"/>
            </a:endParaRP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декабрь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апрель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4.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Работа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дистанционных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площадок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для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родителей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(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декабрь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май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           5.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Вовлечение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родителей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в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образовательный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процесс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через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организацию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участия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их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в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подготовке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и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проведении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мероприятий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праздников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оформлении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персональных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детских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выставок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(в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течение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учебного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года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6.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Встреч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с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инспектором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ИДН (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ноябрь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7.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Встречи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с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сотрудниками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 МЧС (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декабрь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,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май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).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и </a:t>
            </a:r>
            <a:r>
              <a:rPr lang="en-US" sz="3200" spc="-32" dirty="0" err="1">
                <a:solidFill>
                  <a:srgbClr val="000000"/>
                </a:solidFill>
                <a:latin typeface="Martel Sans Bold"/>
              </a:rPr>
              <a:t>т.д</a:t>
            </a:r>
            <a:r>
              <a:rPr lang="en-US" sz="3200" spc="-32" dirty="0">
                <a:solidFill>
                  <a:srgbClr val="000000"/>
                </a:solidFill>
                <a:latin typeface="Martel Sans Bold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3366" y="-304800"/>
            <a:ext cx="9753600" cy="2419350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3" name="TextBox 3"/>
          <p:cNvSpPr txBox="1"/>
          <p:nvPr/>
        </p:nvSpPr>
        <p:spPr>
          <a:xfrm>
            <a:off x="1555395" y="188492"/>
            <a:ext cx="8700208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179">
                <a:solidFill>
                  <a:srgbClr val="3D5C60"/>
                </a:solidFill>
                <a:latin typeface="Martel Sans Bold Bold"/>
              </a:rPr>
              <a:t> VI. МЕТАДЫЧНАЯ РАБОТА / МЕТОДИЧЕСКАЯ РАБОТА</a:t>
            </a:r>
          </a:p>
          <a:p>
            <a:pPr>
              <a:lnSpc>
                <a:spcPts val="4680"/>
              </a:lnSpc>
            </a:pPr>
            <a:endParaRPr lang="en-US" sz="3600" spc="179">
              <a:solidFill>
                <a:srgbClr val="3D5C60"/>
              </a:solidFill>
              <a:latin typeface="Martel Sans Bold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786616" y="9258300"/>
            <a:ext cx="6686550" cy="1390650"/>
          </a:xfrm>
          <a:prstGeom prst="rect">
            <a:avLst/>
          </a:prstGeom>
          <a:solidFill>
            <a:srgbClr val="87A0A6"/>
          </a:solidFill>
        </p:spPr>
      </p:sp>
      <p:sp>
        <p:nvSpPr>
          <p:cNvPr id="5" name="TextBox 5"/>
          <p:cNvSpPr txBox="1"/>
          <p:nvPr/>
        </p:nvSpPr>
        <p:spPr>
          <a:xfrm>
            <a:off x="1555395" y="2407285"/>
            <a:ext cx="1639446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1.Изучение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нормативных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документов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(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перечислить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).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2.Изучение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методической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литературы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направлению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деятельности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(в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течение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учебного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года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).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3.Работа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над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темой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самообразования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4.Изготовление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наглядных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и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дидактических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материалов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(в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течение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учебного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года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).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5.Подбор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материалов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,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методических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рекомендаций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работе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объединения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(в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течение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учебного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года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).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6.Формирование </a:t>
            </a:r>
            <a:r>
              <a:rPr lang="ru-RU" sz="2799" spc="-27" dirty="0">
                <a:solidFill>
                  <a:srgbClr val="FFDAC3"/>
                </a:solidFill>
                <a:latin typeface="Martel Sans Bold Bold"/>
              </a:rPr>
              <a:t>ОМК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(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планы-конспекты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занятий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,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методические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разработки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,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сценарии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воспитательных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мероприятий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,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проводимых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объединении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интересам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и т. д.) (в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течение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учебного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года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).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7.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Участие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работе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методических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объединений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/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формирований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педагогов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дополнительного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образования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8.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Участие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в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выставках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,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конкурсах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 </a:t>
            </a:r>
            <a:r>
              <a:rPr lang="ru-RU" sz="2799" spc="-27" dirty="0">
                <a:solidFill>
                  <a:srgbClr val="FFDAC3"/>
                </a:solidFill>
                <a:latin typeface="Martel Sans Bold Bold"/>
              </a:rPr>
              <a:t>различного уровня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.</a:t>
            </a:r>
          </a:p>
          <a:p>
            <a:pPr>
              <a:lnSpc>
                <a:spcPts val="3639"/>
              </a:lnSpc>
            </a:pP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9. И </a:t>
            </a:r>
            <a:r>
              <a:rPr lang="en-US" sz="2799" spc="-27" dirty="0" err="1">
                <a:solidFill>
                  <a:srgbClr val="FFDAC3"/>
                </a:solidFill>
                <a:latin typeface="Martel Sans Bold Bold"/>
              </a:rPr>
              <a:t>др</a:t>
            </a:r>
            <a:r>
              <a:rPr lang="en-US" sz="2799" spc="-27" dirty="0">
                <a:solidFill>
                  <a:srgbClr val="FFDAC3"/>
                </a:solidFill>
                <a:latin typeface="Martel Sans Bold Bold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0"/>
            <a:ext cx="7867650" cy="1390650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8343582" y="695325"/>
            <a:ext cx="8686800" cy="2843530"/>
            <a:chOff x="0" y="0"/>
            <a:chExt cx="10774492" cy="3526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74492" cy="3526913"/>
            </a:xfrm>
            <a:custGeom>
              <a:avLst/>
              <a:gdLst/>
              <a:ahLst/>
              <a:cxnLst/>
              <a:rect l="l" t="t" r="r" b="b"/>
              <a:pathLst>
                <a:path w="10774492" h="3526913">
                  <a:moveTo>
                    <a:pt x="0" y="0"/>
                  </a:moveTo>
                  <a:lnTo>
                    <a:pt x="0" y="3526913"/>
                  </a:lnTo>
                  <a:lnTo>
                    <a:pt x="10774492" y="3526913"/>
                  </a:lnTo>
                  <a:lnTo>
                    <a:pt x="10774492" y="0"/>
                  </a:lnTo>
                  <a:lnTo>
                    <a:pt x="0" y="0"/>
                  </a:lnTo>
                  <a:close/>
                  <a:moveTo>
                    <a:pt x="10713532" y="3465953"/>
                  </a:moveTo>
                  <a:lnTo>
                    <a:pt x="59690" y="3465953"/>
                  </a:lnTo>
                  <a:lnTo>
                    <a:pt x="59690" y="59690"/>
                  </a:lnTo>
                  <a:lnTo>
                    <a:pt x="10713532" y="59690"/>
                  </a:lnTo>
                  <a:lnTo>
                    <a:pt x="10713532" y="3465953"/>
                  </a:lnTo>
                  <a:close/>
                </a:path>
              </a:pathLst>
            </a:custGeom>
            <a:solidFill>
              <a:srgbClr val="3D5C60"/>
            </a:solidFill>
          </p:spPr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21157"/>
              </p:ext>
            </p:extLst>
          </p:nvPr>
        </p:nvGraphicFramePr>
        <p:xfrm>
          <a:off x="457200" y="3638499"/>
          <a:ext cx="17451234" cy="6372902"/>
        </p:xfrm>
        <a:graphic>
          <a:graphicData uri="http://schemas.openxmlformats.org/drawingml/2006/table">
            <a:tbl>
              <a:tblPr/>
              <a:tblGrid>
                <a:gridCol w="151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5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0261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№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Тэма, раздзел праграмы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ЗМЕСТ РАБОТЫ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Неабходны час (гадзіны)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Дата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правядзення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artel Sans Bold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5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1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2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3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4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5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42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artel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Основные</a:t>
                      </a:r>
                      <a:endParaRPr lang="en-US" sz="2400" dirty="0">
                        <a:solidFill>
                          <a:srgbClr val="000000"/>
                        </a:solidFill>
                        <a:latin typeface="Martel Sans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приемы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бисероплетения</a:t>
                      </a:r>
                      <a:endParaRPr lang="en-US" sz="2400" dirty="0">
                        <a:solidFill>
                          <a:srgbClr val="000000"/>
                        </a:solidFill>
                        <a:latin typeface="Martel Sans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Основной</a:t>
                      </a:r>
                      <a:endParaRPr lang="en-US" sz="2400" dirty="0">
                        <a:solidFill>
                          <a:srgbClr val="000000"/>
                        </a:solidFill>
                        <a:latin typeface="Martel Sans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материал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бисероплетения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.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Инструменты</a:t>
                      </a:r>
                      <a:endParaRPr lang="en-US" sz="2400" dirty="0">
                        <a:solidFill>
                          <a:srgbClr val="000000"/>
                        </a:solidFill>
                        <a:latin typeface="Martel Sans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для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плетения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из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Martel Sans Bold"/>
                        </a:rPr>
                        <a:t>бисера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Martel Sans Bold"/>
                        </a:rPr>
                        <a:t>.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artel Sans Bold"/>
                        </a:rPr>
                        <a:t>2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endParaRPr lang="en-US" sz="2299">
                        <a:solidFill>
                          <a:srgbClr val="000000"/>
                        </a:solidFill>
                        <a:latin typeface="Martel Sans Bold"/>
                      </a:endParaRPr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artel Sans Bold"/>
                        </a:rPr>
                        <a:t>2</a:t>
                      </a:r>
                    </a:p>
                    <a:p>
                      <a:pPr algn="ctr">
                        <a:lnSpc>
                          <a:spcPts val="3219"/>
                        </a:lnSpc>
                      </a:pPr>
                      <a:endParaRPr lang="en-US" sz="2299">
                        <a:solidFill>
                          <a:srgbClr val="000000"/>
                        </a:solidFill>
                        <a:latin typeface="Martel Sans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rtel Sans Bold"/>
                        </a:rPr>
                        <a:t>03.09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rtel Sans Bold"/>
                        </a:rPr>
                        <a:t>07.09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2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8845319" y="967740"/>
            <a:ext cx="7632455" cy="227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34">
                <a:solidFill>
                  <a:srgbClr val="3D5C60"/>
                </a:solidFill>
                <a:latin typeface="Martel Sans Bold Bold"/>
              </a:rPr>
              <a:t>VII.  КАЛЯНДАРНЫ ПЛАН РАБОТЫ АБ’ЯДНАННЯ / Календарный план работы объединения по интересам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010400" cy="6229350"/>
            <a:chOff x="0" y="0"/>
            <a:chExt cx="8695204" cy="77264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95204" cy="7726445"/>
            </a:xfrm>
            <a:custGeom>
              <a:avLst/>
              <a:gdLst/>
              <a:ahLst/>
              <a:cxnLst/>
              <a:rect l="l" t="t" r="r" b="b"/>
              <a:pathLst>
                <a:path w="8695204" h="7726445">
                  <a:moveTo>
                    <a:pt x="0" y="0"/>
                  </a:moveTo>
                  <a:lnTo>
                    <a:pt x="0" y="7726445"/>
                  </a:lnTo>
                  <a:lnTo>
                    <a:pt x="8695204" y="7726445"/>
                  </a:lnTo>
                  <a:lnTo>
                    <a:pt x="8695204" y="0"/>
                  </a:lnTo>
                  <a:lnTo>
                    <a:pt x="0" y="0"/>
                  </a:lnTo>
                  <a:close/>
                  <a:moveTo>
                    <a:pt x="8634244" y="7665485"/>
                  </a:moveTo>
                  <a:lnTo>
                    <a:pt x="59690" y="7665485"/>
                  </a:lnTo>
                  <a:lnTo>
                    <a:pt x="59690" y="59690"/>
                  </a:lnTo>
                  <a:lnTo>
                    <a:pt x="8634244" y="59690"/>
                  </a:lnTo>
                  <a:lnTo>
                    <a:pt x="8634244" y="7665485"/>
                  </a:lnTo>
                  <a:close/>
                </a:path>
              </a:pathLst>
            </a:custGeom>
            <a:solidFill>
              <a:srgbClr val="87A0A6"/>
            </a:solidFill>
          </p:spPr>
        </p:sp>
      </p:grp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03521"/>
              </p:ext>
            </p:extLst>
          </p:nvPr>
        </p:nvGraphicFramePr>
        <p:xfrm>
          <a:off x="8428776" y="242888"/>
          <a:ext cx="9517277" cy="9949480"/>
        </p:xfrm>
        <a:graphic>
          <a:graphicData uri="http://schemas.openxmlformats.org/drawingml/2006/table">
            <a:tbl>
              <a:tblPr/>
              <a:tblGrid>
                <a:gridCol w="23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197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Дата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Змест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заняткаў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назва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тэмы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пералік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пытанняў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і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выкананых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практычных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работ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Працягласць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заняткаў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Подпіс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кіраўніка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гуртка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аб’яднання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)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4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01.09.2022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Основы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бисероплетения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.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2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ч.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(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подпись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)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2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04.09.2022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Основные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техники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бисероплетения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.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Беседа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«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Польза</a:t>
                      </a:r>
                      <a:endParaRPr lang="en-US" sz="1800" dirty="0">
                        <a:solidFill>
                          <a:srgbClr val="FFFFFF"/>
                        </a:solidFill>
                        <a:latin typeface="Martel Sans Bold"/>
                      </a:endParaRP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здорового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питания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»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2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ч.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(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подпись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)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13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 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С 21.09.2022 г.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26.09.2022 г.  -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 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больничный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лист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  (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Martel Sans Bold"/>
                        </a:rPr>
                        <a:t>подпись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Martel Sans Bold"/>
                        </a:rPr>
                        <a:t>)</a:t>
                      </a:r>
                    </a:p>
                    <a:p>
                      <a:pPr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artel Sa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418376" y="1179354"/>
            <a:ext cx="5518858" cy="588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179">
                <a:solidFill>
                  <a:srgbClr val="FFDAC3"/>
                </a:solidFill>
                <a:latin typeface="Martel Sans Bold Bold"/>
              </a:rPr>
              <a:t>IХ. НА СТРАНИЦАХ «УЛІК НАВЕДВАННЯ ЗАНЯТКАЎ» ПЕДАГОГ ДОПОЛНИТЕЛЬНОГО ОБРАЗОВАНИЯ РЕГУЛЯРНО ДЕЛАЕТ ЗАПИСИ О ФАКТИЧЕСКИ ПРОВЕДЕННЫХ ЗАНЯТИЯХ.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4FBA9F8-0438-4ACB-9796-D09E63D76AAD}"/>
              </a:ext>
            </a:extLst>
          </p:cNvPr>
          <p:cNvSpPr/>
          <p:nvPr/>
        </p:nvSpPr>
        <p:spPr>
          <a:xfrm rot="16200000">
            <a:off x="-3257550" y="2876550"/>
            <a:ext cx="10534650" cy="44767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DB787A-44BC-4039-B892-2D6B5EC1ED49}"/>
              </a:ext>
            </a:extLst>
          </p:cNvPr>
          <p:cNvSpPr/>
          <p:nvPr/>
        </p:nvSpPr>
        <p:spPr>
          <a:xfrm>
            <a:off x="1143000" y="723900"/>
            <a:ext cx="15163800" cy="9144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 defTabSz="451104">
              <a:lnSpc>
                <a:spcPct val="68000"/>
              </a:lnSpc>
              <a:spcAft>
                <a:spcPts val="700"/>
              </a:spcAft>
              <a:tabLst>
                <a:tab pos="451104" algn="l"/>
              </a:tabLst>
            </a:pPr>
            <a:endParaRPr lang="ru" sz="3200" dirty="0">
              <a:solidFill>
                <a:srgbClr val="739A28"/>
              </a:solidFill>
              <a:latin typeface="Arial Narrow"/>
            </a:endParaRPr>
          </a:p>
          <a:p>
            <a:pPr marL="0" marR="0" indent="0" algn="just" defTabSz="451104">
              <a:lnSpc>
                <a:spcPct val="68000"/>
              </a:lnSpc>
              <a:spcAft>
                <a:spcPts val="700"/>
              </a:spcAft>
              <a:tabLst>
                <a:tab pos="451104" algn="l"/>
              </a:tabLst>
            </a:pPr>
            <a:r>
              <a:rPr lang="ru" sz="3200" dirty="0">
                <a:solidFill>
                  <a:srgbClr val="739A28"/>
                </a:solidFill>
                <a:latin typeface="Arial Narrow"/>
              </a:rPr>
              <a:t>&gt;</a:t>
            </a:r>
            <a:r>
              <a:rPr lang="ru" sz="32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Кодекс Республики Беларусь об образовании </a:t>
            </a:r>
            <a:r>
              <a:rPr lang="ru" sz="3400" i="1" dirty="0">
                <a:solidFill>
                  <a:srgbClr val="34473D"/>
                </a:solidFill>
                <a:latin typeface="Arial Narrow"/>
              </a:rPr>
              <a:t>(гл. 44-48);</a:t>
            </a:r>
          </a:p>
          <a:p>
            <a:pPr marL="405452" marR="0" indent="-444500" algn="just" defTabSz="856556">
              <a:lnSpc>
                <a:spcPct val="96000"/>
              </a:lnSpc>
              <a:spcAft>
                <a:spcPts val="700"/>
              </a:spcAft>
              <a:tabLst>
                <a:tab pos="856556" algn="l"/>
              </a:tabLst>
            </a:pPr>
            <a:r>
              <a:rPr lang="ru" sz="3400" i="1" dirty="0">
                <a:solidFill>
                  <a:srgbClr val="739A28"/>
                </a:solidFill>
                <a:latin typeface="Arial"/>
              </a:rPr>
              <a:t>&gt;</a:t>
            </a:r>
            <a:r>
              <a:rPr lang="ru" sz="34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Инструктивно-методическое письмо Министерства образования Республики Беларусь «О разработке учебно-программной документации образовательной программы дополнительного образования детей и молодёжи»;</a:t>
            </a:r>
          </a:p>
          <a:p>
            <a:pPr marL="405452" marR="0" indent="-444500" algn="just" defTabSz="856556">
              <a:lnSpc>
                <a:spcPct val="81000"/>
              </a:lnSpc>
              <a:spcAft>
                <a:spcPts val="700"/>
              </a:spcAft>
              <a:tabLst>
                <a:tab pos="856556" algn="l"/>
              </a:tabLst>
            </a:pPr>
            <a:r>
              <a:rPr lang="ru" sz="3400" dirty="0">
                <a:solidFill>
                  <a:srgbClr val="739A28"/>
                </a:solidFill>
                <a:latin typeface="Arial Narrow"/>
              </a:rPr>
              <a:t>&gt;</a:t>
            </a:r>
            <a:r>
              <a:rPr lang="ru" sz="34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Типовые программы дополнительного образования детей и молодёжи по профилям (Постановление Министерства образования Республики Беларусь 06.09.2017 г. №123);</a:t>
            </a:r>
          </a:p>
          <a:p>
            <a:pPr marL="405452" marR="0" indent="-444500" algn="just" defTabSz="856556">
              <a:lnSpc>
                <a:spcPct val="81000"/>
              </a:lnSpc>
              <a:spcAft>
                <a:spcPts val="700"/>
              </a:spcAft>
              <a:tabLst>
                <a:tab pos="856556" algn="l"/>
              </a:tabLst>
            </a:pPr>
            <a:r>
              <a:rPr lang="ru" sz="3400" dirty="0">
                <a:solidFill>
                  <a:srgbClr val="739A28"/>
                </a:solidFill>
                <a:latin typeface="Arial Narrow"/>
              </a:rPr>
              <a:t>&gt;</a:t>
            </a:r>
            <a:r>
              <a:rPr lang="ru" sz="34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Положение об учреждении дополнительного образования детей и молодежи (в ред. постановления Министерства образования Республики Беларусь 19.09.2022 № 318);</a:t>
            </a:r>
          </a:p>
          <a:p>
            <a:pPr marL="405452" marR="0" indent="-444500" algn="just" defTabSz="856556">
              <a:lnSpc>
                <a:spcPct val="89000"/>
              </a:lnSpc>
              <a:spcAft>
                <a:spcPts val="700"/>
              </a:spcAft>
              <a:tabLst>
                <a:tab pos="856556" algn="l"/>
              </a:tabLst>
            </a:pPr>
            <a:r>
              <a:rPr lang="ru" sz="3400" dirty="0">
                <a:solidFill>
                  <a:srgbClr val="739A28"/>
                </a:solidFill>
                <a:latin typeface="Arial Narrow"/>
              </a:rPr>
              <a:t>&gt;</a:t>
            </a:r>
            <a:r>
              <a:rPr lang="ru" sz="34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Постановление Совета Министров Республики Беларусь от 07.08.2019 г. № 525 «Специфические санитарно-эпидемиологические требования к содержанию и эксплуатации учреждений образования» </a:t>
            </a:r>
            <a:r>
              <a:rPr lang="ru" sz="3400" b="1" u="sng" dirty="0">
                <a:solidFill>
                  <a:srgbClr val="34473D"/>
                </a:solidFill>
                <a:latin typeface="Arial Narrow"/>
              </a:rPr>
              <a:t>(в ред. постановлений Совмина от 15.11.2022 </a:t>
            </a:r>
            <a:r>
              <a:rPr lang="en-US" sz="3400" b="1" u="sng" dirty="0">
                <a:solidFill>
                  <a:srgbClr val="34473D"/>
                </a:solidFill>
                <a:latin typeface="Arial Narrow"/>
              </a:rPr>
              <a:t>N </a:t>
            </a:r>
            <a:r>
              <a:rPr lang="ru" sz="3400" b="1" u="sng" dirty="0">
                <a:solidFill>
                  <a:srgbClr val="34473D"/>
                </a:solidFill>
                <a:latin typeface="Arial Narrow"/>
              </a:rPr>
              <a:t>780)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 - </a:t>
            </a:r>
            <a:r>
              <a:rPr lang="ru" sz="3400" i="1" dirty="0">
                <a:solidFill>
                  <a:srgbClr val="34473D"/>
                </a:solidFill>
                <a:latin typeface="Arial Narrow"/>
              </a:rPr>
              <a:t>приложения 12, 20;</a:t>
            </a:r>
          </a:p>
          <a:p>
            <a:pPr marL="405452" marR="0" indent="-444500" algn="just" defTabSz="856556">
              <a:lnSpc>
                <a:spcPct val="97000"/>
              </a:lnSpc>
              <a:tabLst>
                <a:tab pos="856556" algn="l"/>
              </a:tabLst>
            </a:pPr>
            <a:r>
              <a:rPr lang="ru" sz="3400" i="1" dirty="0">
                <a:solidFill>
                  <a:srgbClr val="739A28"/>
                </a:solidFill>
                <a:latin typeface="Arial"/>
              </a:rPr>
              <a:t>&gt;</a:t>
            </a:r>
            <a:r>
              <a:rPr lang="ru" sz="3400" b="1" dirty="0">
                <a:latin typeface="Arial Narrow"/>
              </a:rPr>
              <a:t>	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Правила проведения аттестации учащихся при освоении содержания образовательной программы дополнительного образования детей и молодёжи </a:t>
            </a:r>
            <a:r>
              <a:rPr lang="ru" sz="3400" b="1" u="sng" dirty="0">
                <a:solidFill>
                  <a:srgbClr val="34473D"/>
                </a:solidFill>
                <a:latin typeface="Arial Narrow"/>
              </a:rPr>
              <a:t>(в ред. постановления Министерства образования Республики Беларусь 19.09.2022 № 319</a:t>
            </a:r>
            <a:r>
              <a:rPr lang="ru" sz="3400" b="1" dirty="0">
                <a:solidFill>
                  <a:srgbClr val="34473D"/>
                </a:solidFill>
                <a:latin typeface="Arial Narrow"/>
              </a:rPr>
              <a:t>) - </a:t>
            </a:r>
            <a:r>
              <a:rPr lang="ru" sz="3400" i="1" dirty="0">
                <a:solidFill>
                  <a:srgbClr val="34473D"/>
                </a:solidFill>
                <a:latin typeface="Arial Narrow"/>
              </a:rPr>
              <a:t>для программ с повышенным уровнем изучения образовательной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5079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475" y="2026618"/>
            <a:ext cx="7193926" cy="2704385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636734" y="2445748"/>
            <a:ext cx="8507266" cy="2478677"/>
            <a:chOff x="-964369" y="1314952"/>
            <a:chExt cx="11343021" cy="3304903"/>
          </a:xfrm>
        </p:grpSpPr>
        <p:sp>
          <p:nvSpPr>
            <p:cNvPr id="4" name="TextBox 4"/>
            <p:cNvSpPr txBox="1"/>
            <p:nvPr/>
          </p:nvSpPr>
          <p:spPr>
            <a:xfrm>
              <a:off x="-964369" y="1314952"/>
              <a:ext cx="9159452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Алгоритм создания программы </a:t>
              </a: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6764001" y="1104900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BB068-3AE2-424C-91DB-4A3EA119ED25}"/>
              </a:ext>
            </a:extLst>
          </p:cNvPr>
          <p:cNvSpPr txBox="1"/>
          <p:nvPr/>
        </p:nvSpPr>
        <p:spPr>
          <a:xfrm>
            <a:off x="7917063" y="1334454"/>
            <a:ext cx="8617094" cy="795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1. Изучение документов.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2. Разработка концепции программы.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3. Разработка целей и задач.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4. Разработка учебно-тематического плана.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5. Работа над содержанием программы.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6. Коррекция, правка.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7. Оформление программы в соответствии с требованиями.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8. Рецензирование.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9. Утверждение.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rtel Sans Bold Bold" panose="020B0604020202020204" charset="0"/>
              </a:rPr>
              <a:t>10. Согласование.</a:t>
            </a:r>
          </a:p>
          <a:p>
            <a:pPr marL="79248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1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40000" y="0"/>
            <a:ext cx="3019849" cy="1028700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3" name="TextBox 3"/>
          <p:cNvSpPr txBox="1"/>
          <p:nvPr/>
        </p:nvSpPr>
        <p:spPr>
          <a:xfrm rot="10800000" flipV="1">
            <a:off x="990600" y="396889"/>
            <a:ext cx="4267200" cy="235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rPr>
              <a:t>Структурные компоненты программы</a:t>
            </a:r>
            <a:endParaRPr kumimoji="0" lang="en-US" sz="4800" b="0" i="0" u="none" strike="noStrike" kern="1200" cap="none" spc="-36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36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2891" y="2019300"/>
            <a:ext cx="15963476" cy="8118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marR="0" lvl="0" indent="-914400" algn="just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4000" b="0" i="0" u="none" strike="noStrike" kern="1200" cap="none" spc="-36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"/>
              <a:ea typeface="+mn-ea"/>
              <a:cs typeface="+mn-cs"/>
            </a:endParaRPr>
          </a:p>
          <a:p>
            <a:pPr marL="914400" marR="0" lvl="0" indent="-91440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Титульный лист.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2.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Пояснительная записка.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3.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Учебно-тематический план.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4.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Содержание программы.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5.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Ожидаемые результаты.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6.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Формы и методы реализации программы.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7. Формы подведения итогов реализации программы.</a:t>
            </a:r>
            <a:endParaRPr kumimoji="0" lang="en-US" sz="4400" b="0" i="0" u="none" strike="noStrike" kern="1200" cap="none" spc="-36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8</a:t>
            </a:r>
            <a:r>
              <a:rPr kumimoji="0" lang="en-US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. </a:t>
            </a:r>
            <a:r>
              <a:rPr kumimoji="0" lang="ru-RU" sz="4400" b="0" i="0" u="none" strike="noStrike" kern="1200" cap="none" spc="-36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"/>
                <a:ea typeface="+mn-ea"/>
                <a:cs typeface="+mn-cs"/>
              </a:rPr>
              <a:t>Литературные и информационные ресурсы.</a:t>
            </a:r>
            <a:endParaRPr kumimoji="0" lang="en-US" sz="4400" b="0" i="0" u="none" strike="noStrike" kern="1200" cap="none" spc="-36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ABDE0-A3F9-48C1-AF67-C3644DEC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1908"/>
            <a:ext cx="5486400" cy="6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8657" y="2247900"/>
            <a:ext cx="4698753" cy="4495800"/>
          </a:xfrm>
          <a:prstGeom prst="rect">
            <a:avLst/>
          </a:prstGeom>
          <a:solidFill>
            <a:srgbClr val="FFDAC3"/>
          </a:solidFill>
        </p:spPr>
      </p:sp>
      <p:sp>
        <p:nvSpPr>
          <p:cNvPr id="3" name="TextBox 3"/>
          <p:cNvSpPr txBox="1"/>
          <p:nvPr/>
        </p:nvSpPr>
        <p:spPr>
          <a:xfrm>
            <a:off x="1233717" y="3480769"/>
            <a:ext cx="28956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2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-32" normalizeH="0" baseline="0" noProof="0" dirty="0">
                <a:ln>
                  <a:noFill/>
                </a:ln>
                <a:solidFill>
                  <a:srgbClr val="3D5C60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rPr>
              <a:t>Титульный лист</a:t>
            </a:r>
          </a:p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spc="-32" dirty="0">
                <a:solidFill>
                  <a:srgbClr val="3D5C60"/>
                </a:solidFill>
                <a:latin typeface="Martel Sans Bold Bold"/>
              </a:rPr>
              <a:t>включает:</a:t>
            </a:r>
            <a:endParaRPr kumimoji="0" lang="en-US" sz="4400" b="0" i="0" u="none" strike="noStrike" kern="1200" cap="none" spc="-32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32" normalizeH="0" baseline="0" noProof="0" dirty="0">
              <a:ln>
                <a:noFill/>
              </a:ln>
              <a:solidFill>
                <a:srgbClr val="3D5C60"/>
              </a:solidFill>
              <a:effectLst/>
              <a:uLnTx/>
              <a:uFillTx/>
              <a:latin typeface="Martel Sans Bold Bold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3257108" y="8801100"/>
            <a:ext cx="4648200" cy="38100"/>
          </a:xfrm>
          <a:prstGeom prst="rect">
            <a:avLst/>
          </a:prstGeom>
          <a:solidFill>
            <a:srgbClr val="87A0A6"/>
          </a:solidFill>
        </p:spPr>
      </p:sp>
      <p:sp>
        <p:nvSpPr>
          <p:cNvPr id="5" name="TextBox 5"/>
          <p:cNvSpPr txBox="1"/>
          <p:nvPr/>
        </p:nvSpPr>
        <p:spPr>
          <a:xfrm>
            <a:off x="5817396" y="416917"/>
            <a:ext cx="11480004" cy="848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учреждения; отдел (если есть);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данных об утверждении программы (гриф УТВЕРЖДАЮ);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программы с обязательным указанием формы объединения по интересам;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профиль, образовательную область, уровень изучения;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 разработчика программы (с указанием квалификационной категории);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(Ф.И.О. методиста с указанием квалификационной категории);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учащихся;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программы;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	№ протокола заседания методического совета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9EDED02-47D3-418A-A248-465097DEE3FA}"/>
              </a:ext>
            </a:extLst>
          </p:cNvPr>
          <p:cNvSpPr/>
          <p:nvPr/>
        </p:nvSpPr>
        <p:spPr>
          <a:xfrm>
            <a:off x="13323096" y="8801100"/>
            <a:ext cx="4648200" cy="38100"/>
          </a:xfrm>
          <a:prstGeom prst="rect">
            <a:avLst/>
          </a:prstGeom>
          <a:solidFill>
            <a:srgbClr val="87A0A6"/>
          </a:solidFill>
        </p:spPr>
      </p:sp>
    </p:spTree>
    <p:extLst>
      <p:ext uri="{BB962C8B-B14F-4D97-AF65-F5344CB8AC3E}">
        <p14:creationId xmlns:p14="http://schemas.microsoft.com/office/powerpoint/2010/main" val="304206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059B0-F402-4276-8846-8FA8B46C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«Гродненский государственный областной Дворец творчества детей и молодежи»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5BFAD-7A4F-4C09-AE28-571691BE3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4825" y="3082943"/>
            <a:ext cx="10744200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народной студии изобразительного искусства</a:t>
            </a:r>
          </a:p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(художественный профиль, базовый уровень изучения образовательной области «Изобразительное искусство»)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962820-4ADD-4171-B04C-E192741C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3800" y="937260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881ACE-D8B0-4902-B6EF-E47DC51F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89025" y="1335754"/>
            <a:ext cx="4041775" cy="1519454"/>
          </a:xfrm>
        </p:spPr>
        <p:txBody>
          <a:bodyPr>
            <a:normAutofit fontScale="70000" lnSpcReduction="20000"/>
          </a:bodyPr>
          <a:lstStyle/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УО «ГГОДТДМ»</a:t>
            </a:r>
          </a:p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 .Ковалева</a:t>
            </a:r>
          </a:p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       »2023 г.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958268-AF06-42E2-AC91-812DECAB3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549352" y="3899006"/>
            <a:ext cx="5868986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программы: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Наталья Ивановна, педагог дополнительного образования первой квалификационной категории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сопровождение: Ковалева Тамара Павловна,  методист высшей квалификационной категории отдела методик и технологий дополнительного образования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учащихся: 12-15 лет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программы: 3 года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методического совета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«»___________2023г.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</a:t>
            </a:r>
          </a:p>
        </p:txBody>
      </p:sp>
    </p:spTree>
    <p:extLst>
      <p:ext uri="{BB962C8B-B14F-4D97-AF65-F5344CB8AC3E}">
        <p14:creationId xmlns:p14="http://schemas.microsoft.com/office/powerpoint/2010/main" val="418873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474" y="2026618"/>
            <a:ext cx="7782733" cy="2704385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1360011" y="2362783"/>
            <a:ext cx="7783989" cy="2561642"/>
            <a:chOff x="0" y="1204332"/>
            <a:chExt cx="10378652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0" y="1204332"/>
              <a:ext cx="9159452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Пояснительная записка:</a:t>
              </a: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6764001" y="1104900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BB068-3AE2-424C-91DB-4A3EA119ED25}"/>
              </a:ext>
            </a:extLst>
          </p:cNvPr>
          <p:cNvSpPr txBox="1"/>
          <p:nvPr/>
        </p:nvSpPr>
        <p:spPr>
          <a:xfrm>
            <a:off x="7917063" y="1334454"/>
            <a:ext cx="8617094" cy="924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краткость;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направленность программы (профиль, образовательная область);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аргументация, обоснование;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актуальность;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новизна;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на которых основывается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цели;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задачи;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 методическое обеспечение программы;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 материально-техническое обеспечение;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адровое обеспечение.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40193-4985-494C-A4C1-EBF2A03E109A}"/>
              </a:ext>
            </a:extLst>
          </p:cNvPr>
          <p:cNvSpPr txBox="1"/>
          <p:nvPr/>
        </p:nvSpPr>
        <p:spPr>
          <a:xfrm>
            <a:off x="413464" y="5007390"/>
            <a:ext cx="6901736" cy="382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указать, на основе какой типовой программы соответствующего профиля разработана программа объединения по интересам;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организационные условия реализации программы;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- это ответы на вопросы: зачем нужна программа? Кому предназначена? Каковы организационные условия и результат ее реализации?</a:t>
            </a:r>
          </a:p>
        </p:txBody>
      </p:sp>
    </p:spTree>
    <p:extLst>
      <p:ext uri="{BB962C8B-B14F-4D97-AF65-F5344CB8AC3E}">
        <p14:creationId xmlns:p14="http://schemas.microsoft.com/office/powerpoint/2010/main" val="23332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19400" y="6847877"/>
            <a:ext cx="13258799" cy="2704385"/>
          </a:xfrm>
          <a:prstGeom prst="rect">
            <a:avLst/>
          </a:prstGeom>
          <a:solidFill>
            <a:srgbClr val="3D5C60"/>
          </a:solidFill>
        </p:spPr>
      </p:sp>
      <p:grpSp>
        <p:nvGrpSpPr>
          <p:cNvPr id="3" name="Group 3"/>
          <p:cNvGrpSpPr/>
          <p:nvPr/>
        </p:nvGrpSpPr>
        <p:grpSpPr>
          <a:xfrm>
            <a:off x="1143001" y="2362783"/>
            <a:ext cx="8000999" cy="2561642"/>
            <a:chOff x="-289347" y="1204332"/>
            <a:chExt cx="10667999" cy="3415523"/>
          </a:xfrm>
        </p:grpSpPr>
        <p:sp>
          <p:nvSpPr>
            <p:cNvPr id="4" name="TextBox 4"/>
            <p:cNvSpPr txBox="1"/>
            <p:nvPr/>
          </p:nvSpPr>
          <p:spPr>
            <a:xfrm>
              <a:off x="-289347" y="1204332"/>
              <a:ext cx="9448800" cy="2304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6" normalizeH="0" baseline="0" noProof="0" dirty="0">
                  <a:ln>
                    <a:noFill/>
                  </a:ln>
                  <a:solidFill>
                    <a:srgbClr val="FFDAC3"/>
                  </a:solidFill>
                  <a:effectLst/>
                  <a:uLnTx/>
                  <a:uFillTx/>
                  <a:latin typeface="Martel Sans Bold Bold"/>
                  <a:ea typeface="+mn-ea"/>
                  <a:cs typeface="+mn-cs"/>
                </a:rPr>
                <a:t> </a:t>
              </a:r>
              <a:endParaRPr kumimoji="0" lang="ru-RU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0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-36" normalizeH="0" baseline="0" noProof="0" dirty="0">
                <a:ln>
                  <a:noFill/>
                </a:ln>
                <a:solidFill>
                  <a:srgbClr val="FFDAC3"/>
                </a:solidFill>
                <a:effectLst/>
                <a:uLnTx/>
                <a:uFillTx/>
                <a:latin typeface="Martel Sans Bol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7752"/>
              <a:ext cx="10378652" cy="74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6764001" y="1104900"/>
            <a:ext cx="1524000" cy="7715250"/>
          </a:xfrm>
          <a:prstGeom prst="rect">
            <a:avLst/>
          </a:prstGeom>
          <a:solidFill>
            <a:srgbClr val="3D5C60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2E0E-D19C-4B46-8625-F8E017008E5C}"/>
              </a:ext>
            </a:extLst>
          </p:cNvPr>
          <p:cNvSpPr txBox="1"/>
          <p:nvPr/>
        </p:nvSpPr>
        <p:spPr>
          <a:xfrm>
            <a:off x="4038600" y="269711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название разделов (тем) программы, общее количество часов, количество часов на теоретические и практические занятия по каждой теме.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в виде таблицы: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55C5CD8-9E58-4226-8258-FE4F09186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53934"/>
              </p:ext>
            </p:extLst>
          </p:nvPr>
        </p:nvGraphicFramePr>
        <p:xfrm>
          <a:off x="2819400" y="1978152"/>
          <a:ext cx="12192001" cy="4460745"/>
        </p:xfrm>
        <a:graphic>
          <a:graphicData uri="http://schemas.openxmlformats.org/drawingml/2006/table">
            <a:tbl>
              <a:tblPr/>
              <a:tblGrid>
                <a:gridCol w="95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344">
                <a:tc rowSpan="3">
                  <a:txBody>
                    <a:bodyPr/>
                    <a:lstStyle/>
                    <a:p>
                      <a:pPr marL="0" marR="0" indent="0" algn="ctr"/>
                      <a:r>
                        <a:rPr lang="ru" sz="2000" b="1" dirty="0">
                          <a:solidFill>
                            <a:srgbClr val="0D0D0D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</a:pPr>
                      <a:r>
                        <a:rPr lang="ru" sz="2000" b="1" dirty="0">
                          <a:solidFill>
                            <a:srgbClr val="0D0D0D"/>
                          </a:solidFill>
                          <a:latin typeface="Times New Roman"/>
                        </a:rPr>
                        <a:t>Наименование разделов/тем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/>
                      <a:r>
                        <a:rPr lang="ru" sz="2000" b="1">
                          <a:solidFill>
                            <a:srgbClr val="0D0D0D"/>
                          </a:solidFill>
                          <a:latin typeface="Times New Roman"/>
                        </a:rPr>
                        <a:t>Количество часов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84">
                <a:tc v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1000"/>
                        </a:lnSpc>
                      </a:pPr>
                      <a:r>
                        <a:rPr lang="ru" sz="1800" b="1">
                          <a:solidFill>
                            <a:srgbClr val="0D0D0D"/>
                          </a:solidFill>
                          <a:latin typeface="Times New Roman"/>
                        </a:rPr>
                        <a:t>Всего часов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 algn="ctr"/>
                      <a:r>
                        <a:rPr lang="ru" sz="1800">
                          <a:solidFill>
                            <a:srgbClr val="0D0D0D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55"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800">
                          <a:solidFill>
                            <a:srgbClr val="0D0D0D"/>
                          </a:solidFill>
                          <a:latin typeface="Times New Roman"/>
                        </a:rPr>
                        <a:t>теоретических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800">
                          <a:solidFill>
                            <a:srgbClr val="0D0D0D"/>
                          </a:solidFill>
                          <a:latin typeface="Times New Roman"/>
                        </a:rPr>
                        <a:t>практических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Вводное занятие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Тема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2.1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2.2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Массовые мероприятия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542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Итоговое занятие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268"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/>
                      <a:r>
                        <a:rPr lang="ru" sz="1600" b="1">
                          <a:solidFill>
                            <a:srgbClr val="0D0D0D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D0DE03-65A6-4C32-8C6C-1BC2BC3AAFCF}"/>
              </a:ext>
            </a:extLst>
          </p:cNvPr>
          <p:cNvSpPr txBox="1"/>
          <p:nvPr/>
        </p:nvSpPr>
        <p:spPr>
          <a:xfrm>
            <a:off x="2819400" y="7045907"/>
            <a:ext cx="13258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рассчитана на несколько лет обучения, учебно-тематический план составляется на каждый год.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тематика курса для каждой группы разная, учебно-тематический план составляется отдельно для каждой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9325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1803</Words>
  <Application>Microsoft Office PowerPoint</Application>
  <PresentationFormat>Произвольный</PresentationFormat>
  <Paragraphs>386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Martel Sans Bold Bold</vt:lpstr>
      <vt:lpstr>Martel Regular Bold</vt:lpstr>
      <vt:lpstr>Martel Bold Bold</vt:lpstr>
      <vt:lpstr>Arial</vt:lpstr>
      <vt:lpstr>Calibri</vt:lpstr>
      <vt:lpstr>Martel Sans Bold</vt:lpstr>
      <vt:lpstr>Martel Bold Italics</vt:lpstr>
      <vt:lpstr>Arial Narrow</vt:lpstr>
      <vt:lpstr>Times New Roman</vt:lpstr>
      <vt:lpstr>Martel Regular Italics</vt:lpstr>
      <vt:lpstr>Martel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Учреждение образования «Гродненский государственный областной Дворец творчества детей и молодежи»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ГГОДТДМ 2023</dc:title>
  <dc:creator>Валя</dc:creator>
  <cp:lastModifiedBy>User</cp:lastModifiedBy>
  <cp:revision>42</cp:revision>
  <cp:lastPrinted>2023-11-16T08:39:06Z</cp:lastPrinted>
  <dcterms:created xsi:type="dcterms:W3CDTF">2006-08-16T00:00:00Z</dcterms:created>
  <dcterms:modified xsi:type="dcterms:W3CDTF">2023-11-29T12:44:35Z</dcterms:modified>
  <dc:identifier>DAFfy8su0yk</dc:identifier>
</cp:coreProperties>
</file>