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9"/>
  </p:notesMasterIdLst>
  <p:sldIdLst>
    <p:sldId id="256" r:id="rId2"/>
    <p:sldId id="320" r:id="rId3"/>
    <p:sldId id="321" r:id="rId4"/>
    <p:sldId id="326" r:id="rId5"/>
    <p:sldId id="322" r:id="rId6"/>
    <p:sldId id="323" r:id="rId7"/>
    <p:sldId id="324" r:id="rId8"/>
    <p:sldId id="325" r:id="rId9"/>
    <p:sldId id="310" r:id="rId10"/>
    <p:sldId id="311" r:id="rId11"/>
    <p:sldId id="312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9900"/>
    <a:srgbClr val="FF3300"/>
    <a:srgbClr val="FF6600"/>
    <a:srgbClr val="CC0000"/>
    <a:srgbClr val="FFCCFF"/>
    <a:srgbClr val="FF3399"/>
    <a:srgbClr val="0033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9DC4-BBF1-4D62-9EAE-305178F944C1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9C0A-C708-4893-96CF-EBBB7452D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3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A215-C0F2-43A3-A15F-98951B302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357430"/>
            <a:ext cx="7858180" cy="407196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3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АКТИВНЫЕ  МЕТОДЫ  КАК  ФОРМА ОРГАНИЗАЦИИ  СОВМЕСТНОЙ ДЕЯТЕЛЬНОСТИ  УЧИТЕЛЯ-ДЕФЕКТОЛОГА  И  ДЕТЕЙ  С  РЕЧЕВЫМИ НАРУШЕНИЯМИ 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642938"/>
            <a:ext cx="7143750" cy="928674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 учреждение  образования</a:t>
            </a:r>
          </a:p>
          <a:p>
            <a:pPr eaLnBrk="1" hangingPunct="1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Друйская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детский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сад-средняя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Браславского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района» 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714489"/>
            <a:ext cx="8229600" cy="3730736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«Фруктовый сад»,  «Поляна снежинок»,               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Разноцветные листья», </a:t>
            </a:r>
          </a:p>
          <a:p>
            <a:pPr algn="ctr">
              <a:buNone/>
            </a:pPr>
            <a:r>
              <a:rPr lang="ru-RU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«Гроза- солнце», «Воздушные шарики», </a:t>
            </a:r>
          </a:p>
          <a:p>
            <a:pPr algn="ctr">
              <a:buNone/>
            </a:pPr>
            <a:r>
              <a:rPr lang="ru-RU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«Цветные ладошки»</a:t>
            </a:r>
            <a:endParaRPr lang="ru-RU" sz="28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помогает учителю </a:t>
            </a:r>
            <a:r>
              <a:rPr lang="ru-RU" b="1" dirty="0" smtClean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лучше </a:t>
            </a:r>
            <a:r>
              <a:rPr lang="ru-RU" b="1" dirty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понять класс и каждого ученика, определить цели урока.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АМ </a:t>
            </a:r>
            <a:r>
              <a:rPr lang="ru-RU" sz="3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ЦЕЛЕПОЛАГАНИЯ</a:t>
            </a:r>
            <a:endParaRPr lang="ru-RU" sz="3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043">
            <a:off x="-333947" y="41787"/>
            <a:ext cx="2429213" cy="24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6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«Мозговой штурм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«Инфо-</a:t>
            </a:r>
            <a:r>
              <a:rPr lang="ru-RU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угадайка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представление нового материала, структурирование материала, оживление внимания обучающихся.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АМ </a:t>
            </a:r>
            <a:r>
              <a:rPr lang="ru-RU" sz="3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ПРЕЗЕНТАЦИИ   УЧЕБНОГО МАТЕРИАЛА</a:t>
            </a:r>
            <a:endParaRPr lang="ru-RU" sz="3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C:\Users\PC\Desktop\animashki-sport-13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7984" y="3943439"/>
            <a:ext cx="1800200" cy="174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35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8996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повысить уровень энергии в группе, прийти в бодрое настроение, активно подвигаться перед </a:t>
            </a:r>
            <a:r>
              <a:rPr lang="ru-RU" sz="2800" b="1" dirty="0" smtClean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началом работы.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«Четыре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стихии»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Физминутка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</a:t>
            </a:r>
            <a:r>
              <a:rPr lang="ru-RU" sz="28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АМ   РЕЛАКСАЦИИ</a:t>
            </a:r>
            <a:endParaRPr lang="ru-RU" sz="3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8155">
            <a:off x="5509614" y="3142478"/>
            <a:ext cx="3193640" cy="3193640"/>
          </a:xfrm>
          <a:prstGeom prst="rect">
            <a:avLst/>
          </a:prstGeom>
        </p:spPr>
      </p:pic>
      <p:pic>
        <p:nvPicPr>
          <p:cNvPr id="5" name="Picture 1" descr="C:\Users\PC\Desktop\animashki-sport-13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1728192" cy="1903069"/>
          </a:xfrm>
          <a:prstGeom prst="rect">
            <a:avLst/>
          </a:prstGeom>
          <a:noFill/>
        </p:spPr>
      </p:pic>
      <p:pic>
        <p:nvPicPr>
          <p:cNvPr id="6" name="Picture 2" descr="C:\Users\PC\Desktop\animashki-sport-13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47863" y="4044529"/>
            <a:ext cx="1800200" cy="174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59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АМ</a:t>
            </a:r>
            <a:r>
              <a:rPr lang="ru-RU" sz="3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САМОСТОЯТЕЛЬНОЙ  РАБОТЫ</a:t>
            </a:r>
            <a:endParaRPr lang="ru-RU" sz="3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лучшие друзья мультфильм белом фоне, абстрактное искусство иллюстрации Фото со стока - 85457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357562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систематизировать имеющиеся </a:t>
            </a:r>
          </a:p>
          <a:p>
            <a:pPr lvl="0" algn="just">
              <a:buNone/>
            </a:pP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знания по той или иной проблеме и дополнить новыми. </a:t>
            </a:r>
            <a:endParaRPr lang="ru-RU" sz="2800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КЛАСТЕР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СИНКВЕЙН</a:t>
            </a:r>
          </a:p>
          <a:p>
            <a:pPr lvl="0" algn="just">
              <a:buNone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PC\Desktop\799667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190" y="3789040"/>
            <a:ext cx="20489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4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эффективно, грамотно и интересно подвести итоги урока и завершить </a:t>
            </a:r>
            <a:r>
              <a:rPr lang="ru-RU" sz="2800" b="1" dirty="0" smtClean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работу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«Мухомор»</a:t>
            </a:r>
            <a:endParaRPr lang="ru-RU" sz="2800" b="1" dirty="0">
              <a:solidFill>
                <a:schemeClr val="accent3">
                  <a:lumMod val="10000"/>
                </a:schemeClr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«Цветик-</a:t>
            </a:r>
            <a:r>
              <a:rPr lang="ru-RU" sz="2800" b="1" dirty="0" err="1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семицветик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Мудрый совет»,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Итоговый круг»,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Ресторан»,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Ромашка»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3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АМ   ПОДВЕДЕНИЯ   ИТОГОВ   УРОКА, РЕФЛЕКСИИ</a:t>
            </a:r>
            <a:r>
              <a:rPr lang="ru-RU" sz="3400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400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3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:\Users\PC\Desktop\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3381375" cy="23717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93389">
            <a:off x="4834416" y="2337718"/>
            <a:ext cx="2211462" cy="2150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933056"/>
            <a:ext cx="2160240" cy="18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pPr marL="0" indent="0"/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6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Наберись смелости </a:t>
            </a:r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–</a:t>
            </a:r>
            <a:r>
              <a:rPr lang="ru-RU" sz="6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сделай попытку»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08498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Учить </a:t>
            </a: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детей сегодня трудно,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 раньше было нелегко.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Читать, считать, писать учили: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«Даёт корова молоко».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Век 21 – век открытий,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Век инноваций, новизны,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Но от учителя зависит,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Какими дети быть должны.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Желаю Вам, чтоб дети в Вашем классе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Светились от улыбок и любви,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Здоровья Вам и творческих успехов</a:t>
            </a:r>
            <a:b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век инноваций, новизны!</a:t>
            </a:r>
            <a:r>
              <a:rPr lang="ru-RU" sz="28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3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C\Desktop\spasibo_2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287421" cy="617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11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14974"/>
          </a:xfrm>
        </p:spPr>
        <p:txBody>
          <a:bodyPr/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Активные методы обучения </a:t>
            </a: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– 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материала. </a:t>
            </a:r>
          </a:p>
          <a:p>
            <a:pPr algn="ctr">
              <a:buNone/>
            </a:pP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АМО строятся на: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использовании знаний и опыта обучающихся,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вовлечении в процесс всех органов чувств,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групповой форме организации их работы,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деятельностном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подходе к обучению,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разнообразных коммуникациях,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творческом характере обучения,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практической направленности,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диалоге и </a:t>
            </a:r>
            <a:r>
              <a:rPr lang="ru-RU" sz="1800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полилоге</a:t>
            </a:r>
            <a:r>
              <a:rPr lang="ru-RU" sz="18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интерактивности,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игровом действе,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рефлексии,</a:t>
            </a:r>
          </a:p>
          <a:p>
            <a:pPr algn="ctr">
              <a:buFont typeface="Wingdings" pitchFamily="2" charset="2"/>
              <a:buChar char="Ø"/>
            </a:pP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движении.</a:t>
            </a:r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ЧТО  ТАКОЕ  АМО?</a:t>
            </a:r>
            <a:endParaRPr lang="ru-RU" sz="3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368412"/>
          </a:xfrm>
        </p:spPr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АКТУАЛЬНОСТЬ ПРОБЛЕМЫ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Универсальные  навыки – </a:t>
            </a:r>
            <a:br>
              <a:rPr lang="ru-RU" sz="24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требования, предъявляемые жизнью</a:t>
            </a:r>
            <a:endParaRPr lang="ru-RU" sz="24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714489"/>
            <a:ext cx="8229600" cy="38576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способность принимать решения и умение решать проблемы,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коммуникативные умения и качества,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умения ясно формулировать сообщения и четко ставить задачи,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умение выслушивать и принимать во внимание разные точки зрения и мнения других людей,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лидерские умения и качества,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умение работать в команде и др.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ПРОБЛЕМА  СОВРЕМЕННОЙ  ШКОЛЫ</a:t>
            </a:r>
            <a:endParaRPr lang="ru-RU" sz="3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3042" y="1357299"/>
            <a:ext cx="578647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Низкая учебная мотивация</a:t>
            </a:r>
          </a:p>
          <a:p>
            <a:pPr algn="ctr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Нежелание учиться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4214818"/>
            <a:ext cx="457203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Низкое качество обучения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29124" y="3500438"/>
            <a:ext cx="331471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000660"/>
          </a:xfrm>
        </p:spPr>
        <p:txBody>
          <a:bodyPr/>
          <a:lstStyle/>
          <a:p>
            <a:pPr indent="-333375">
              <a:spcBef>
                <a:spcPts val="600"/>
              </a:spcBef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принудительная активизация мышления;</a:t>
            </a:r>
          </a:p>
          <a:p>
            <a:pPr indent="-333375">
              <a:spcBef>
                <a:spcPts val="600"/>
              </a:spcBef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достаточно длительное время вовлечения обучаемых в учебный процесс;</a:t>
            </a:r>
          </a:p>
          <a:p>
            <a:pPr indent="-333375">
              <a:spcBef>
                <a:spcPts val="600"/>
              </a:spcBef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повышенная степень мотивации и эмоциональности обучаемых. </a:t>
            </a:r>
          </a:p>
          <a:p>
            <a:pPr indent="-333375"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                АМО строятся на: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практической направленности; 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игровом действе и творческом характере обучения;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интерактивности; 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разнообразных коммуникациях;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диалоге и </a:t>
            </a:r>
            <a:r>
              <a:rPr lang="ru-RU" sz="1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полилоге</a:t>
            </a: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(разговор многих участников);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использовании знаний и опыта обучающихся;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групповой форме организации их работы; 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вовлечении в процесс всех органов чувств;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деятельностном</a:t>
            </a: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подходе к обучению; </a:t>
            </a:r>
          </a:p>
          <a:p>
            <a:pPr indent="-333375">
              <a:buFont typeface="Wingdings" pitchFamily="2" charset="2"/>
              <a:buChar char="Ø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движении и рефлексии.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ОТЛИЧИТЕЛЬНЫЕ  ОСОБЕННОСТИ</a:t>
            </a:r>
            <a:endParaRPr lang="ru-RU" sz="3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229600" cy="46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05"/>
                <a:gridCol w="2571768"/>
                <a:gridCol w="2586027"/>
              </a:tblGrid>
              <a:tr h="785806"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latin typeface="Cambria Math" pitchFamily="18" charset="0"/>
                          <a:ea typeface="Cambria Math" pitchFamily="18" charset="0"/>
                        </a:rPr>
                        <a:t>НЕИМИТАЦИОННЫЕ</a:t>
                      </a:r>
                      <a:r>
                        <a:rPr lang="ru-RU" sz="2000" baseline="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latin typeface="Cambria Math" pitchFamily="18" charset="0"/>
                          <a:ea typeface="Cambria Math" pitchFamily="18" charset="0"/>
                        </a:rPr>
                        <a:t>ИМИТАЦИОННЫЕ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4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</a:rPr>
                        <a:t>НЕИГРОВЫЕ</a:t>
                      </a:r>
                      <a:endParaRPr lang="ru-RU" sz="20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</a:rPr>
                        <a:t>ИГРОВЫЕ</a:t>
                      </a:r>
                      <a:endParaRPr lang="ru-RU" sz="2000" b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381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Проблемное обучение.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Лабораторная работа.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Практическое занятие.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Эвристическая лекция.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Тематическая дискуссия.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Программированное обучение.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Научно-практическая конференция.</a:t>
                      </a:r>
                    </a:p>
                    <a:p>
                      <a:endParaRPr lang="ru-RU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Анализ конкретных ситуаций.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Имитационное упражнение.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Действия по инструкции.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Разбор документации. </a:t>
                      </a:r>
                    </a:p>
                    <a:p>
                      <a:endParaRPr lang="ru-RU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Деловая игра.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Разыгрывание ролей.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Игровое проектирование.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</a:b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endParaRPr lang="ru-RU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КЛАССИФИКАЦИЯ  МЕТОДОВ АКТИВНОГО  ОБУЧЕНИЯ</a:t>
            </a:r>
            <a:endParaRPr lang="ru-RU" sz="3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301038" cy="4954591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Даже интерактивные методы обучения не способны преодолеть нежелания ученика участвовать в процессе обучения.</a:t>
            </a:r>
          </a:p>
          <a:p>
            <a:pPr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Для некоторых учеников активные методы предстают чем-то, что разрушает их привычное представление о процессе обучения, что соответственно создаёт некий внутренний дискомфорт.</a:t>
            </a:r>
          </a:p>
          <a:p>
            <a:pPr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Для некоторых учеников работа в команде с использованием активных методов - только способ ничего не делать.  Если учитель в должной мере не владеет методиками </a:t>
            </a:r>
            <a:r>
              <a:rPr lang="ru-RU" sz="2000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интерактива</a:t>
            </a: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, то процесс обучения может превратиться в обычную анархию.</a:t>
            </a:r>
            <a:b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00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ПРОБЛЕМЫ  ИСПОЛЬЗОВАНИЯ </a:t>
            </a:r>
            <a:endParaRPr lang="ru-RU" sz="3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143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АМ начала образовательного мероприятия: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«Поздоровайся глазами», «Поздоровайся локтями» 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АМ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выяснения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целей: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«Фруктовый сад», «Поляна снежинок», «Разноцветные листья»;</a:t>
            </a: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АМ презентации учебного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материала: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«Мозговой штурм», «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Инфо-угадайка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»</a:t>
            </a: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АМ организации самостоятельной работы над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темой: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«Кластер», «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Синквейн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»</a:t>
            </a: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АМ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релаксации: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«Четыре стихии», «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Физминутка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» ;</a:t>
            </a: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АМ подведения итогов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урока: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«Ромашка», «</a:t>
            </a:r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Цветик-семицветик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» .</a:t>
            </a:r>
            <a:endParaRPr lang="ru-RU" sz="2000" b="1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latin typeface="Cambria Math" pitchFamily="18" charset="0"/>
                <a:ea typeface="Cambria Math" pitchFamily="18" charset="0"/>
              </a:rPr>
              <a:t>КАЖДОМУ  ЭТАПУ  УРОКА – СВОИ  АМ</a:t>
            </a:r>
            <a:endParaRPr lang="ru-RU" sz="3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3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АМ   НАЧАЛА  ОБРАЗОВАТЕЛЬНОГО МЕРОПРИЯТИЯ</a:t>
            </a:r>
            <a:r>
              <a:rPr lang="ru-RU" b="1" dirty="0">
                <a:solidFill>
                  <a:srgbClr val="333300"/>
                </a:solidFill>
              </a:rPr>
              <a:t/>
            </a:r>
            <a:br>
              <a:rPr lang="ru-RU" b="1" dirty="0">
                <a:solidFill>
                  <a:srgbClr val="3333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1"/>
            <a:ext cx="8003232" cy="2664297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«Поздоровайся глазами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»,</a:t>
            </a:r>
            <a:endParaRPr lang="ru-RU" b="1" dirty="0">
              <a:solidFill>
                <a:schemeClr val="accent2">
                  <a:lumMod val="10000"/>
                </a:schemeClr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chemeClr val="accent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«Поздоровайся локтями».</a:t>
            </a: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положительный настрой на работу</a:t>
            </a:r>
            <a:r>
              <a:rPr lang="ru-RU" b="1" dirty="0" smtClean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rgbClr val="6600FF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66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установление контакта между учениками.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Содержимое 4" descr="F:\DCIM\102_FUJI\DSCF20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3"/>
            <a:ext cx="3312368" cy="26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2_FUJI\DSCF2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329414" cy="26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93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 анимированный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2389</TotalTime>
  <Words>597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Лето анимированный</vt:lpstr>
      <vt:lpstr>АКТИВНЫЕ  МЕТОДЫ  КАК  ФОРМА ОРГАНИЗАЦИИ  СОВМЕСТНОЙ ДЕЯТЕЛЬНОСТИ  УЧИТЕЛЯ-ДЕФЕКТОЛОГА  И  ДЕТЕЙ  С  РЕЧЕВЫМИ НАРУШЕНИЯМИ     </vt:lpstr>
      <vt:lpstr>ЧТО  ТАКОЕ  АМО?</vt:lpstr>
      <vt:lpstr>АКТУАЛЬНОСТЬ ПРОБЛЕМЫ Универсальные  навыки –  требования, предъявляемые жизнью</vt:lpstr>
      <vt:lpstr>ПРОБЛЕМА  СОВРЕМЕННОЙ  ШКОЛЫ</vt:lpstr>
      <vt:lpstr>ОТЛИЧИТЕЛЬНЫЕ  ОСОБЕННОСТИ</vt:lpstr>
      <vt:lpstr>КЛАССИФИКАЦИЯ  МЕТОДОВ АКТИВНОГО  ОБУЧЕНИЯ</vt:lpstr>
      <vt:lpstr>ПРОБЛЕМЫ  ИСПОЛЬЗОВАНИЯ </vt:lpstr>
      <vt:lpstr>КАЖДОМУ  ЭТАПУ  УРОКА – СВОИ  АМ</vt:lpstr>
      <vt:lpstr> АМ   НАЧАЛА  ОБРАЗОВАТЕЛЬНОГО МЕРОПРИЯТИЯ </vt:lpstr>
      <vt:lpstr>АМ  ЦЕЛЕПОЛАГАНИЯ</vt:lpstr>
      <vt:lpstr>АМ   ПРЕЗЕНТАЦИИ   УЧЕБНОГО МАТЕРИАЛА</vt:lpstr>
      <vt:lpstr>АМ   РЕЛАКСАЦИИ</vt:lpstr>
      <vt:lpstr>АМ  САМОСТОЯТЕЛЬНОЙ  РАБОТЫ</vt:lpstr>
      <vt:lpstr> АМ   ПОДВЕДЕНИЯ   ИТОГОВ   УРОКА, РЕФЛЕКСИИ </vt:lpstr>
      <vt:lpstr> «Наберись смелости –        сделай попытку» </vt:lpstr>
      <vt:lpstr>           Учить детей сегодня трудно, И раньше было нелегко. Читать, считать, писать учили: «Даёт корова молоко». Век 21 – век открытий, Век инноваций, новизны, Но от учителя зависит, Какими дети быть должны. Желаю Вам, чтоб дети в Вашем классе Светились от улыбок и любви, Здоровья Вам и творческих успехов В век инноваций, новизны! 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278</cp:revision>
  <dcterms:created xsi:type="dcterms:W3CDTF">2010-06-09T05:16:24Z</dcterms:created>
  <dcterms:modified xsi:type="dcterms:W3CDTF">2017-11-30T07:02:50Z</dcterms:modified>
</cp:coreProperties>
</file>