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8162C33-0DF1-4076-9C85-D3EE42BA33D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386683EE-70E7-473A-BEA8-4DE6330619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Функционирование специальных общеобразовательных, вспомогательных школ-интернатов, школы как опорных учреждений образования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8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 algn="just">
              <a:buAutoNum type="arabicPeriod"/>
            </a:pPr>
            <a:r>
              <a:rPr lang="ru-RU" dirty="0" smtClean="0"/>
              <a:t>Рассмотрение вопроса о возможности предоставления учреждениям образования области во временное пользование специальных средств обучения, в т.ч. </a:t>
            </a:r>
            <a:r>
              <a:rPr lang="ru-RU" dirty="0" err="1" smtClean="0"/>
              <a:t>ассистивных</a:t>
            </a:r>
            <a:r>
              <a:rPr lang="ru-RU" dirty="0" smtClean="0"/>
              <a:t> </a:t>
            </a:r>
            <a:r>
              <a:rPr lang="ru-RU" i="1" dirty="0" smtClean="0"/>
              <a:t>(!!! в соответствии с законодательством, т.е. с оформлением необходимых документов</a:t>
            </a:r>
            <a:r>
              <a:rPr lang="ru-RU" dirty="0" smtClean="0"/>
              <a:t>).</a:t>
            </a:r>
          </a:p>
          <a:p>
            <a:pPr marL="502920" indent="-457200" algn="just">
              <a:buAutoNum type="arabicPeriod"/>
            </a:pPr>
            <a:endParaRPr lang="ru-RU" dirty="0" smtClean="0"/>
          </a:p>
          <a:p>
            <a:pPr marL="502920" indent="-457200" algn="just">
              <a:buAutoNum type="arabicPeriod"/>
            </a:pPr>
            <a:r>
              <a:rPr lang="ru-RU" dirty="0" smtClean="0"/>
              <a:t>Выдача учебников и учебных пособий в учреждения           образования, где существует такая потребность</a:t>
            </a:r>
            <a:r>
              <a:rPr lang="ru-RU" dirty="0">
                <a:solidFill>
                  <a:srgbClr val="534949"/>
                </a:solidFill>
              </a:rPr>
              <a:t> </a:t>
            </a:r>
            <a:r>
              <a:rPr lang="ru-RU" dirty="0" smtClean="0">
                <a:solidFill>
                  <a:srgbClr val="534949"/>
                </a:solidFill>
              </a:rPr>
              <a:t>(</a:t>
            </a:r>
            <a:r>
              <a:rPr lang="ru-RU" i="1" dirty="0" smtClean="0">
                <a:solidFill>
                  <a:srgbClr val="534949"/>
                </a:solidFill>
              </a:rPr>
              <a:t>!!! при    возможности </a:t>
            </a:r>
            <a:r>
              <a:rPr lang="ru-RU" i="1" dirty="0">
                <a:solidFill>
                  <a:srgbClr val="534949"/>
                </a:solidFill>
              </a:rPr>
              <a:t>и их наличии</a:t>
            </a:r>
            <a:r>
              <a:rPr lang="ru-RU" dirty="0">
                <a:solidFill>
                  <a:srgbClr val="534949"/>
                </a:solidFill>
              </a:rPr>
              <a:t>)</a:t>
            </a:r>
            <a:r>
              <a:rPr lang="ru-RU" dirty="0" smtClean="0"/>
              <a:t>.</a:t>
            </a:r>
          </a:p>
          <a:p>
            <a:pPr marL="45720" indent="0" algn="just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Ресурсное обеспечение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91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работе с детьми с нарушением слуха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387531" y="1484784"/>
            <a:ext cx="2159870" cy="1514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827584" y="3212976"/>
            <a:ext cx="3384376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ГУО « Речицкая специальная общеобразовательная школа-интернат для детей с нарушением слуха»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4048" y="3212976"/>
            <a:ext cx="3384376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ГУО «</a:t>
            </a:r>
            <a:r>
              <a:rPr lang="ru-RU" dirty="0" smtClean="0">
                <a:solidFill>
                  <a:prstClr val="white"/>
                </a:solidFill>
              </a:rPr>
              <a:t>Специальная </a:t>
            </a:r>
            <a:r>
              <a:rPr lang="ru-RU" dirty="0">
                <a:solidFill>
                  <a:prstClr val="white"/>
                </a:solidFill>
              </a:rPr>
              <a:t>общеобразовательная </a:t>
            </a:r>
            <a:r>
              <a:rPr lang="ru-RU" dirty="0" smtClean="0">
                <a:solidFill>
                  <a:prstClr val="white"/>
                </a:solidFill>
              </a:rPr>
              <a:t>школа №70 г.Гомеля </a:t>
            </a:r>
            <a:r>
              <a:rPr lang="ru-RU" dirty="0">
                <a:solidFill>
                  <a:prstClr val="white"/>
                </a:solidFill>
              </a:rPr>
              <a:t>для </a:t>
            </a:r>
            <a:r>
              <a:rPr lang="ru-RU" dirty="0" smtClean="0">
                <a:solidFill>
                  <a:prstClr val="white"/>
                </a:solidFill>
              </a:rPr>
              <a:t>учащихся </a:t>
            </a:r>
            <a:r>
              <a:rPr lang="ru-RU" dirty="0">
                <a:solidFill>
                  <a:prstClr val="white"/>
                </a:solidFill>
              </a:rPr>
              <a:t>с нарушением </a:t>
            </a:r>
            <a:r>
              <a:rPr lang="ru-RU" dirty="0" smtClean="0">
                <a:solidFill>
                  <a:prstClr val="white"/>
                </a:solidFill>
              </a:rPr>
              <a:t>слуха»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550751" y="1484783"/>
            <a:ext cx="2124606" cy="1514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6" idx="2"/>
          </p:cNvCxnSpPr>
          <p:nvPr/>
        </p:nvCxnSpPr>
        <p:spPr>
          <a:xfrm>
            <a:off x="2519772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1038025" y="5532089"/>
            <a:ext cx="30963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Учреждения области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48064" y="5501838"/>
            <a:ext cx="30963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Учреждения г.Гомеля, Гомельского района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732240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10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prstClr val="white"/>
                </a:solidFill>
              </a:rPr>
              <a:t>По работе с детьми с </a:t>
            </a:r>
            <a:r>
              <a:rPr lang="ru-RU" dirty="0" smtClean="0">
                <a:solidFill>
                  <a:prstClr val="white"/>
                </a:solidFill>
              </a:rPr>
              <a:t>нарушениями зрения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03748" y="2636912"/>
            <a:ext cx="4536504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>
                <a:solidFill>
                  <a:prstClr val="white"/>
                </a:solidFill>
              </a:rPr>
              <a:t>ГУО </a:t>
            </a:r>
            <a:r>
              <a:rPr lang="ru-RU" sz="2000" dirty="0" smtClean="0">
                <a:solidFill>
                  <a:prstClr val="white"/>
                </a:solidFill>
              </a:rPr>
              <a:t>«</a:t>
            </a:r>
            <a:r>
              <a:rPr lang="ru-RU" sz="2000" dirty="0" err="1" smtClean="0">
                <a:solidFill>
                  <a:prstClr val="white"/>
                </a:solidFill>
              </a:rPr>
              <a:t>Василевичская</a:t>
            </a:r>
            <a:r>
              <a:rPr lang="ru-RU" sz="2000" dirty="0" smtClean="0">
                <a:solidFill>
                  <a:prstClr val="white"/>
                </a:solidFill>
              </a:rPr>
              <a:t> </a:t>
            </a:r>
            <a:r>
              <a:rPr lang="ru-RU" sz="2000" dirty="0">
                <a:solidFill>
                  <a:prstClr val="white"/>
                </a:solidFill>
              </a:rPr>
              <a:t>специальная общеобразовательная школа-интернат для детей с </a:t>
            </a:r>
            <a:r>
              <a:rPr lang="ru-RU" sz="2000" dirty="0" smtClean="0">
                <a:solidFill>
                  <a:prstClr val="white"/>
                </a:solidFill>
              </a:rPr>
              <a:t>нарушениями зрения»</a:t>
            </a:r>
            <a:endParaRPr lang="ru-RU" sz="2000" dirty="0">
              <a:solidFill>
                <a:prstClr val="white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571630" y="1700808"/>
            <a:ext cx="370" cy="794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2627784" y="5072025"/>
            <a:ext cx="40324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Учреждения области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571630" y="4293096"/>
            <a:ext cx="37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57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5" cy="5040559"/>
          </a:xfrm>
        </p:spPr>
        <p:txBody>
          <a:bodyPr/>
          <a:lstStyle/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3182" y="432953"/>
            <a:ext cx="8381260" cy="1195847"/>
          </a:xfrm>
        </p:spPr>
        <p:txBody>
          <a:bodyPr/>
          <a:lstStyle/>
          <a:p>
            <a:r>
              <a:rPr lang="ru-RU" sz="2800" dirty="0">
                <a:solidFill>
                  <a:prstClr val="white"/>
                </a:solidFill>
              </a:rPr>
              <a:t>По работе с детьми с </a:t>
            </a:r>
            <a:r>
              <a:rPr lang="ru-RU" sz="2800" dirty="0" smtClean="0">
                <a:solidFill>
                  <a:prstClr val="white"/>
                </a:solidFill>
              </a:rPr>
              <a:t>интеллектуальной недостаточностью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1174" y="1700808"/>
            <a:ext cx="345638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ГУО «</a:t>
            </a:r>
            <a:r>
              <a:rPr lang="ru-RU" sz="1600" dirty="0" err="1" smtClean="0"/>
              <a:t>Бабичская</a:t>
            </a:r>
            <a:r>
              <a:rPr lang="ru-RU" sz="1600" dirty="0" smtClean="0"/>
              <a:t> вспомогательная школа-интернат</a:t>
            </a:r>
            <a:r>
              <a:rPr lang="ru-RU" sz="1600" dirty="0" smtClean="0"/>
              <a:t>»</a:t>
            </a:r>
          </a:p>
          <a:p>
            <a:pPr algn="ctr"/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3182" y="3648718"/>
            <a:ext cx="3384376" cy="6793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ГУО </a:t>
            </a:r>
            <a:r>
              <a:rPr lang="ru-RU" sz="1600" dirty="0" smtClean="0"/>
              <a:t>«</a:t>
            </a:r>
            <a:r>
              <a:rPr lang="ru-RU" sz="1600" dirty="0" err="1" smtClean="0"/>
              <a:t>Ельская</a:t>
            </a:r>
            <a:r>
              <a:rPr lang="ru-RU" sz="1600" dirty="0" smtClean="0"/>
              <a:t> </a:t>
            </a:r>
            <a:r>
              <a:rPr lang="ru-RU" sz="1600" dirty="0" smtClean="0"/>
              <a:t>вспомогательная школа-интернат</a:t>
            </a:r>
            <a:r>
              <a:rPr lang="ru-RU" sz="1600" dirty="0" smtClean="0"/>
              <a:t>»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5180" y="2780928"/>
            <a:ext cx="340237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ГУО </a:t>
            </a:r>
            <a:r>
              <a:rPr lang="ru-RU" sz="1600" dirty="0" smtClean="0"/>
              <a:t>«Вспомогательная школа-интернат №5 г.Гомеля»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3182" y="4653136"/>
            <a:ext cx="331236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ГУО </a:t>
            </a:r>
            <a:r>
              <a:rPr lang="ru-RU" sz="1400" dirty="0" smtClean="0"/>
              <a:t>«Городецкая </a:t>
            </a:r>
            <a:r>
              <a:rPr lang="ru-RU" sz="1400" dirty="0" smtClean="0"/>
              <a:t>вспомогательная школа-интернат</a:t>
            </a:r>
            <a:r>
              <a:rPr lang="ru-RU" sz="1400" dirty="0" smtClean="0"/>
              <a:t>»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9186" y="5814510"/>
            <a:ext cx="3312368" cy="6295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ГУО </a:t>
            </a:r>
            <a:r>
              <a:rPr lang="ru-RU" sz="1600" dirty="0" smtClean="0"/>
              <a:t>«</a:t>
            </a:r>
            <a:r>
              <a:rPr lang="ru-RU" sz="1600" dirty="0" err="1" smtClean="0"/>
              <a:t>Улуковская</a:t>
            </a:r>
            <a:r>
              <a:rPr lang="ru-RU" sz="1600" dirty="0" smtClean="0"/>
              <a:t> </a:t>
            </a:r>
            <a:r>
              <a:rPr lang="ru-RU" sz="1600" dirty="0" smtClean="0"/>
              <a:t>вспомогательная школа-интернат</a:t>
            </a:r>
            <a:r>
              <a:rPr lang="ru-RU" sz="1600" dirty="0" smtClean="0"/>
              <a:t>»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996035" y="1700808"/>
            <a:ext cx="37444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Брагинский</a:t>
            </a:r>
            <a:r>
              <a:rPr lang="ru-RU" sz="1200" dirty="0">
                <a:solidFill>
                  <a:srgbClr val="002060"/>
                </a:solidFill>
              </a:rPr>
              <a:t>, </a:t>
            </a:r>
            <a:r>
              <a:rPr lang="ru-RU" sz="1200" dirty="0" err="1">
                <a:solidFill>
                  <a:srgbClr val="002060"/>
                </a:solidFill>
              </a:rPr>
              <a:t>Житковичский</a:t>
            </a:r>
            <a:r>
              <a:rPr lang="ru-RU" sz="1200" dirty="0">
                <a:solidFill>
                  <a:srgbClr val="002060"/>
                </a:solidFill>
              </a:rPr>
              <a:t>, Лоевский, </a:t>
            </a:r>
            <a:r>
              <a:rPr lang="ru-RU" sz="1200" dirty="0" err="1">
                <a:solidFill>
                  <a:srgbClr val="002060"/>
                </a:solidFill>
              </a:rPr>
              <a:t>Калинковичский</a:t>
            </a:r>
            <a:r>
              <a:rPr lang="ru-RU" sz="1200" dirty="0">
                <a:solidFill>
                  <a:srgbClr val="002060"/>
                </a:solidFill>
              </a:rPr>
              <a:t>, </a:t>
            </a:r>
            <a:r>
              <a:rPr lang="ru-RU" sz="1200" dirty="0" err="1">
                <a:solidFill>
                  <a:srgbClr val="002060"/>
                </a:solidFill>
              </a:rPr>
              <a:t>Мозырский</a:t>
            </a:r>
            <a:r>
              <a:rPr lang="ru-RU" sz="1200" dirty="0">
                <a:solidFill>
                  <a:srgbClr val="002060"/>
                </a:solidFill>
              </a:rPr>
              <a:t>, </a:t>
            </a:r>
            <a:r>
              <a:rPr lang="ru-RU" sz="1200" dirty="0" err="1">
                <a:solidFill>
                  <a:srgbClr val="002060"/>
                </a:solidFill>
              </a:rPr>
              <a:t>Речицкий</a:t>
            </a:r>
            <a:r>
              <a:rPr lang="ru-RU" sz="1200" dirty="0">
                <a:solidFill>
                  <a:srgbClr val="002060"/>
                </a:solidFill>
              </a:rPr>
              <a:t>, Октябрьский, Петриковский, Светлогорский </a:t>
            </a:r>
            <a:r>
              <a:rPr lang="ru-RU" sz="1200" dirty="0" smtClean="0">
                <a:solidFill>
                  <a:srgbClr val="002060"/>
                </a:solidFill>
              </a:rPr>
              <a:t>районы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19826" y="2780928"/>
            <a:ext cx="37444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Буда-</a:t>
            </a:r>
            <a:r>
              <a:rPr lang="ru-RU" sz="1200" dirty="0" err="1" smtClean="0">
                <a:solidFill>
                  <a:srgbClr val="002060"/>
                </a:solidFill>
              </a:rPr>
              <a:t>Кошелевский</a:t>
            </a:r>
            <a:r>
              <a:rPr lang="ru-RU" sz="1200" dirty="0">
                <a:solidFill>
                  <a:srgbClr val="002060"/>
                </a:solidFill>
              </a:rPr>
              <a:t>, </a:t>
            </a:r>
            <a:r>
              <a:rPr lang="ru-RU" sz="1200" dirty="0" err="1">
                <a:solidFill>
                  <a:srgbClr val="002060"/>
                </a:solidFill>
              </a:rPr>
              <a:t>Ветковский</a:t>
            </a:r>
            <a:r>
              <a:rPr lang="ru-RU" sz="1200" dirty="0">
                <a:solidFill>
                  <a:srgbClr val="002060"/>
                </a:solidFill>
              </a:rPr>
              <a:t>, </a:t>
            </a:r>
            <a:r>
              <a:rPr lang="ru-RU" sz="1200" dirty="0" err="1">
                <a:solidFill>
                  <a:srgbClr val="002060"/>
                </a:solidFill>
              </a:rPr>
              <a:t>Добрушский</a:t>
            </a:r>
            <a:r>
              <a:rPr lang="ru-RU" sz="1200" dirty="0">
                <a:solidFill>
                  <a:srgbClr val="002060"/>
                </a:solidFill>
              </a:rPr>
              <a:t> районы, </a:t>
            </a:r>
            <a:r>
              <a:rPr lang="ru-RU" sz="1200" dirty="0" err="1" smtClean="0">
                <a:solidFill>
                  <a:srgbClr val="002060"/>
                </a:solidFill>
              </a:rPr>
              <a:t>г.Гомель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04048" y="3679988"/>
            <a:ext cx="37444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srgbClr val="002060"/>
                </a:solidFill>
              </a:rPr>
              <a:t>Ельский</a:t>
            </a:r>
            <a:r>
              <a:rPr lang="ru-RU" sz="1200" dirty="0">
                <a:solidFill>
                  <a:srgbClr val="002060"/>
                </a:solidFill>
              </a:rPr>
              <a:t>, </a:t>
            </a:r>
            <a:r>
              <a:rPr lang="ru-RU" sz="1200" dirty="0" err="1">
                <a:solidFill>
                  <a:srgbClr val="002060"/>
                </a:solidFill>
              </a:rPr>
              <a:t>Лельчицкий</a:t>
            </a:r>
            <a:r>
              <a:rPr lang="ru-RU" sz="1200" dirty="0">
                <a:solidFill>
                  <a:srgbClr val="002060"/>
                </a:solidFill>
              </a:rPr>
              <a:t>, Наровлянский, Хойникский </a:t>
            </a:r>
            <a:r>
              <a:rPr lang="ru-RU" sz="1200" dirty="0" smtClean="0">
                <a:solidFill>
                  <a:srgbClr val="002060"/>
                </a:solidFill>
              </a:rPr>
              <a:t>районы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04048" y="4653136"/>
            <a:ext cx="37444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Жлобинский</a:t>
            </a:r>
            <a:r>
              <a:rPr lang="ru-RU" sz="1200" dirty="0">
                <a:solidFill>
                  <a:srgbClr val="002060"/>
                </a:solidFill>
              </a:rPr>
              <a:t>, </a:t>
            </a:r>
            <a:r>
              <a:rPr lang="ru-RU" sz="1200" dirty="0" err="1">
                <a:solidFill>
                  <a:srgbClr val="002060"/>
                </a:solidFill>
              </a:rPr>
              <a:t>Кормянский</a:t>
            </a:r>
            <a:r>
              <a:rPr lang="ru-RU" sz="1200" dirty="0">
                <a:solidFill>
                  <a:srgbClr val="002060"/>
                </a:solidFill>
              </a:rPr>
              <a:t>, Рогачевский, </a:t>
            </a:r>
            <a:r>
              <a:rPr lang="ru-RU" sz="1200" dirty="0" err="1">
                <a:solidFill>
                  <a:srgbClr val="002060"/>
                </a:solidFill>
              </a:rPr>
              <a:t>Чечерский</a:t>
            </a:r>
            <a:r>
              <a:rPr lang="ru-RU" sz="1200" dirty="0">
                <a:solidFill>
                  <a:srgbClr val="002060"/>
                </a:solidFill>
              </a:rPr>
              <a:t> </a:t>
            </a:r>
            <a:r>
              <a:rPr lang="ru-RU" sz="1200" dirty="0" smtClean="0">
                <a:solidFill>
                  <a:srgbClr val="002060"/>
                </a:solidFill>
              </a:rPr>
              <a:t>районы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26964" y="5805264"/>
            <a:ext cx="37444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Гомельский район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4188686" y="198884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4220344" y="299695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4245658" y="389601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4220344" y="486916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4220344" y="602128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04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prstClr val="white"/>
                </a:solidFill>
              </a:rPr>
              <a:t>По работе с детьми с </a:t>
            </a:r>
            <a:r>
              <a:rPr lang="ru-RU" sz="2800" dirty="0" smtClean="0">
                <a:solidFill>
                  <a:prstClr val="white"/>
                </a:solidFill>
              </a:rPr>
              <a:t>аутистическими нарушениями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95366" y="2496441"/>
            <a:ext cx="4752528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ГУО «Гомельский областной ЦКРОиР»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ГУО «Вспомогательная школа №5 г.Гомеля»</a:t>
            </a:r>
            <a:endParaRPr lang="ru-RU" sz="2400" dirty="0"/>
          </a:p>
        </p:txBody>
      </p:sp>
      <p:cxnSp>
        <p:nvCxnSpPr>
          <p:cNvPr id="6" name="Прямая со стрелкой 5"/>
          <p:cNvCxnSpPr>
            <a:stCxn id="3" idx="2"/>
          </p:cNvCxnSpPr>
          <p:nvPr/>
        </p:nvCxnSpPr>
        <p:spPr>
          <a:xfrm>
            <a:off x="4571630" y="1410241"/>
            <a:ext cx="370" cy="10826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71630" y="4872705"/>
            <a:ext cx="0" cy="428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2951820" y="5521722"/>
            <a:ext cx="32403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Областные ресурсные центры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6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Основные направления деятельности учреждения образования</a:t>
            </a:r>
            <a:r>
              <a:rPr lang="ru-RU" sz="2800" dirty="0">
                <a:solidFill>
                  <a:prstClr val="white"/>
                </a:solidFill>
              </a:rPr>
              <a:t> </a:t>
            </a:r>
            <a:r>
              <a:rPr lang="ru-RU" sz="2800" dirty="0" smtClean="0">
                <a:solidFill>
                  <a:prstClr val="white"/>
                </a:solidFill>
              </a:rPr>
              <a:t>как опорного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51992" y="2132856"/>
            <a:ext cx="734481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методическое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51992" y="3068960"/>
            <a:ext cx="734481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консультативное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51992" y="4077072"/>
            <a:ext cx="734481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практическое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6221" y="5229200"/>
            <a:ext cx="734481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ресурсное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74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 algn="just">
              <a:buAutoNum type="arabicPeriod"/>
            </a:pPr>
            <a:r>
              <a:rPr lang="ru-RU" dirty="0" smtClean="0"/>
              <a:t>Определить для специалистов </a:t>
            </a:r>
            <a:r>
              <a:rPr lang="ru-RU" dirty="0" smtClean="0"/>
              <a:t>учреждений </a:t>
            </a:r>
            <a:r>
              <a:rPr lang="ru-RU" dirty="0" smtClean="0"/>
              <a:t>образования области конкретное время </a:t>
            </a:r>
            <a:r>
              <a:rPr lang="ru-RU" dirty="0" smtClean="0"/>
              <a:t>консультаций:</a:t>
            </a:r>
          </a:p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smtClean="0"/>
              <a:t> </a:t>
            </a:r>
            <a:r>
              <a:rPr lang="ru-RU" b="1" i="1" dirty="0" smtClean="0"/>
              <a:t>тематических (предварительно</a:t>
            </a:r>
            <a:r>
              <a:rPr lang="ru-RU" b="1" i="1" dirty="0" smtClean="0"/>
              <a:t>); </a:t>
            </a:r>
          </a:p>
          <a:p>
            <a:pPr marL="45720" indent="0" algn="just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   </a:t>
            </a:r>
            <a:r>
              <a:rPr lang="ru-RU" b="1" i="1" dirty="0" smtClean="0"/>
              <a:t>по </a:t>
            </a:r>
            <a:r>
              <a:rPr lang="ru-RU" b="1" i="1" dirty="0" smtClean="0"/>
              <a:t>запросу</a:t>
            </a:r>
            <a:r>
              <a:rPr lang="ru-RU" b="1" i="1" dirty="0" smtClean="0"/>
              <a:t>.</a:t>
            </a:r>
          </a:p>
          <a:p>
            <a:pPr marL="45720" indent="0" algn="just">
              <a:buNone/>
            </a:pPr>
            <a:endParaRPr lang="ru-RU" b="1" i="1" dirty="0" smtClean="0"/>
          </a:p>
          <a:p>
            <a:pPr marL="502920" indent="-457200" algn="just">
              <a:buAutoNum type="arabicPeriod" startAt="2"/>
            </a:pPr>
            <a:r>
              <a:rPr lang="ru-RU" dirty="0" smtClean="0"/>
              <a:t>Разместить </a:t>
            </a:r>
            <a:r>
              <a:rPr lang="ru-RU" dirty="0" smtClean="0"/>
              <a:t>график консультаций на сайте </a:t>
            </a:r>
            <a:r>
              <a:rPr lang="ru-RU" dirty="0" smtClean="0"/>
              <a:t>учреждения.</a:t>
            </a:r>
          </a:p>
          <a:p>
            <a:pPr marL="502920" indent="-457200" algn="just">
              <a:buAutoNum type="arabicPeriod" startAt="2"/>
            </a:pPr>
            <a:endParaRPr lang="ru-RU" dirty="0"/>
          </a:p>
          <a:p>
            <a:pPr marL="502920" indent="-457200" algn="just">
              <a:buAutoNum type="arabicPeriod" startAt="2"/>
            </a:pPr>
            <a:r>
              <a:rPr lang="ru-RU" dirty="0" smtClean="0"/>
              <a:t>Создать на сайте учреждения закладку «Консультации специалистов» с возможностью задать вопрос и получить на него ответ.</a:t>
            </a:r>
          </a:p>
          <a:p>
            <a:pPr marL="502920" indent="-457200" algn="just">
              <a:buAutoNum type="arabicPeriod" startAt="2"/>
            </a:pPr>
            <a:endParaRPr lang="ru-RU" dirty="0"/>
          </a:p>
          <a:p>
            <a:pPr marL="502920" indent="-457200" algn="just">
              <a:buAutoNum type="arabicPeriod" startAt="2"/>
            </a:pPr>
            <a:endParaRPr lang="ru-RU" dirty="0" smtClean="0"/>
          </a:p>
          <a:p>
            <a:pPr marL="502920" indent="-457200" algn="just">
              <a:buAutoNum type="arabicPeriod" startAt="2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Консультативное направление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07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2920" indent="-457200" algn="just">
              <a:buAutoNum type="arabicPeriod"/>
            </a:pPr>
            <a:r>
              <a:rPr lang="ru-RU" dirty="0" smtClean="0"/>
              <a:t>Проводить обучающие методические мероприятия областного уровня в соответствии с годовым планом работы областного ЦКРОиР, заранее согласованные.</a:t>
            </a:r>
          </a:p>
          <a:p>
            <a:pPr marL="502920" indent="-457200" algn="just">
              <a:buAutoNum type="arabicPeriod"/>
            </a:pPr>
            <a:r>
              <a:rPr lang="ru-RU" dirty="0" smtClean="0"/>
              <a:t>Обеспечить возможность включения специалистов  других учреждений образования области в проводимые в учреждении методические мероприятия, информируя об  их проведении путем:</a:t>
            </a:r>
          </a:p>
          <a:p>
            <a:pPr algn="just">
              <a:buFontTx/>
              <a:buChar char="-"/>
            </a:pPr>
            <a:r>
              <a:rPr lang="ru-RU" dirty="0" smtClean="0"/>
              <a:t>размещения информации на сайте учреждения (годовой план работы);</a:t>
            </a:r>
          </a:p>
          <a:p>
            <a:pPr algn="just">
              <a:buFontTx/>
              <a:buChar char="-"/>
            </a:pPr>
            <a:r>
              <a:rPr lang="ru-RU" dirty="0"/>
              <a:t>и</a:t>
            </a:r>
            <a:r>
              <a:rPr lang="ru-RU" dirty="0" smtClean="0"/>
              <a:t>нформирования посредством доведения рассылки до заинтересованных;</a:t>
            </a:r>
          </a:p>
          <a:p>
            <a:pPr algn="just">
              <a:buFontTx/>
              <a:buChar char="-"/>
            </a:pPr>
            <a:r>
              <a:rPr lang="ru-RU" dirty="0" smtClean="0"/>
              <a:t>индивидуального обучения конкретных специалистов по результатам мониторинга их работы (выявленных областным ЦКРОиР).</a:t>
            </a:r>
            <a:endParaRPr lang="ru-RU" dirty="0" smtClean="0"/>
          </a:p>
          <a:p>
            <a:pPr marL="45720" indent="0" algn="just">
              <a:buNone/>
            </a:pPr>
            <a:endParaRPr lang="ru-RU" dirty="0" smtClean="0"/>
          </a:p>
          <a:p>
            <a:pPr marL="502920" indent="-457200" algn="just">
              <a:buAutoNum type="arabicPeriod"/>
            </a:pPr>
            <a:endParaRPr lang="ru-RU" dirty="0" smtClean="0"/>
          </a:p>
          <a:p>
            <a:pPr marL="502920" indent="-457200" algn="just">
              <a:buAutoNum type="arabicPeriod"/>
            </a:pPr>
            <a:endParaRPr lang="ru-RU" dirty="0" smtClean="0"/>
          </a:p>
          <a:p>
            <a:pPr marL="502920" indent="-457200" algn="just"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Методическое направление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69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 algn="just">
              <a:buAutoNum type="arabicPeriod"/>
            </a:pPr>
            <a:r>
              <a:rPr lang="ru-RU" dirty="0" smtClean="0"/>
              <a:t>Проведение открытых уроков, занятий для специалистов других учреждений образования в рамках реализации мероприятий годового плана работы</a:t>
            </a:r>
            <a:r>
              <a:rPr lang="ru-RU" dirty="0" smtClean="0"/>
              <a:t>.</a:t>
            </a:r>
            <a:endParaRPr lang="ru-RU" dirty="0" smtClean="0"/>
          </a:p>
          <a:p>
            <a:pPr marL="502920" indent="-457200" algn="just">
              <a:buAutoNum type="arabicPeriod"/>
            </a:pPr>
            <a:endParaRPr lang="ru-RU" dirty="0" smtClean="0"/>
          </a:p>
          <a:p>
            <a:pPr marL="502920" indent="-457200" algn="just">
              <a:buAutoNum type="arabicPeriod"/>
            </a:pPr>
            <a:r>
              <a:rPr lang="ru-RU" dirty="0" smtClean="0"/>
              <a:t>Предоставление </a:t>
            </a:r>
            <a:r>
              <a:rPr lang="ru-RU" dirty="0" smtClean="0"/>
              <a:t>возможности специалистам других учреждений образования присутствия на уроках, занятиях по их запросу.</a:t>
            </a:r>
          </a:p>
          <a:p>
            <a:pPr marL="502920" indent="-457200" algn="just">
              <a:buAutoNum type="arabicPeriod"/>
            </a:pPr>
            <a:endParaRPr lang="ru-RU" dirty="0" smtClean="0"/>
          </a:p>
          <a:p>
            <a:pPr marL="502920" indent="-457200" algn="just">
              <a:buAutoNum type="arabicPeriod"/>
            </a:pPr>
            <a:r>
              <a:rPr lang="ru-RU" dirty="0" smtClean="0"/>
              <a:t>Размещение </a:t>
            </a:r>
            <a:r>
              <a:rPr lang="ru-RU" dirty="0" smtClean="0"/>
              <a:t>записи фрагментов уроков, занятий, отражающих  специфику работы с определенной категорией обучающихся, на сайте учреждения, в интернет </a:t>
            </a:r>
            <a:r>
              <a:rPr lang="ru-RU" dirty="0" smtClean="0"/>
              <a:t>ресурсах, в облачном пространстве.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направление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17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616</TotalTime>
  <Words>426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Сетка</vt:lpstr>
      <vt:lpstr>Функционирование специальных общеобразовательных, вспомогательных школ-интернатов, школы как опорных учреждений образования </vt:lpstr>
      <vt:lpstr>По работе с детьми с нарушением слуха</vt:lpstr>
      <vt:lpstr>По работе с детьми с нарушениями зрения</vt:lpstr>
      <vt:lpstr>По работе с детьми с интеллектуальной недостаточностью</vt:lpstr>
      <vt:lpstr>По работе с детьми с аутистическими нарушениями</vt:lpstr>
      <vt:lpstr>Основные направления деятельности учреждения образования как опорного</vt:lpstr>
      <vt:lpstr>Консультативное направление</vt:lpstr>
      <vt:lpstr>Методическое направление</vt:lpstr>
      <vt:lpstr>Практическое направление</vt:lpstr>
      <vt:lpstr>Ресурсное обеспечение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Функционирование специальных общеобразовательных, вспомогательных школ-интернатов, школы как опорных учреждений образования </dc:title>
  <dc:creator>юзер1</dc:creator>
  <cp:lastModifiedBy>юзер1</cp:lastModifiedBy>
  <cp:revision>36</cp:revision>
  <dcterms:created xsi:type="dcterms:W3CDTF">2021-10-08T21:14:10Z</dcterms:created>
  <dcterms:modified xsi:type="dcterms:W3CDTF">2021-10-09T18:07:56Z</dcterms:modified>
</cp:coreProperties>
</file>