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C89652-F467-4E9A-B155-7897B37232F0}" type="doc">
      <dgm:prSet loTypeId="urn:microsoft.com/office/officeart/2005/8/layout/chevron1" loCatId="process" qsTypeId="urn:microsoft.com/office/officeart/2005/8/quickstyle/3d1" qsCatId="3D" csTypeId="urn:microsoft.com/office/officeart/2005/8/colors/colorful1" csCatId="colorful" phldr="1"/>
      <dgm:spPr/>
    </dgm:pt>
    <dgm:pt modelId="{D0093E1F-7A12-495F-A4A8-FD902CD3E935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Что было перед НП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7ABF25D-9440-43C0-B89B-5AD5C0B6ACCF}" type="parTrans" cxnId="{EEA6B392-07D5-46CB-84F1-3CAF451A45F5}">
      <dgm:prSet/>
      <dgm:spPr/>
      <dgm:t>
        <a:bodyPr/>
        <a:lstStyle/>
        <a:p>
          <a:endParaRPr lang="ru-RU"/>
        </a:p>
      </dgm:t>
    </dgm:pt>
    <dgm:pt modelId="{B898C2B9-DC7A-4184-A4E3-20C6E3B40791}" type="sibTrans" cxnId="{EEA6B392-07D5-46CB-84F1-3CAF451A45F5}">
      <dgm:prSet/>
      <dgm:spPr/>
      <dgm:t>
        <a:bodyPr/>
        <a:lstStyle/>
        <a:p>
          <a:endParaRPr lang="ru-RU"/>
        </a:p>
      </dgm:t>
    </dgm:pt>
    <dgm:pt modelId="{7D373690-AC01-41E6-A6E2-64C177201EC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Детали НП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BA5E26-DEA1-4EAD-90E8-082C1336FC00}" type="parTrans" cxnId="{52073AE5-B998-43C2-A7C4-FF25B921A1F4}">
      <dgm:prSet/>
      <dgm:spPr/>
      <dgm:t>
        <a:bodyPr/>
        <a:lstStyle/>
        <a:p>
          <a:endParaRPr lang="ru-RU"/>
        </a:p>
      </dgm:t>
    </dgm:pt>
    <dgm:pt modelId="{CA39524D-C16F-476A-9956-8649FF3DB0CA}" type="sibTrans" cxnId="{52073AE5-B998-43C2-A7C4-FF25B921A1F4}">
      <dgm:prSet/>
      <dgm:spPr/>
      <dgm:t>
        <a:bodyPr/>
        <a:lstStyle/>
        <a:p>
          <a:endParaRPr lang="ru-RU"/>
        </a:p>
      </dgm:t>
    </dgm:pt>
    <dgm:pt modelId="{61DD6781-2063-4B5C-9968-DA21994F771D}">
      <dgm:prSet phldrT="[Текст]"/>
      <dgm:spPr/>
      <dgm:t>
        <a:bodyPr/>
        <a:lstStyle/>
        <a:p>
          <a:r>
            <a: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Что было после НП</a:t>
          </a:r>
          <a:endParaRPr lang="ru-RU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DD010D5-2924-4BDA-92B2-065301C78904}" type="parTrans" cxnId="{8722D94C-2EF5-43C4-BD32-7128519F9BA9}">
      <dgm:prSet/>
      <dgm:spPr/>
      <dgm:t>
        <a:bodyPr/>
        <a:lstStyle/>
        <a:p>
          <a:endParaRPr lang="ru-RU"/>
        </a:p>
      </dgm:t>
    </dgm:pt>
    <dgm:pt modelId="{9ED7F595-9CF2-4D53-B6D4-D1DA3E769BBF}" type="sibTrans" cxnId="{8722D94C-2EF5-43C4-BD32-7128519F9BA9}">
      <dgm:prSet/>
      <dgm:spPr/>
      <dgm:t>
        <a:bodyPr/>
        <a:lstStyle/>
        <a:p>
          <a:endParaRPr lang="ru-RU"/>
        </a:p>
      </dgm:t>
    </dgm:pt>
    <dgm:pt modelId="{6E2CCA6E-4D0F-4DBE-89F2-268644B0E5C6}" type="pres">
      <dgm:prSet presAssocID="{DFC89652-F467-4E9A-B155-7897B37232F0}" presName="Name0" presStyleCnt="0">
        <dgm:presLayoutVars>
          <dgm:dir/>
          <dgm:animLvl val="lvl"/>
          <dgm:resizeHandles val="exact"/>
        </dgm:presLayoutVars>
      </dgm:prSet>
      <dgm:spPr/>
    </dgm:pt>
    <dgm:pt modelId="{9A9CD644-5EC5-49D4-8FF8-C955541AED02}" type="pres">
      <dgm:prSet presAssocID="{D0093E1F-7A12-495F-A4A8-FD902CD3E935}" presName="parTxOnly" presStyleLbl="node1" presStyleIdx="0" presStyleCnt="3" custLinFactNeighborX="10055" custLinFactNeighborY="-79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51FC32-7768-4B02-AE9A-EA7FC541B799}" type="pres">
      <dgm:prSet presAssocID="{B898C2B9-DC7A-4184-A4E3-20C6E3B40791}" presName="parTxOnlySpace" presStyleCnt="0"/>
      <dgm:spPr/>
    </dgm:pt>
    <dgm:pt modelId="{8FEA7C98-88DC-4085-AE2B-5CF3517980AD}" type="pres">
      <dgm:prSet presAssocID="{7D373690-AC01-41E6-A6E2-64C177201ECD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CAB78-012F-4DA4-A8EE-6F3C25ACC87F}" type="pres">
      <dgm:prSet presAssocID="{CA39524D-C16F-476A-9956-8649FF3DB0CA}" presName="parTxOnlySpace" presStyleCnt="0"/>
      <dgm:spPr/>
    </dgm:pt>
    <dgm:pt modelId="{F36EE7FF-C3DA-447C-BF9A-3C8D1713DAE9}" type="pres">
      <dgm:prSet presAssocID="{61DD6781-2063-4B5C-9968-DA21994F771D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7722FC-ABD8-4850-8D32-8ED247EE3B5B}" type="presOf" srcId="{7D373690-AC01-41E6-A6E2-64C177201ECD}" destId="{8FEA7C98-88DC-4085-AE2B-5CF3517980AD}" srcOrd="0" destOrd="0" presId="urn:microsoft.com/office/officeart/2005/8/layout/chevron1"/>
    <dgm:cxn modelId="{DD5AA79E-EA95-4F35-A59D-A8143431D257}" type="presOf" srcId="{DFC89652-F467-4E9A-B155-7897B37232F0}" destId="{6E2CCA6E-4D0F-4DBE-89F2-268644B0E5C6}" srcOrd="0" destOrd="0" presId="urn:microsoft.com/office/officeart/2005/8/layout/chevron1"/>
    <dgm:cxn modelId="{312449F1-D949-4D69-BD64-89CC84D2E7EE}" type="presOf" srcId="{61DD6781-2063-4B5C-9968-DA21994F771D}" destId="{F36EE7FF-C3DA-447C-BF9A-3C8D1713DAE9}" srcOrd="0" destOrd="0" presId="urn:microsoft.com/office/officeart/2005/8/layout/chevron1"/>
    <dgm:cxn modelId="{EEA6B392-07D5-46CB-84F1-3CAF451A45F5}" srcId="{DFC89652-F467-4E9A-B155-7897B37232F0}" destId="{D0093E1F-7A12-495F-A4A8-FD902CD3E935}" srcOrd="0" destOrd="0" parTransId="{67ABF25D-9440-43C0-B89B-5AD5C0B6ACCF}" sibTransId="{B898C2B9-DC7A-4184-A4E3-20C6E3B40791}"/>
    <dgm:cxn modelId="{52073AE5-B998-43C2-A7C4-FF25B921A1F4}" srcId="{DFC89652-F467-4E9A-B155-7897B37232F0}" destId="{7D373690-AC01-41E6-A6E2-64C177201ECD}" srcOrd="1" destOrd="0" parTransId="{EFBA5E26-DEA1-4EAD-90E8-082C1336FC00}" sibTransId="{CA39524D-C16F-476A-9956-8649FF3DB0CA}"/>
    <dgm:cxn modelId="{757B6C01-D61C-4BA4-9E5F-0977F600A764}" type="presOf" srcId="{D0093E1F-7A12-495F-A4A8-FD902CD3E935}" destId="{9A9CD644-5EC5-49D4-8FF8-C955541AED02}" srcOrd="0" destOrd="0" presId="urn:microsoft.com/office/officeart/2005/8/layout/chevron1"/>
    <dgm:cxn modelId="{8722D94C-2EF5-43C4-BD32-7128519F9BA9}" srcId="{DFC89652-F467-4E9A-B155-7897B37232F0}" destId="{61DD6781-2063-4B5C-9968-DA21994F771D}" srcOrd="2" destOrd="0" parTransId="{ADD010D5-2924-4BDA-92B2-065301C78904}" sibTransId="{9ED7F595-9CF2-4D53-B6D4-D1DA3E769BBF}"/>
    <dgm:cxn modelId="{6539A0C5-CB0C-406A-80B2-08F93852EFDC}" type="presParOf" srcId="{6E2CCA6E-4D0F-4DBE-89F2-268644B0E5C6}" destId="{9A9CD644-5EC5-49D4-8FF8-C955541AED02}" srcOrd="0" destOrd="0" presId="urn:microsoft.com/office/officeart/2005/8/layout/chevron1"/>
    <dgm:cxn modelId="{67F8923F-A54B-4297-8054-D0C4A7DBD606}" type="presParOf" srcId="{6E2CCA6E-4D0F-4DBE-89F2-268644B0E5C6}" destId="{DA51FC32-7768-4B02-AE9A-EA7FC541B799}" srcOrd="1" destOrd="0" presId="urn:microsoft.com/office/officeart/2005/8/layout/chevron1"/>
    <dgm:cxn modelId="{41B2B2BA-FE23-4442-A3D7-41384FE1D4B9}" type="presParOf" srcId="{6E2CCA6E-4D0F-4DBE-89F2-268644B0E5C6}" destId="{8FEA7C98-88DC-4085-AE2B-5CF3517980AD}" srcOrd="2" destOrd="0" presId="urn:microsoft.com/office/officeart/2005/8/layout/chevron1"/>
    <dgm:cxn modelId="{409CBEF9-A996-459D-B5C8-2DC95CB5B7F6}" type="presParOf" srcId="{6E2CCA6E-4D0F-4DBE-89F2-268644B0E5C6}" destId="{546CAB78-012F-4DA4-A8EE-6F3C25ACC87F}" srcOrd="3" destOrd="0" presId="urn:microsoft.com/office/officeart/2005/8/layout/chevron1"/>
    <dgm:cxn modelId="{371F78CF-37ED-4964-A3E3-8BE374AE0204}" type="presParOf" srcId="{6E2CCA6E-4D0F-4DBE-89F2-268644B0E5C6}" destId="{F36EE7FF-C3DA-447C-BF9A-3C8D1713DAE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9CD644-5EC5-49D4-8FF8-C955541AED02}">
      <dsp:nvSpPr>
        <dsp:cNvPr id="0" name=""/>
        <dsp:cNvSpPr/>
      </dsp:nvSpPr>
      <dsp:spPr>
        <a:xfrm>
          <a:off x="23664" y="1527947"/>
          <a:ext cx="2175867" cy="87034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Что было перед НП</a:t>
          </a:r>
          <a:endParaRPr lang="ru-RU" sz="2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8837" y="1527947"/>
        <a:ext cx="1305521" cy="870346"/>
      </dsp:txXfrm>
    </dsp:sp>
    <dsp:sp modelId="{8FEA7C98-88DC-4085-AE2B-5CF3517980AD}">
      <dsp:nvSpPr>
        <dsp:cNvPr id="0" name=""/>
        <dsp:cNvSpPr/>
      </dsp:nvSpPr>
      <dsp:spPr>
        <a:xfrm>
          <a:off x="1960066" y="1596826"/>
          <a:ext cx="2175867" cy="87034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Детали НП</a:t>
          </a:r>
          <a:endParaRPr lang="ru-RU" sz="2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95239" y="1596826"/>
        <a:ext cx="1305521" cy="870346"/>
      </dsp:txXfrm>
    </dsp:sp>
    <dsp:sp modelId="{F36EE7FF-C3DA-447C-BF9A-3C8D1713DAE9}">
      <dsp:nvSpPr>
        <dsp:cNvPr id="0" name=""/>
        <dsp:cNvSpPr/>
      </dsp:nvSpPr>
      <dsp:spPr>
        <a:xfrm>
          <a:off x="3918346" y="1596826"/>
          <a:ext cx="2175867" cy="87034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8011" tIns="29337" rIns="29337" bIns="29337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Что было после НП</a:t>
          </a:r>
          <a:endParaRPr lang="ru-RU" sz="22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353519" y="1596826"/>
        <a:ext cx="1305521" cy="8703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6EF6DC-09D3-4CFA-AB8C-9191B90FCB6A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54E14-3047-484D-B342-126CF12770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40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54E14-3047-484D-B342-126CF12770F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52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54E14-3047-484D-B342-126CF12770F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737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18.09.2019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543800" cy="2016223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Упреждающие и реактивные стратегии реагирования взрослого на нежелательное поведение детей</a:t>
            </a:r>
            <a:endParaRPr lang="ru-RU" sz="4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581128"/>
            <a:ext cx="4013488" cy="13681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Брилькова Г.А., заместитель директора  по основной деятельности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ГУО «Гомельский областной центр коррекционно-развивающего обучения и реабилитации»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19748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0132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515240"/>
              </p:ext>
            </p:extLst>
          </p:nvPr>
        </p:nvGraphicFramePr>
        <p:xfrm>
          <a:off x="457200" y="1600200"/>
          <a:ext cx="7620000" cy="2316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10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Стратегии предупредительные (упреждающие) </a:t>
                      </a:r>
                      <a:endParaRPr lang="ru-RU" sz="2800" b="1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8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Стратегии реактивные (после НП)</a:t>
                      </a:r>
                      <a:endParaRPr lang="ru-RU" sz="2800" b="1" dirty="0">
                        <a:solidFill>
                          <a:srgbClr val="8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Снижение вероятности возникновения НП</a:t>
                      </a:r>
                      <a:endParaRPr lang="ru-RU" sz="28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8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Немедленное прерывание НП</a:t>
                      </a:r>
                      <a:endParaRPr lang="ru-RU" sz="28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897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753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114300" indent="0">
              <a:buNone/>
            </a:pP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Стратегии упреждающие: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Концентрация на позитивном поведении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Систематическая разгрузка напряжения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Стратегия низких/оптимальных требований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Обучение новым знаниям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Развитие коммуникации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783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53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Стратегии реактивные: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Использование системы мотивации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Изменение окружающей среды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Адаптация пространства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Работа с семьей (</a:t>
            </a:r>
            <a:r>
              <a:rPr lang="ru-RU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психообразование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, терапия членов семьи)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Медицинское сопровождение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970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460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Стратегии </a:t>
            </a: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реактивные (подход с применением низкого уровня раздражителей):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Минимизировать зрительный контакт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Находиться:</a:t>
            </a:r>
          </a:p>
          <a:p>
            <a:pPr marL="114300" indent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- располагаться под углом 45 градусов,</a:t>
            </a:r>
          </a:p>
          <a:p>
            <a:pPr marL="114300" indent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- придерживаться дистанции 1,5 м,</a:t>
            </a:r>
          </a:p>
          <a:p>
            <a:pPr marL="114300" indent="0">
              <a:buNone/>
            </a:pP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- избегать агрессивных позиций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Ограничить физический контакт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Тон голоса – спокойный и ласковый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Использовать позитивную речь: «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е прыгай»,  «иди спокойней»</a:t>
            </a:r>
          </a:p>
          <a:p>
            <a:endParaRPr lang="ru-RU" sz="24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ru-RU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6318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435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20404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тратегии реактивные (поведенческие техники):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Массаж головы или всего тела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Глубокое дыхание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Позитивная практика (повторение желательного поведения, многократно в течение дня; убирать игрушки –раздражители, тихо закрывать двери и т.д.)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Поведенческий импульс  - при отказе выполнять задание , быстрое повторение простых (доступных) 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знанийю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вплоть до примитивных действий</a:t>
            </a:r>
          </a:p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утокоррекция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отвечать за последствия поведения</a:t>
            </a:r>
          </a:p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Гиперкоррекция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– усилить ответ за последствия поведения,</a:t>
            </a:r>
          </a:p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Наказание,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непредоставаление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 награды (мотивации)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59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/>
            </a:r>
            <a:br>
              <a:rPr lang="ru-RU" sz="4800" b="1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348064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Стратегии реактивные (физический подход)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Прервать НП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Блокировать 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Переключить внимание на другое интересное для ребенка занятие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Оперативное изменение пространства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уединения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Техники выпуска эмоций и сдерживания</a:t>
            </a:r>
          </a:p>
          <a:p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Лекарства?</a:t>
            </a:r>
          </a:p>
          <a:p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НИКОГДА НЕ ОТВЕЧАТЬ НА АГРЕССИЮ АГРЕССИЕЙ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(используем однообразные движения)</a:t>
            </a:r>
          </a:p>
          <a:p>
            <a:endParaRPr lang="ru-RU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9741" y="308610"/>
            <a:ext cx="7128792" cy="64633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6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591" y="-14859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37024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Заключение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Каждое поведение имеет свои причины</a:t>
            </a:r>
          </a:p>
          <a:p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Одно и тоже проявление НП может иметь разные причины</a:t>
            </a:r>
          </a:p>
          <a:p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НП – есть способ сообщить чем-то</a:t>
            </a:r>
          </a:p>
          <a:p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Наши задачи:</a:t>
            </a:r>
          </a:p>
          <a:p>
            <a:pPr marL="114300" indent="0">
              <a:buNone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- наблюдать и измерять НП,</a:t>
            </a:r>
          </a:p>
          <a:p>
            <a:pPr marL="114300" indent="0">
              <a:buNone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- понять его,</a:t>
            </a:r>
          </a:p>
          <a:p>
            <a:pPr marL="114300" indent="0">
              <a:buNone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-выработать стратегии,</a:t>
            </a:r>
          </a:p>
          <a:p>
            <a:pPr marL="114300" indent="0">
              <a:buNone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- включить их в ближайшее окружение и в семью,</a:t>
            </a:r>
          </a:p>
          <a:p>
            <a:pPr marL="114300" indent="0">
              <a:buNone/>
            </a:pPr>
            <a:r>
              <a:rPr lang="ru-RU" sz="2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cs typeface="Arial" panose="020B0604020202020204" pitchFamily="34" charset="0"/>
              </a:rPr>
              <a:t>- измерять частоту проявлений НП и адаптировать стратегии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895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634082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Лист наблюдений за НП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1137913"/>
              </p:ext>
            </p:extLst>
          </p:nvPr>
        </p:nvGraphicFramePr>
        <p:xfrm>
          <a:off x="251520" y="981075"/>
          <a:ext cx="7825680" cy="54722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48272"/>
                <a:gridCol w="5377408"/>
              </a:tblGrid>
              <a:tr h="952915">
                <a:tc>
                  <a:txBody>
                    <a:bodyPr/>
                    <a:lstStyle/>
                    <a:p>
                      <a:r>
                        <a:rPr lang="ru-RU" dirty="0" smtClean="0"/>
                        <a:t>Область наблюдений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Описание </a:t>
                      </a:r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1497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НП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63553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Частота 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7385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Продолжительность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и интенсивность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14973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Что предшествовало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87385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Что наступило после НП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  <a:tr h="70615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Возможные факторы</a:t>
                      </a:r>
                      <a:r>
                        <a:rPr lang="ru-RU" sz="20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anose="020B0606020202030204" pitchFamily="34" charset="0"/>
                        </a:rPr>
                        <a:t> (причины)</a:t>
                      </a:r>
                      <a:endParaRPr lang="ru-RU" sz="20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anose="020B0606020202030204" pitchFamily="34" charset="0"/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236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134087"/>
              </p:ext>
            </p:extLst>
          </p:nvPr>
        </p:nvGraphicFramePr>
        <p:xfrm>
          <a:off x="457200" y="1600200"/>
          <a:ext cx="7620000" cy="3657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242592"/>
                <a:gridCol w="537740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</a:rPr>
                        <a:t>Стратегии реактивные 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00000"/>
                          </a:solidFill>
                        </a:rPr>
                        <a:t>Описание 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Кто будет реагировать (определить людей) 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Когда необходимо реагировать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Какие действия можно применить (не менее 5)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999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072711"/>
              </p:ext>
            </p:extLst>
          </p:nvPr>
        </p:nvGraphicFramePr>
        <p:xfrm>
          <a:off x="323528" y="476672"/>
          <a:ext cx="7620000" cy="56997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78696"/>
                <a:gridCol w="444130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Стратегии упредительные </a:t>
                      </a:r>
                      <a:endParaRPr lang="ru-RU" sz="20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Описание </a:t>
                      </a:r>
                      <a:endParaRPr lang="ru-RU" sz="200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Концентрация на позитивном поведении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Систематическое снятие напряжения</a:t>
                      </a:r>
                      <a:r>
                        <a:rPr lang="ru-RU" sz="20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(не менее 3)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Стратегия низких/оптимальных раздражителей 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Обучение новым знаниям (умениям)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коммуникации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мотивации (не менее 5 вариантов)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Изменение окружения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Адаптация пространства</a:t>
                      </a:r>
                      <a:endParaRPr lang="ru-RU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12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Главное - наблюдение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Частота 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Продолжительность и интенсивность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Что предшествовало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Что происходило после НП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Возможные причины проявлений</a:t>
            </a:r>
          </a:p>
          <a:p>
            <a:endParaRPr lang="ru-RU" sz="2800" b="1" dirty="0" smtClean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ru-RU" sz="2800" b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621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76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7543800" cy="2016223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40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Упреждающие и реактивные стратегии реагирования взрослого на нежелательное поведение детей</a:t>
            </a:r>
            <a:endParaRPr lang="ru-RU" sz="4000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581128"/>
            <a:ext cx="4013488" cy="136815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solidFill>
                  <a:schemeClr val="tx1"/>
                </a:solidFill>
              </a:rPr>
              <a:t>Брилькова Г.А., заместитель директора  по основной деятельности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ГУО «Гомельский областной центр коррекционно-развивающего обучения и реабилитации»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492896"/>
            <a:ext cx="197485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282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4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Введение стратегий может вызвать </a:t>
            </a:r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усиление НП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46" r="4322" b="12255"/>
          <a:stretch/>
        </p:blipFill>
        <p:spPr bwMode="auto">
          <a:xfrm>
            <a:off x="2339752" y="2492896"/>
            <a:ext cx="3907980" cy="2882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трелка вниз 3"/>
          <p:cNvSpPr/>
          <p:nvPr/>
        </p:nvSpPr>
        <p:spPr>
          <a:xfrm rot="19449057">
            <a:off x="4229012" y="3399869"/>
            <a:ext cx="180020" cy="86409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6473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415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Почему усиление? Что дальше?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800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Люди с аутизмом и система, в которой они функционируют,  часто не понимают своего состояния при введении стратегий</a:t>
            </a:r>
          </a:p>
          <a:p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Стратегии нельзя меня часто (минимальный период использования 3 недели)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8089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6330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1143000"/>
          </a:xfrm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Внимание 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Поддержка человека с А не означает исполнение всех его желаний</a:t>
            </a:r>
          </a:p>
          <a:p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«Не хочу ходить в школу, там все глупые»</a:t>
            </a:r>
          </a:p>
          <a:p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«Буду хорошим, если дашь мне шоколад»…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321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067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>
              <a:buAutoNum type="arabicParenR"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На поведение реагирует один человек, другие могут поддерживать (</a:t>
            </a:r>
            <a:r>
              <a:rPr lang="ru-RU" sz="2800" b="1" u="sng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стратегия одного руководителя</a:t>
            </a: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)</a:t>
            </a:r>
          </a:p>
          <a:p>
            <a:pPr marL="571500" indent="-457200">
              <a:buAutoNum type="arabicParenR"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Реагируем всегда одинаково  - изменения в реагировании только по согласованию с консультантом</a:t>
            </a:r>
          </a:p>
          <a:p>
            <a:pPr marL="571500" indent="-457200">
              <a:buAutoNum type="arabicParenR"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Родные имею упрощенный способ реагирования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036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4) Не поддаемся</a:t>
            </a:r>
          </a:p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5) Причина всегда существует – время ее определения может быть разным</a:t>
            </a:r>
          </a:p>
          <a:p>
            <a:pPr marL="114300" indent="0">
              <a:buNone/>
            </a:pPr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6) НП часто бессознательно усиливается.  Нужно быть острожным!</a:t>
            </a:r>
          </a:p>
          <a:p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667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7) наблюдаем и записываем  -  в листе наблюдений (опроснике)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87141064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86585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НП - противодействие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Выясняем, понятно ли участникам помощи: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Что можем сделать?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Как можем поступить?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Когда можем это сделать?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Где можем это сделать?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Кто еще будет с нами?</a:t>
            </a:r>
          </a:p>
          <a:p>
            <a:r>
              <a:rPr lang="ru-RU" sz="28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Для чего это нужно? (мотивация)</a:t>
            </a:r>
            <a:endParaRPr lang="ru-RU" sz="2800" b="1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-171400"/>
            <a:ext cx="8350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683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113</TotalTime>
  <Words>663</Words>
  <Application>Microsoft Office PowerPoint</Application>
  <PresentationFormat>Экран (4:3)</PresentationFormat>
  <Paragraphs>131</Paragraphs>
  <Slides>20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Соседство</vt:lpstr>
      <vt:lpstr>Упреждающие и реактивные стратегии реагирования взрослого на нежелательное поведение детей</vt:lpstr>
      <vt:lpstr>Главное - наблюдение</vt:lpstr>
      <vt:lpstr>Введение стратегий может вызвать усиление НП</vt:lpstr>
      <vt:lpstr>Почему усиление? Что дальше?</vt:lpstr>
      <vt:lpstr>Внимание 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НП - противодействие</vt:lpstr>
      <vt:lpstr> </vt:lpstr>
      <vt:lpstr>Заключение</vt:lpstr>
      <vt:lpstr>Лист наблюдений за НП</vt:lpstr>
      <vt:lpstr>Презентация PowerPoint</vt:lpstr>
      <vt:lpstr>Презентация PowerPoint</vt:lpstr>
      <vt:lpstr>Упреждающие и реактивные стратегии реагирования взрослого на нежелательное поведение детей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Нежелательное поведение. Стратегии  действий</dc:title>
  <dc:creator>User</dc:creator>
  <cp:lastModifiedBy>юзер3</cp:lastModifiedBy>
  <cp:revision>17</cp:revision>
  <dcterms:created xsi:type="dcterms:W3CDTF">2018-12-27T21:39:32Z</dcterms:created>
  <dcterms:modified xsi:type="dcterms:W3CDTF">2019-09-18T13:00:36Z</dcterms:modified>
</cp:coreProperties>
</file>