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9" r:id="rId3"/>
    <p:sldId id="260" r:id="rId4"/>
    <p:sldId id="269" r:id="rId5"/>
    <p:sldId id="270" r:id="rId6"/>
    <p:sldId id="258" r:id="rId7"/>
    <p:sldId id="264" r:id="rId8"/>
    <p:sldId id="265" r:id="rId9"/>
    <p:sldId id="266" r:id="rId10"/>
    <p:sldId id="267" r:id="rId11"/>
    <p:sldId id="271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5D28D-2288-4C38-A0B5-03A9F2EF9EB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0EC53-208F-4C4B-8D63-46E8EDF3EA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6474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0EC53-208F-4C4B-8D63-46E8EDF3EAA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9247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0EC53-208F-4C4B-8D63-46E8EDF3EAA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9247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0EC53-208F-4C4B-8D63-46E8EDF3EAA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9247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0EC53-208F-4C4B-8D63-46E8EDF3EAA3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2267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E041-25DD-4DBE-BE66-C005AA5804F7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303D-9425-42E5-9B80-AECD6D2E0818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DB04-9426-4FB0-AAFF-E960794EDA4E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CF4E-F386-4FFC-B32D-3A5B4BBB07DA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0725A-AF07-482C-911C-F9693050E188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338B-E793-43B2-92BC-F2F8557D0FA4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DB67-2BDC-4373-865D-744DF7FF7359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D85D-E419-4397-A319-74FBFC84AAD3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08A5-5EB7-43CA-A509-C2A1C0ED5ACA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90CD-BCA2-4A39-80D9-03028B5E98E0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53AA-C215-4709-B389-22C54F88FEEE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D359-3847-44A6-B8FA-C4819B8A4576}" type="datetime1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51520" y="692696"/>
            <a:ext cx="8640960" cy="3456384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1152" y="5013176"/>
            <a:ext cx="7632848" cy="1656184"/>
          </a:xfrm>
        </p:spPr>
        <p:txBody>
          <a:bodyPr>
            <a:normAutofit/>
          </a:bodyPr>
          <a:lstStyle/>
          <a:p>
            <a:pPr algn="r"/>
            <a:r>
              <a:rPr lang="ru-RU" sz="2400" i="1" cap="none" dirty="0" smtClean="0">
                <a:latin typeface="Times New Roman" pitchFamily="18" charset="0"/>
                <a:cs typeface="Times New Roman" pitchFamily="18" charset="0"/>
              </a:rPr>
              <a:t>Нагорная Татьяна Яковлевна</a:t>
            </a:r>
            <a:r>
              <a:rPr lang="ru-RU" sz="2000" i="1" cap="none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  <a:t>методист учебно-методического отдела </a:t>
            </a:r>
            <a:b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  <a:t>охраны детства и социальной работы </a:t>
            </a:r>
            <a:b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  <a:t>ГУО «Гомельский областной институт </a:t>
            </a:r>
            <a:b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  <a:t>развития образования»</a:t>
            </a:r>
            <a:endParaRPr lang="ru-RU" sz="1800" i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340768"/>
            <a:ext cx="7560840" cy="1872208"/>
          </a:xfrm>
        </p:spPr>
        <p:txBody>
          <a:bodyPr anchor="t"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3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Алгоритм подготовки педагогических коллективов учреждений образования к участию в </a:t>
            </a:r>
            <a:r>
              <a:rPr lang="en-US" sz="3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ru-RU" sz="3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республиканском конкурсе </a:t>
            </a:r>
          </a:p>
          <a:p>
            <a:pPr algn="ctr">
              <a:spcBef>
                <a:spcPts val="0"/>
              </a:spcBef>
            </a:pPr>
            <a:r>
              <a:rPr lang="ru-RU" sz="3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«Современные технологии </a:t>
            </a:r>
          </a:p>
          <a:p>
            <a:pPr algn="ctr">
              <a:spcBef>
                <a:spcPts val="0"/>
              </a:spcBef>
            </a:pPr>
            <a:r>
              <a:rPr lang="ru-RU" sz="3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 специальном образовании» </a:t>
            </a:r>
            <a:endParaRPr lang="ru-RU" sz="30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98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51520" y="188640"/>
            <a:ext cx="8640960" cy="1080120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060848"/>
            <a:ext cx="7560840" cy="1872208"/>
          </a:xfrm>
        </p:spPr>
        <p:txBody>
          <a:bodyPr>
            <a:noAutofit/>
          </a:bodyPr>
          <a:lstStyle/>
          <a:p>
            <a:pPr indent="182563"/>
            <a:r>
              <a:rPr lang="ru-RU" sz="24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332656"/>
            <a:ext cx="8640960" cy="936104"/>
          </a:xfrm>
        </p:spPr>
        <p:txBody>
          <a:bodyPr anchor="t"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Методический </a:t>
            </a:r>
            <a:r>
              <a:rPr lang="ru-RU" sz="2400" b="1" i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блог</a:t>
            </a:r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«Специальное образование»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6" name="Рисунок 5" descr="Screenshot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412776"/>
            <a:ext cx="3491880" cy="3024336"/>
          </a:xfrm>
          <a:prstGeom prst="rect">
            <a:avLst/>
          </a:prstGeom>
        </p:spPr>
      </p:pic>
      <p:pic>
        <p:nvPicPr>
          <p:cNvPr id="7" name="Рисунок 6" descr="Screenshot_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2564904"/>
            <a:ext cx="3240360" cy="2620626"/>
          </a:xfrm>
          <a:prstGeom prst="rect">
            <a:avLst/>
          </a:prstGeom>
        </p:spPr>
      </p:pic>
      <p:pic>
        <p:nvPicPr>
          <p:cNvPr id="8" name="Рисунок 7" descr="Screenshot_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3789040"/>
            <a:ext cx="2952328" cy="28803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5536" y="5949280"/>
            <a:ext cx="3816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http://www.iro.gomel.by</a:t>
            </a:r>
            <a:endParaRPr lang="ru-RU" sz="22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682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060848"/>
            <a:ext cx="7560840" cy="1872208"/>
          </a:xfrm>
        </p:spPr>
        <p:txBody>
          <a:bodyPr>
            <a:noAutofit/>
          </a:bodyPr>
          <a:lstStyle/>
          <a:p>
            <a:pPr indent="182563"/>
            <a:r>
              <a:rPr lang="ru-RU" sz="24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332656"/>
            <a:ext cx="8640960" cy="936104"/>
          </a:xfrm>
        </p:spPr>
        <p:txBody>
          <a:bodyPr anchor="t">
            <a:normAutofit/>
          </a:bodyPr>
          <a:lstStyle/>
          <a:p>
            <a:pPr algn="ctr"/>
            <a:endParaRPr lang="ru-RU" sz="2400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51520" y="260648"/>
            <a:ext cx="8640960" cy="1080120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Банк данных трансляции эффективного педагогического опыта в профессиональных средствах массовой информации</a:t>
            </a:r>
          </a:p>
        </p:txBody>
      </p:sp>
      <p:pic>
        <p:nvPicPr>
          <p:cNvPr id="8" name="Рисунок 7" descr="Screenshot_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556792"/>
            <a:ext cx="3600400" cy="2870160"/>
          </a:xfrm>
          <a:prstGeom prst="rect">
            <a:avLst/>
          </a:prstGeom>
        </p:spPr>
      </p:pic>
      <p:pic>
        <p:nvPicPr>
          <p:cNvPr id="19" name="Рисунок 18" descr="Screenshot_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2924944"/>
            <a:ext cx="3528392" cy="338437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36096" y="1772816"/>
            <a:ext cx="3240360" cy="246221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Необходимо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вносить информацию  по состоянию на 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 января 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 апреля 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 июля 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 октября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570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51520" y="692696"/>
            <a:ext cx="8640960" cy="3456384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1152" y="5013176"/>
            <a:ext cx="7632848" cy="1656184"/>
          </a:xfrm>
        </p:spPr>
        <p:txBody>
          <a:bodyPr>
            <a:normAutofit/>
          </a:bodyPr>
          <a:lstStyle/>
          <a:p>
            <a:pPr algn="r"/>
            <a: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  <a:t>Нагорная Татьяна Яковлевна,</a:t>
            </a:r>
            <a:b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  <a:t>методист учебно-методического отдела </a:t>
            </a:r>
            <a:b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  <a:t>охраны детства и социальной работы </a:t>
            </a:r>
            <a:b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  <a:t>ГУО «Гомельский областной институт </a:t>
            </a:r>
            <a:b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cap="none" dirty="0" smtClean="0">
                <a:latin typeface="Times New Roman" pitchFamily="18" charset="0"/>
                <a:cs typeface="Times New Roman" pitchFamily="18" charset="0"/>
              </a:rPr>
              <a:t>развития образования»</a:t>
            </a:r>
            <a:endParaRPr lang="ru-RU" sz="1800" i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196752"/>
            <a:ext cx="7200800" cy="1872208"/>
          </a:xfrm>
        </p:spPr>
        <p:txBody>
          <a:bodyPr anchor="t"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3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Алгоритм подготовки педагогических коллективов учреждений образования к участию в </a:t>
            </a:r>
            <a:r>
              <a:rPr lang="en-US" sz="3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ru-RU" sz="3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республиканском конкурсе </a:t>
            </a:r>
          </a:p>
          <a:p>
            <a:pPr algn="ctr">
              <a:spcBef>
                <a:spcPts val="0"/>
              </a:spcBef>
            </a:pPr>
            <a:r>
              <a:rPr lang="ru-RU" sz="3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«Современные технологии </a:t>
            </a:r>
          </a:p>
          <a:p>
            <a:pPr algn="ctr">
              <a:spcBef>
                <a:spcPts val="0"/>
              </a:spcBef>
            </a:pPr>
            <a:r>
              <a:rPr lang="ru-RU" sz="3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 специальном образовании» </a:t>
            </a:r>
            <a:endParaRPr lang="ru-RU" sz="30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08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79975" y="272886"/>
            <a:ext cx="8640960" cy="936104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332656"/>
            <a:ext cx="8640960" cy="864096"/>
          </a:xfrm>
        </p:spPr>
        <p:txBody>
          <a:bodyPr anchor="t">
            <a:normAutofit/>
          </a:bodyPr>
          <a:lstStyle/>
          <a:p>
            <a:pPr algn="ctr"/>
            <a:r>
              <a:rPr lang="en-US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республиканский конкурс «Современные технологии в специальном образовании»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67544" y="1988840"/>
            <a:ext cx="2736304" cy="792088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Областной этап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67544" y="3573016"/>
            <a:ext cx="2736304" cy="792088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Республиканский этап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7544" y="5085184"/>
            <a:ext cx="2736304" cy="792088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Результат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1880" y="2171432"/>
            <a:ext cx="5328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47 материалов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63888" y="3789040"/>
            <a:ext cx="5256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 материалов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2040" y="5013176"/>
            <a:ext cx="38164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  работы были отмечены    дипломами в двух номинациях 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383868" y="2345283"/>
            <a:ext cx="1188132" cy="182206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347864" y="3933056"/>
            <a:ext cx="1224136" cy="2160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275856" y="5373216"/>
            <a:ext cx="1440160" cy="2160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729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51520" y="3320988"/>
            <a:ext cx="8784976" cy="1404156"/>
          </a:xfrm>
          <a:prstGeom prst="roundRect">
            <a:avLst/>
          </a:prstGeom>
          <a:gradFill>
            <a:gsLst>
              <a:gs pos="0">
                <a:schemeClr val="accent6">
                  <a:tint val="50000"/>
                  <a:satMod val="300000"/>
                  <a:alpha val="44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51520" y="188640"/>
            <a:ext cx="8640960" cy="1296144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88840"/>
            <a:ext cx="8640960" cy="4320480"/>
          </a:xfrm>
        </p:spPr>
        <p:txBody>
          <a:bodyPr>
            <a:noAutofit/>
          </a:bodyPr>
          <a:lstStyle/>
          <a:p>
            <a:r>
              <a:rPr lang="ru-RU" sz="2200" cap="none" dirty="0" smtClean="0">
                <a:latin typeface="Times New Roman" pitchFamily="18" charset="0"/>
                <a:cs typeface="Times New Roman" pitchFamily="18" charset="0"/>
              </a:rPr>
              <a:t>1. Определение потенциальных участников конкурса</a:t>
            </a:r>
            <a:br>
              <a:rPr lang="ru-RU" sz="220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cap="none" dirty="0" smtClean="0">
                <a:latin typeface="Times New Roman" pitchFamily="18" charset="0"/>
                <a:cs typeface="Times New Roman" pitchFamily="18" charset="0"/>
              </a:rPr>
              <a:t>2. Инструктивно-методическое совещание</a:t>
            </a:r>
            <a:br>
              <a:rPr lang="ru-RU" sz="220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cap="none" dirty="0" smtClean="0">
                <a:latin typeface="Times New Roman" pitchFamily="18" charset="0"/>
                <a:cs typeface="Times New Roman" pitchFamily="18" charset="0"/>
              </a:rPr>
              <a:t>3. Создание творческих групп в учреждениях образования</a:t>
            </a:r>
            <a:br>
              <a:rPr lang="ru-RU" sz="220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cap="none" dirty="0" smtClean="0">
                <a:latin typeface="Times New Roman" pitchFamily="18" charset="0"/>
                <a:cs typeface="Times New Roman" pitchFamily="18" charset="0"/>
              </a:rPr>
              <a:t>4. Проведение районного этапа конкурса</a:t>
            </a:r>
            <a:r>
              <a:rPr lang="ru-RU" sz="22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u="sng" cap="none" dirty="0" smtClean="0">
                <a:latin typeface="Times New Roman" pitchFamily="18" charset="0"/>
                <a:cs typeface="Times New Roman" pitchFamily="18" charset="0"/>
              </a:rPr>
              <a:t>График посещения районных этапов конкурса</a:t>
            </a:r>
            <a:endParaRPr lang="ru-RU" sz="2200" u="sng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332656"/>
            <a:ext cx="8640960" cy="1224136"/>
          </a:xfrm>
        </p:spPr>
        <p:txBody>
          <a:bodyPr anchor="t"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Алгоритм подготовки к VII республиканскому конкурсу</a:t>
            </a:r>
          </a:p>
          <a:p>
            <a:pPr algn="ctr"/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«Современные технологии в специальном образовании</a:t>
            </a:r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2" name="Двойная стрелка влево/вверх 11"/>
          <p:cNvSpPr/>
          <p:nvPr/>
        </p:nvSpPr>
        <p:spPr>
          <a:xfrm rot="5400000">
            <a:off x="5214942" y="6209928"/>
            <a:ext cx="648072" cy="648072"/>
          </a:xfrm>
          <a:prstGeom prst="leftUpArrow">
            <a:avLst>
              <a:gd name="adj1" fmla="val 25000"/>
              <a:gd name="adj2" fmla="val 25000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5652120" y="6065912"/>
            <a:ext cx="2736304" cy="792088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Сайт ГОИРО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Двойная стрелка влево/вверх 12"/>
          <p:cNvSpPr/>
          <p:nvPr/>
        </p:nvSpPr>
        <p:spPr>
          <a:xfrm rot="5400000">
            <a:off x="1043608" y="4653136"/>
            <a:ext cx="648072" cy="648072"/>
          </a:xfrm>
          <a:prstGeom prst="leftUpArrow">
            <a:avLst>
              <a:gd name="adj1" fmla="val 25000"/>
              <a:gd name="adj2" fmla="val 25000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лево/вверх 13"/>
          <p:cNvSpPr/>
          <p:nvPr/>
        </p:nvSpPr>
        <p:spPr>
          <a:xfrm rot="5400000">
            <a:off x="3071802" y="5357826"/>
            <a:ext cx="648072" cy="648072"/>
          </a:xfrm>
          <a:prstGeom prst="leftUpArrow">
            <a:avLst>
              <a:gd name="adj1" fmla="val 25000"/>
              <a:gd name="adj2" fmla="val 25000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491880" y="5301208"/>
            <a:ext cx="2736304" cy="792088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Специальное образование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500166" y="4500570"/>
            <a:ext cx="2736304" cy="792088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Конкурсы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43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772400" cy="280831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Создание районной творческой группы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 Проведение консультаций для участников конкурса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7. Подготовка конкурсных материалов к областному этапу конкурса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8. Представление конкурсных материалов на областной (заочный) этап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51520" y="188640"/>
            <a:ext cx="8640960" cy="1296144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Алгоритм подготовки к VII республиканскому конкурсу</a:t>
            </a:r>
          </a:p>
          <a:p>
            <a:pPr algn="ctr"/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«Современные технологии в специальном образовании»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кохлеарные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импланты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инклюзивные подходы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аутизм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включение родителей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ранний возраст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ТМНР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информационно-коммуникационные технологии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коммуникативные технологии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трудоустройство</a:t>
            </a:r>
          </a:p>
          <a:p>
            <a:pPr marL="420624" indent="-384048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социализация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51520" y="188640"/>
            <a:ext cx="8640960" cy="1296144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Актуальные 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трелка вправо 11"/>
          <p:cNvSpPr/>
          <p:nvPr/>
        </p:nvSpPr>
        <p:spPr>
          <a:xfrm>
            <a:off x="1907704" y="917878"/>
            <a:ext cx="4032448" cy="494898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51520" y="188640"/>
            <a:ext cx="8640960" cy="648072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6574" y="908720"/>
            <a:ext cx="4315906" cy="432048"/>
          </a:xfrm>
        </p:spPr>
        <p:txBody>
          <a:bodyPr>
            <a:noAutofit/>
          </a:bodyPr>
          <a:lstStyle/>
          <a:p>
            <a:pPr indent="182563" algn="ctr"/>
            <a:r>
              <a:rPr lang="ru-RU" sz="2200" cap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200" cap="none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60648"/>
            <a:ext cx="8640960" cy="504056"/>
          </a:xfrm>
        </p:spPr>
        <p:txBody>
          <a:bodyPr anchor="t"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Требования к структуре и содержанию конкурсных работ:</a:t>
            </a:r>
            <a:endParaRPr lang="ru-RU" sz="23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917878"/>
            <a:ext cx="4320480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182563" algn="ctr"/>
            <a:r>
              <a:rPr lang="ru-RU" sz="2200" cap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  <a:endParaRPr lang="ru-RU" sz="2200" cap="none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412776"/>
            <a:ext cx="3168352" cy="42484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900" cap="none" dirty="0">
                <a:latin typeface="Times New Roman" pitchFamily="18" charset="0"/>
                <a:cs typeface="Times New Roman" pitchFamily="18" charset="0"/>
              </a:rPr>
              <a:t>титульный </a:t>
            </a:r>
            <a:r>
              <a:rPr lang="ru-RU" sz="1900" cap="none" dirty="0" smtClean="0">
                <a:latin typeface="Times New Roman" pitchFamily="18" charset="0"/>
                <a:cs typeface="Times New Roman" pitchFamily="18" charset="0"/>
              </a:rPr>
              <a:t>лист</a:t>
            </a:r>
            <a:endParaRPr lang="ru-RU" sz="1900" cap="none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9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9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900" cap="none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sz="1900" cap="none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9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9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9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900" cap="none" dirty="0" smtClean="0">
                <a:latin typeface="Times New Roman" pitchFamily="18" charset="0"/>
                <a:cs typeface="Times New Roman" pitchFamily="18" charset="0"/>
              </a:rPr>
              <a:t>основная часть</a:t>
            </a:r>
            <a:endParaRPr lang="ru-RU" sz="1900" cap="none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9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9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900" cap="none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900" cap="none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1900" cap="none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9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900" cap="none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1900" cap="none" dirty="0">
                <a:latin typeface="Times New Roman" pitchFamily="18" charset="0"/>
                <a:cs typeface="Times New Roman" pitchFamily="18" charset="0"/>
              </a:rPr>
              <a:t>использованных источников и </a:t>
            </a:r>
            <a:r>
              <a:rPr lang="ru-RU" sz="1900" cap="none" dirty="0" smtClean="0">
                <a:latin typeface="Times New Roman" pitchFamily="18" charset="0"/>
                <a:cs typeface="Times New Roman" pitchFamily="18" charset="0"/>
              </a:rPr>
              <a:t>литературы</a:t>
            </a:r>
            <a:endParaRPr lang="ru-RU" sz="1900" cap="none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9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900" cap="none" dirty="0" smtClean="0">
                <a:latin typeface="Times New Roman" pitchFamily="18" charset="0"/>
                <a:cs typeface="Times New Roman" pitchFamily="18" charset="0"/>
              </a:rPr>
              <a:t>приложения </a:t>
            </a:r>
          </a:p>
          <a:p>
            <a:pPr algn="r"/>
            <a:r>
              <a:rPr lang="ru-RU" sz="1900" cap="none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cap="none" dirty="0">
                <a:latin typeface="Times New Roman" pitchFamily="18" charset="0"/>
                <a:cs typeface="Times New Roman" pitchFamily="18" charset="0"/>
              </a:rPr>
              <a:t>при необходимости)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6574" y="1412776"/>
            <a:ext cx="4315906" cy="42484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900" i="1" cap="none" dirty="0" smtClean="0">
                <a:latin typeface="Times New Roman" pitchFamily="18" charset="0"/>
                <a:cs typeface="Times New Roman" pitchFamily="18" charset="0"/>
              </a:rPr>
              <a:t>тема</a:t>
            </a:r>
          </a:p>
          <a:p>
            <a:endParaRPr lang="ru-RU" sz="1900" i="1" cap="non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i="1" cap="none" dirty="0" smtClean="0">
                <a:latin typeface="Times New Roman" pitchFamily="18" charset="0"/>
                <a:cs typeface="Times New Roman" pitchFamily="18" charset="0"/>
              </a:rPr>
              <a:t>- аннотация </a:t>
            </a:r>
            <a:r>
              <a:rPr lang="ru-RU" sz="1900" i="1" cap="none" dirty="0">
                <a:latin typeface="Times New Roman" pitchFamily="18" charset="0"/>
                <a:cs typeface="Times New Roman" pitchFamily="18" charset="0"/>
              </a:rPr>
              <a:t>представленного </a:t>
            </a:r>
            <a:r>
              <a:rPr lang="ru-RU" sz="1900" i="1" cap="none" dirty="0" smtClean="0">
                <a:latin typeface="Times New Roman" pitchFamily="18" charset="0"/>
                <a:cs typeface="Times New Roman" pitchFamily="18" charset="0"/>
              </a:rPr>
              <a:t>опыта</a:t>
            </a:r>
            <a:endParaRPr lang="ru-RU" sz="1900" i="1" cap="none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i="1" cap="none" dirty="0" smtClean="0">
                <a:latin typeface="Times New Roman" pitchFamily="18" charset="0"/>
                <a:cs typeface="Times New Roman" pitchFamily="18" charset="0"/>
              </a:rPr>
              <a:t>- цель </a:t>
            </a:r>
            <a:r>
              <a:rPr lang="ru-RU" sz="1900" i="1" cap="none" dirty="0">
                <a:latin typeface="Times New Roman" pitchFamily="18" charset="0"/>
                <a:cs typeface="Times New Roman" pitchFamily="18" charset="0"/>
              </a:rPr>
              <a:t>и задачи представленной педагогической </a:t>
            </a:r>
            <a:r>
              <a:rPr lang="ru-RU" sz="1900" i="1" cap="none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1900" i="1" cap="none" dirty="0">
              <a:latin typeface="Times New Roman" pitchFamily="18" charset="0"/>
              <a:cs typeface="Times New Roman" pitchFamily="18" charset="0"/>
            </a:endParaRPr>
          </a:p>
          <a:p>
            <a:endParaRPr lang="ru-RU" sz="1900" i="1" cap="none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1900" i="1" cap="none" dirty="0" smtClean="0">
                <a:latin typeface="Times New Roman" pitchFamily="18" charset="0"/>
                <a:cs typeface="Times New Roman" pitchFamily="18" charset="0"/>
              </a:rPr>
              <a:t>описание инновационного</a:t>
            </a:r>
          </a:p>
          <a:p>
            <a:pPr algn="just"/>
            <a:r>
              <a:rPr lang="ru-RU" sz="1900" i="1" cap="none" dirty="0" smtClean="0">
                <a:latin typeface="Times New Roman" pitchFamily="18" charset="0"/>
                <a:cs typeface="Times New Roman" pitchFamily="18" charset="0"/>
              </a:rPr>
              <a:t>педагогического </a:t>
            </a:r>
            <a:r>
              <a:rPr lang="ru-RU" sz="1900" i="1" cap="none" dirty="0">
                <a:latin typeface="Times New Roman" pitchFamily="18" charset="0"/>
                <a:cs typeface="Times New Roman" pitchFamily="18" charset="0"/>
              </a:rPr>
              <a:t>опыта </a:t>
            </a:r>
            <a:endParaRPr lang="ru-RU" sz="1900" i="1" cap="non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i="1" cap="none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i="1" cap="none" dirty="0">
                <a:latin typeface="Times New Roman" pitchFamily="18" charset="0"/>
                <a:cs typeface="Times New Roman" pitchFamily="18" charset="0"/>
              </a:rPr>
              <a:t>авторской методики</a:t>
            </a:r>
            <a:r>
              <a:rPr lang="ru-RU" sz="1900" i="1" cap="none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900" i="1" cap="none" dirty="0">
              <a:latin typeface="Times New Roman" pitchFamily="18" charset="0"/>
              <a:cs typeface="Times New Roman" pitchFamily="18" charset="0"/>
            </a:endParaRPr>
          </a:p>
          <a:p>
            <a:endParaRPr lang="ru-RU" sz="1900" i="1" cap="non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i="1" cap="none" dirty="0" smtClean="0">
                <a:latin typeface="Times New Roman" pitchFamily="18" charset="0"/>
                <a:cs typeface="Times New Roman" pitchFamily="18" charset="0"/>
              </a:rPr>
              <a:t>- выводы </a:t>
            </a:r>
            <a:r>
              <a:rPr lang="ru-RU" sz="1900" i="1" cap="none" dirty="0">
                <a:latin typeface="Times New Roman" pitchFamily="18" charset="0"/>
                <a:cs typeface="Times New Roman" pitchFamily="18" charset="0"/>
              </a:rPr>
              <a:t>и результаты использования инновационного педагогического опыта (авторской методики)</a:t>
            </a:r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4005084" y="2066568"/>
            <a:ext cx="494908" cy="858376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4005084" y="3218696"/>
            <a:ext cx="494908" cy="858376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4005084" y="4370824"/>
            <a:ext cx="494908" cy="858376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97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51520" y="188640"/>
            <a:ext cx="8640960" cy="648072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pPr indent="182563"/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- тема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работы сформулирована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некорректно;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в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обосновании актуальности указаны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неподтверждённые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факты, личные домыслы и обобщенные суждения, ссылки на непроверяемые источники информации, не указаны противоречия, с которыми столкнулся педагог и которые стали импульсом для поиска путей их решения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отсутствует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связь между темой, целью, задачами, результатом, которые ставил перед собой педагог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- необоснованно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большое количество задач, направленных на реализацию цели;</a:t>
            </a:r>
            <a:br>
              <a:rPr lang="ru-RU" sz="19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нарушена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последовательность в изложении этапов работы и достижения результатов;</a:t>
            </a:r>
            <a:br>
              <a:rPr lang="ru-RU" sz="19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- отсутствует авторский подход в содержании опыта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 - нет достаточного научного обоснования используемой технологии либо перенасыщенность научными терминами;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акцент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в работе сделан либо на теоретическое обоснование используемой технологии, либо на ее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практическом применении;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не согласовано теоретическое обоснование и практический материал;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 - отсутствует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доказательность эффективности использования в работе указанной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технологии;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материалы не являются авторскими (факт установлен после проверки на плагиат).</a:t>
            </a:r>
            <a:endParaRPr lang="ru-RU" sz="1900" b="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332656"/>
            <a:ext cx="8640960" cy="504056"/>
          </a:xfrm>
        </p:spPr>
        <p:txBody>
          <a:bodyPr anchor="t">
            <a:normAutofit fontScale="85000" lnSpcReduction="10000"/>
          </a:bodyPr>
          <a:lstStyle/>
          <a:p>
            <a:pPr algn="ctr"/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Некоторые типичные ошибки в </a:t>
            </a:r>
            <a:r>
              <a:rPr lang="ru-RU" sz="2400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содержании </a:t>
            </a:r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конкурсных материалов:</a:t>
            </a:r>
            <a:endParaRPr lang="ru-RU" sz="23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69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51520" y="188640"/>
            <a:ext cx="8640960" cy="1296144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844824"/>
            <a:ext cx="7882135" cy="4968552"/>
          </a:xfrm>
        </p:spPr>
        <p:txBody>
          <a:bodyPr>
            <a:noAutofit/>
          </a:bodyPr>
          <a:lstStyle/>
          <a:p>
            <a:r>
              <a:rPr lang="ru-RU" sz="2400" cap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  <a:t> актуальность </a:t>
            </a:r>
            <a:r>
              <a:rPr lang="ru-RU" sz="2000" b="0" cap="none" dirty="0">
                <a:latin typeface="Times New Roman" pitchFamily="18" charset="0"/>
                <a:cs typeface="Times New Roman" pitchFamily="18" charset="0"/>
              </a:rPr>
              <a:t>темы конкурсной </a:t>
            </a:r>
            <a: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  <a:t>работы;</a:t>
            </a:r>
            <a:b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cap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  <a:t> согласованность </a:t>
            </a:r>
            <a:r>
              <a:rPr lang="ru-RU" sz="2000" b="0" cap="none" dirty="0">
                <a:latin typeface="Times New Roman" pitchFamily="18" charset="0"/>
                <a:cs typeface="Times New Roman" pitchFamily="18" charset="0"/>
              </a:rPr>
              <a:t>темы конкурсной работы с заявленной целью и задачами, </a:t>
            </a:r>
            <a:r>
              <a:rPr lang="ru-RU" sz="2000" i="1" cap="none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ориентированность на результат</a:t>
            </a:r>
            <a: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cap="none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cap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  <a:t>выраженность </a:t>
            </a:r>
            <a:r>
              <a:rPr lang="ru-RU" sz="2000" b="0" cap="none" dirty="0">
                <a:latin typeface="Times New Roman" pitchFamily="18" charset="0"/>
                <a:cs typeface="Times New Roman" pitchFamily="18" charset="0"/>
              </a:rPr>
              <a:t>авторского подхода в представленной конкурсной работе</a:t>
            </a:r>
            <a: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cap="none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cap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cap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sz="2000" i="1" cap="none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применения представленного опыта педагогической деятельности в практике реализации образовательных программ специального образования</a:t>
            </a:r>
            <a: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cap="none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cap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  <a:t> соответствие </a:t>
            </a:r>
            <a:r>
              <a:rPr lang="ru-RU" sz="2000" b="0" cap="none" dirty="0">
                <a:latin typeface="Times New Roman" pitchFamily="18" charset="0"/>
                <a:cs typeface="Times New Roman" pitchFamily="18" charset="0"/>
              </a:rPr>
              <a:t>требованиям к структуре, содержанию и оформлению конкурсной </a:t>
            </a:r>
            <a:r>
              <a:rPr lang="ru-RU" sz="2000" b="0" cap="none" dirty="0" smtClean="0">
                <a:latin typeface="Times New Roman" pitchFamily="18" charset="0"/>
                <a:cs typeface="Times New Roman" pitchFamily="18" charset="0"/>
              </a:rPr>
              <a:t>работы</a:t>
            </a:r>
            <a:endParaRPr lang="ru-RU" sz="2000" b="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548680"/>
            <a:ext cx="8640960" cy="1224136"/>
          </a:xfrm>
        </p:spPr>
        <p:txBody>
          <a:bodyPr anchor="t"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оценки конкурсной </a:t>
            </a:r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endParaRPr lang="ru-RU" sz="2400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8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339752" y="3122965"/>
            <a:ext cx="6696744" cy="954107"/>
          </a:xfrm>
          <a:prstGeom prst="roundRect">
            <a:avLst/>
          </a:prstGeom>
          <a:gradFill>
            <a:gsLst>
              <a:gs pos="0">
                <a:schemeClr val="accent6">
                  <a:tint val="50000"/>
                  <a:satMod val="300000"/>
                  <a:alpha val="44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51520" y="188640"/>
            <a:ext cx="8640960" cy="648072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388" y="1052736"/>
            <a:ext cx="7801996" cy="5400600"/>
          </a:xfrm>
        </p:spPr>
        <p:txBody>
          <a:bodyPr>
            <a:noAutofit/>
          </a:bodyPr>
          <a:lstStyle/>
          <a:p>
            <a:pPr indent="182563"/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- несоответствие техническим требованиям к оформлению конкурсной работы, установленным Положением о конкурсе;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наличие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дополнительных украшающих элементов (рамочек, картинок, декоративных шрифтов и т.д.);</a:t>
            </a:r>
            <a:br>
              <a:rPr lang="ru-RU" sz="19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 - несоблюдение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полей,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абзацных отступов, нумерации страниц;</a:t>
            </a:r>
            <a:br>
              <a:rPr lang="ru-RU" sz="19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 - ошибки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в оформлении ссылок на приложения, литературу;</a:t>
            </a:r>
            <a:br>
              <a:rPr lang="ru-RU" sz="19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при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предоставлении аналитической информации в виде диаграмм отсутствуют числовые значения, неверно подобран тип диаграммы, отсутствует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легенда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, название диаграммы;</a:t>
            </a:r>
            <a:br>
              <a:rPr lang="ru-RU" sz="1900" b="0" cap="none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 - схемы сложные, перегружены поясняющей информацией;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материалы приложений не имеют титульного листа;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различия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в предоставляемом бумажном и электронном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вариантах;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объем конкурсной работы превышает установленное Положением количество страниц;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- наличие </a:t>
            </a: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в тексте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ошибок разного типа.</a:t>
            </a:r>
            <a:b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b="0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cap="none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1900" b="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332656"/>
            <a:ext cx="8640960" cy="504056"/>
          </a:xfrm>
        </p:spPr>
        <p:txBody>
          <a:bodyPr anchor="t">
            <a:normAutofit fontScale="85000" lnSpcReduction="10000"/>
          </a:bodyPr>
          <a:lstStyle/>
          <a:p>
            <a:pPr algn="ctr"/>
            <a:r>
              <a:rPr lang="ru-RU" sz="2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Некоторые типичные ошибки в оформлении конкурсных материалов:</a:t>
            </a:r>
            <a:endParaRPr lang="ru-RU" sz="23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3122965"/>
            <a:ext cx="68071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Инструкция по оформлению диссертации, автореферата и публикаций по теме диссертации, утвержденной приказом ВАК Республики Беларусь от 25.06.2014 № 159 (в редакции приказа ВАК Республики Беларусь</a:t>
            </a: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08.09.2016 № 206) http://vak.org.by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805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621</TotalTime>
  <Words>315</Words>
  <Application>Microsoft Office PowerPoint</Application>
  <PresentationFormat>Экран (4:3)</PresentationFormat>
  <Paragraphs>99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Нагорная Татьяна Яковлевна, методист учебно-методического отдела  охраны детства и социальной работы  ГУО «Гомельский областной институт  развития образования»</vt:lpstr>
      <vt:lpstr>Слайд 2</vt:lpstr>
      <vt:lpstr>1. Определение потенциальных участников конкурса 2. Инструктивно-методическое совещание 3. Создание творческих групп в учреждениях образования 4. Проведение районного этапа конкурса   График посещения районных этапов конкурса</vt:lpstr>
      <vt:lpstr>5. Создание районной творческой группы  6. Проведение консультаций для участников конкурса  7. Подготовка конкурсных материалов к областному этапу конкурса 8. Представление конкурсных материалов на областной (заочный) этап </vt:lpstr>
      <vt:lpstr>Слайд 5</vt:lpstr>
      <vt:lpstr>Содержание</vt:lpstr>
      <vt:lpstr> - тема работы сформулирована некорректно;     - в обосновании актуальности указаны неподтверждённые факты, личные домыслы и обобщенные суждения, ссылки на непроверяемые источники информации, не указаны противоречия, с которыми столкнулся педагог и которые стали импульсом для поиска путей их решения;     - отсутствует связь между темой, целью, задачами, результатом, которые ставил перед собой педагог;     - необоснованно большое количество задач, направленных на реализацию цели;     - нарушена последовательность в изложении этапов работы и достижения результатов;      - отсутствует авторский подход в содержании опыта;      - нет достаточного научного обоснования используемой технологии либо перенасыщенность научными терминами;      - акцент в работе сделан либо на теоретическое обоснование используемой технологии, либо на ее практическом применении;      - не согласовано теоретическое обоснование и практический материал;      - отсутствует доказательность эффективности использования в работе указанной технологии;      - материалы не являются авторскими (факт установлен после проверки на плагиат).</vt:lpstr>
      <vt:lpstr>! актуальность темы конкурсной работы;  ! согласованность темы конкурсной работы с заявленной целью и задачами, ориентированность на результат;  ! выраженность авторского подхода в представленной конкурсной работе;  ! возможность применения представленного опыта педагогической деятельности в практике реализации образовательных программ специального образования;  ! соответствие требованиям к структуре, содержанию и оформлению конкурсной работы</vt:lpstr>
      <vt:lpstr>  - несоответствие техническим требованиям к оформлению конкурсной работы, установленным Положением о конкурсе;      - наличие дополнительных украшающих элементов (рамочек, картинок, декоративных шрифтов и т.д.);      - несоблюдение полей, отсутствие абзацных отступов, нумерации страниц;      - ошибки в оформлении ссылок на приложения, литературу;           - при предоставлении аналитической информации в виде диаграмм отсутствуют числовые значения, неверно подобран тип диаграммы, отсутствует легенда, название диаграммы;      - схемы сложные, перегружены поясняющей информацией;      - материалы приложений не имеют титульного листа;      - различия в предоставляемом бумажном и электронном вариантах;      - объем конкурсной работы превышает установленное Положением количество страниц;      - наличие в тексте ошибок разного типа.      </vt:lpstr>
      <vt:lpstr>  </vt:lpstr>
      <vt:lpstr>  </vt:lpstr>
      <vt:lpstr>Нагорная Татьяна Яковлевна, методист учебно-методического отдела  охраны детства и социальной работы  ГУО «Гомельский областной институт  развития образования»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учреждения общего среднего образования, утвержденным постановление МО РБ от 28.06.2011 №47 - учреждения дошкольного образования, утвержденным постановление МО РБ от 11.07.2011 №65 - специальной общеобразовательной школы (специальной общеобразовательной школы-интерната), вспомогательной школы (вспомогательной школы-интерната), центра коррекционно-развивающего обучения и реабилитации, утвержденным постановление МО РБ от 10.11.2011 №277 - социально-педагогического центра, детского дома, детской деревни (городка), утвержденным постановление МО РБ от 20.12.2013 №133 - учреждения дополнительного образования детей и молодежи, утвержденным постановление МО РБ от 03.01.2014 №2</dc:title>
  <dc:creator>Пользователь</dc:creator>
  <cp:lastModifiedBy>сергей</cp:lastModifiedBy>
  <cp:revision>89</cp:revision>
  <cp:lastPrinted>2016-05-16T15:23:41Z</cp:lastPrinted>
  <dcterms:created xsi:type="dcterms:W3CDTF">2016-05-04T11:24:09Z</dcterms:created>
  <dcterms:modified xsi:type="dcterms:W3CDTF">2019-02-06T09:31:37Z</dcterms:modified>
</cp:coreProperties>
</file>