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1" r:id="rId3"/>
    <p:sldId id="257" r:id="rId4"/>
    <p:sldId id="258" r:id="rId5"/>
    <p:sldId id="286" r:id="rId6"/>
    <p:sldId id="285" r:id="rId7"/>
    <p:sldId id="287" r:id="rId8"/>
    <p:sldId id="288" r:id="rId9"/>
    <p:sldId id="279" r:id="rId10"/>
    <p:sldId id="289" r:id="rId11"/>
    <p:sldId id="260" r:id="rId12"/>
    <p:sldId id="282" r:id="rId13"/>
    <p:sldId id="283" r:id="rId14"/>
    <p:sldId id="266" r:id="rId15"/>
    <p:sldId id="280" r:id="rId16"/>
    <p:sldId id="284" r:id="rId17"/>
    <p:sldId id="268" r:id="rId18"/>
    <p:sldId id="259" r:id="rId19"/>
    <p:sldId id="270" r:id="rId20"/>
    <p:sldId id="293" r:id="rId21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1A1B-0B31-43F6-82B9-B0BF85715464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7EA29AC5-5B74-4E2B-88DF-7C056F3A2CB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1A1B-0B31-43F6-82B9-B0BF85715464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29AC5-5B74-4E2B-88DF-7C056F3A2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1A1B-0B31-43F6-82B9-B0BF85715464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7EA29AC5-5B74-4E2B-88DF-7C056F3A2CB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1A1B-0B31-43F6-82B9-B0BF85715464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29AC5-5B74-4E2B-88DF-7C056F3A2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1A1B-0B31-43F6-82B9-B0BF85715464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7EA29AC5-5B74-4E2B-88DF-7C056F3A2CB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1A1B-0B31-43F6-82B9-B0BF85715464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29AC5-5B74-4E2B-88DF-7C056F3A2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1A1B-0B31-43F6-82B9-B0BF85715464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29AC5-5B74-4E2B-88DF-7C056F3A2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1A1B-0B31-43F6-82B9-B0BF85715464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29AC5-5B74-4E2B-88DF-7C056F3A2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1A1B-0B31-43F6-82B9-B0BF85715464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29AC5-5B74-4E2B-88DF-7C056F3A2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1A1B-0B31-43F6-82B9-B0BF85715464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29AC5-5B74-4E2B-88DF-7C056F3A2CB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1A1B-0B31-43F6-82B9-B0BF85715464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29AC5-5B74-4E2B-88DF-7C056F3A2CB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CC21A1B-0B31-43F6-82B9-B0BF85715464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EA29AC5-5B74-4E2B-88DF-7C056F3A2CB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2232247"/>
          </a:xfrm>
        </p:spPr>
        <p:txBody>
          <a:bodyPr>
            <a:noAutofit/>
          </a:bodyPr>
          <a:lstStyle/>
          <a:p>
            <a:pPr algn="r"/>
            <a:r>
              <a:rPr lang="ru-RU" sz="2800" dirty="0" smtClean="0"/>
              <a:t>Реализация основных направлений деятельности педагога-психолога с учетом специфики функционирования учреждения специального образования 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949280"/>
            <a:ext cx="7520880" cy="792088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sz="2000" dirty="0" smtClean="0"/>
              <a:t>Усова Татьяна Михайловна, директор ГУО «Гомельский областной центр коррекционно-развивающего обучения и реабилитации»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4458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827516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n>
                  <a:noFill/>
                </a:ln>
                <a:solidFill>
                  <a:prstClr val="black"/>
                </a:solidFill>
                <a:effectLst/>
                <a:latin typeface="times new roman"/>
              </a:rPr>
              <a:t/>
            </a:r>
            <a:br>
              <a:rPr lang="ru-RU" sz="2000" b="1" dirty="0" smtClean="0">
                <a:ln>
                  <a:noFill/>
                </a:ln>
                <a:solidFill>
                  <a:prstClr val="black"/>
                </a:solidFill>
                <a:effectLst/>
                <a:latin typeface="times new roman"/>
              </a:rPr>
            </a:br>
            <a:r>
              <a:rPr lang="ru-RU" sz="2000" b="1" dirty="0">
                <a:ln>
                  <a:noFill/>
                </a:ln>
                <a:solidFill>
                  <a:prstClr val="black"/>
                </a:solidFill>
                <a:effectLst/>
                <a:latin typeface="times new roman"/>
              </a:rPr>
              <a:t/>
            </a:r>
            <a:br>
              <a:rPr lang="ru-RU" sz="2000" b="1" dirty="0">
                <a:ln>
                  <a:noFill/>
                </a:ln>
                <a:solidFill>
                  <a:prstClr val="black"/>
                </a:solidFill>
                <a:effectLst/>
                <a:latin typeface="times new roman"/>
              </a:rPr>
            </a:br>
            <a:r>
              <a:rPr lang="ru-RU" sz="2000" b="1" dirty="0" smtClean="0">
                <a:ln>
                  <a:noFill/>
                </a:ln>
                <a:solidFill>
                  <a:prstClr val="black"/>
                </a:solidFill>
                <a:effectLst/>
                <a:latin typeface="times new roman"/>
              </a:rPr>
              <a:t>Коррекционно-развивающая работа – </a:t>
            </a:r>
            <a:br>
              <a:rPr lang="ru-RU" sz="2000" b="1" dirty="0" smtClean="0">
                <a:ln>
                  <a:noFill/>
                </a:ln>
                <a:solidFill>
                  <a:prstClr val="black"/>
                </a:solidFill>
                <a:effectLst/>
                <a:latin typeface="times new roman"/>
              </a:rPr>
            </a:br>
            <a:r>
              <a:rPr lang="ru-RU" sz="1800" b="1" dirty="0" smtClean="0">
                <a:ln>
                  <a:noFill/>
                </a:ln>
                <a:solidFill>
                  <a:prstClr val="black"/>
                </a:solidFill>
                <a:effectLst/>
                <a:latin typeface="times new roman"/>
              </a:rPr>
              <a:t>комплекс мероприятий, направленных на исправление (корректировку) особенностей обучающегося и его поведения, которые приводят к психологическим проблемам</a:t>
            </a:r>
            <a:r>
              <a:rPr lang="ru-RU" sz="1800" dirty="0">
                <a:ln>
                  <a:noFill/>
                </a:ln>
                <a:solidFill>
                  <a:prstClr val="black"/>
                </a:solidFill>
                <a:effectLst/>
                <a:latin typeface="Tahoma"/>
              </a:rPr>
              <a:t/>
            </a:r>
            <a:br>
              <a:rPr lang="ru-RU" sz="1800" dirty="0">
                <a:ln>
                  <a:noFill/>
                </a:ln>
                <a:solidFill>
                  <a:prstClr val="black"/>
                </a:solidFill>
                <a:effectLst/>
                <a:latin typeface="Tahoma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8772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1.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3. 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>
                <a:solidFill>
                  <a:srgbClr val="333333"/>
                </a:solidFill>
                <a:latin typeface="Lucida Grande"/>
              </a:rPr>
              <a:t>4</a:t>
            </a:r>
            <a:r>
              <a:rPr lang="ru-RU" sz="1300" dirty="0" smtClean="0">
                <a:solidFill>
                  <a:srgbClr val="333333"/>
                </a:solidFill>
                <a:latin typeface="Lucida Grande"/>
              </a:rPr>
              <a:t>. </a:t>
            </a:r>
            <a:endParaRPr lang="ru-RU" sz="1300" dirty="0">
              <a:solidFill>
                <a:srgbClr val="333333"/>
              </a:solidFill>
              <a:latin typeface="Lucida Grande"/>
            </a:endParaRPr>
          </a:p>
          <a:p>
            <a:pPr marL="0" indent="0">
              <a:buNone/>
            </a:pPr>
            <a:endParaRPr lang="ru-RU" sz="1300" dirty="0" smtClean="0">
              <a:solidFill>
                <a:srgbClr val="333333"/>
              </a:solidFill>
              <a:latin typeface="Lucida Grande"/>
            </a:endParaRPr>
          </a:p>
          <a:p>
            <a:pPr marL="0" indent="0">
              <a:buNone/>
            </a:pPr>
            <a:endParaRPr lang="ru-RU" sz="1300" dirty="0">
              <a:solidFill>
                <a:srgbClr val="333333"/>
              </a:solidFill>
              <a:latin typeface="Lucida Grande"/>
            </a:endParaRP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90172" y="1542250"/>
            <a:ext cx="3600400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333333"/>
                </a:solidFill>
                <a:latin typeface="Lucida Grande"/>
              </a:rPr>
              <a:t>Формирует группы </a:t>
            </a:r>
            <a:r>
              <a:rPr lang="ru-RU" sz="1200" dirty="0">
                <a:solidFill>
                  <a:srgbClr val="333333"/>
                </a:solidFill>
                <a:latin typeface="Lucida Grande"/>
              </a:rPr>
              <a:t>детей, </a:t>
            </a:r>
            <a:r>
              <a:rPr lang="ru-RU" sz="1200" dirty="0" smtClean="0">
                <a:solidFill>
                  <a:srgbClr val="333333"/>
                </a:solidFill>
                <a:latin typeface="Lucida Grande"/>
              </a:rPr>
              <a:t>выделяет детей для индивидуальной работы, нуждающихся </a:t>
            </a:r>
            <a:r>
              <a:rPr lang="ru-RU" sz="1200" dirty="0">
                <a:solidFill>
                  <a:srgbClr val="333333"/>
                </a:solidFill>
                <a:latin typeface="Lucida Grande"/>
              </a:rPr>
              <a:t>в  коррекционной поддержке</a:t>
            </a:r>
            <a:endParaRPr lang="ru-RU" sz="1200" dirty="0"/>
          </a:p>
        </p:txBody>
      </p:sp>
      <p:sp>
        <p:nvSpPr>
          <p:cNvPr id="6" name="Двойная стрелка влево/вправо 5"/>
          <p:cNvSpPr/>
          <p:nvPr/>
        </p:nvSpPr>
        <p:spPr>
          <a:xfrm>
            <a:off x="4355976" y="1823994"/>
            <a:ext cx="576064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56490" y="1010396"/>
            <a:ext cx="2304256" cy="3652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на основании:</a:t>
            </a:r>
          </a:p>
          <a:p>
            <a:pPr algn="ctr"/>
            <a:endParaRPr lang="ru-RU" dirty="0"/>
          </a:p>
        </p:txBody>
      </p:sp>
      <p:sp>
        <p:nvSpPr>
          <p:cNvPr id="9" name="Выноска со стрелкой вверх 8"/>
          <p:cNvSpPr/>
          <p:nvPr/>
        </p:nvSpPr>
        <p:spPr>
          <a:xfrm>
            <a:off x="5015773" y="1398234"/>
            <a:ext cx="1944216" cy="936104"/>
          </a:xfrm>
          <a:prstGeom prst="upArrow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+mj-lt"/>
              </a:rPr>
              <a:t>наблюдений </a:t>
            </a:r>
            <a:r>
              <a:rPr lang="ru-RU" sz="1200" dirty="0" smtClean="0">
                <a:solidFill>
                  <a:schemeClr val="tx1"/>
                </a:solidFill>
                <a:latin typeface="+mj-lt"/>
              </a:rPr>
              <a:t>педагогов, </a:t>
            </a:r>
            <a:r>
              <a:rPr lang="ru-RU" sz="1200" dirty="0">
                <a:solidFill>
                  <a:schemeClr val="tx1"/>
                </a:solidFill>
                <a:latin typeface="+mj-lt"/>
              </a:rPr>
              <a:t>педагога социального,  </a:t>
            </a:r>
            <a:r>
              <a:rPr lang="ru-RU" sz="1200" dirty="0" smtClean="0">
                <a:solidFill>
                  <a:schemeClr val="tx1"/>
                </a:solidFill>
                <a:latin typeface="+mj-lt"/>
              </a:rPr>
              <a:t>родителей</a:t>
            </a:r>
            <a:endParaRPr lang="ru-RU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Выноска со стрелкой вверх 9"/>
          <p:cNvSpPr/>
          <p:nvPr/>
        </p:nvSpPr>
        <p:spPr>
          <a:xfrm>
            <a:off x="7191474" y="1393671"/>
            <a:ext cx="1800200" cy="936104"/>
          </a:xfrm>
          <a:prstGeom prst="upArrow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+mj-lt"/>
              </a:rPr>
              <a:t>психолого-педагогической диагностики</a:t>
            </a:r>
            <a:endParaRPr lang="ru-RU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99981" y="2499258"/>
            <a:ext cx="3600400" cy="685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333333"/>
                </a:solidFill>
                <a:latin typeface="Lucida Grande"/>
              </a:rPr>
              <a:t>Мотивирует</a:t>
            </a:r>
            <a:r>
              <a:rPr lang="ru-RU" sz="1200" dirty="0" smtClean="0">
                <a:solidFill>
                  <a:srgbClr val="333333"/>
                </a:solidFill>
                <a:latin typeface="Lucida Grande"/>
              </a:rPr>
              <a:t> обучающихся </a:t>
            </a:r>
            <a:r>
              <a:rPr lang="ru-RU" sz="1200" dirty="0">
                <a:solidFill>
                  <a:srgbClr val="333333"/>
                </a:solidFill>
                <a:latin typeface="Lucida Grande"/>
              </a:rPr>
              <a:t>и их </a:t>
            </a:r>
            <a:r>
              <a:rPr lang="ru-RU" sz="1200" b="1" dirty="0">
                <a:solidFill>
                  <a:srgbClr val="333333"/>
                </a:solidFill>
                <a:latin typeface="Lucida Grande"/>
              </a:rPr>
              <a:t>родителей</a:t>
            </a:r>
            <a:r>
              <a:rPr lang="ru-RU" sz="1200" dirty="0">
                <a:solidFill>
                  <a:srgbClr val="333333"/>
                </a:solidFill>
                <a:latin typeface="Lucida Grande"/>
              </a:rPr>
              <a:t> на посещение  коррекционных мероприятий</a:t>
            </a:r>
            <a:endParaRPr lang="ru-RU" sz="1200" dirty="0"/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4497134" y="2745484"/>
            <a:ext cx="576064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220072" y="2470028"/>
            <a:ext cx="3595883" cy="779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+mj-lt"/>
              </a:rPr>
              <a:t>Т.к. включение обучающихся в коррекционную работу возможно </a:t>
            </a:r>
            <a:r>
              <a:rPr lang="ru-RU" sz="1200" dirty="0">
                <a:solidFill>
                  <a:schemeClr val="tx1"/>
                </a:solidFill>
                <a:latin typeface="+mj-lt"/>
              </a:rPr>
              <a:t>только с разрешения родителей или лиц, их замещающих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90172" y="3565612"/>
            <a:ext cx="3600400" cy="685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333333"/>
                </a:solidFill>
                <a:latin typeface="Lucida Grande"/>
              </a:rPr>
              <a:t>Организует</a:t>
            </a:r>
            <a:r>
              <a:rPr lang="ru-RU" sz="1200" dirty="0">
                <a:solidFill>
                  <a:srgbClr val="333333"/>
                </a:solidFill>
                <a:latin typeface="Lucida Grande"/>
              </a:rPr>
              <a:t>  коррекционно-развивающую работу</a:t>
            </a:r>
            <a:endParaRPr lang="ru-RU" sz="1200" dirty="0"/>
          </a:p>
        </p:txBody>
      </p:sp>
      <p:sp>
        <p:nvSpPr>
          <p:cNvPr id="15" name="Двойная стрелка влево/вправо 14"/>
          <p:cNvSpPr/>
          <p:nvPr/>
        </p:nvSpPr>
        <p:spPr>
          <a:xfrm>
            <a:off x="4439709" y="3794212"/>
            <a:ext cx="576064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230739" y="3555028"/>
            <a:ext cx="3595883" cy="3051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 smtClean="0">
                <a:solidFill>
                  <a:schemeClr val="tx1"/>
                </a:solidFill>
                <a:latin typeface="+mj-lt"/>
              </a:rPr>
              <a:t>психокоррекционные</a:t>
            </a:r>
            <a:r>
              <a:rPr lang="ru-RU" sz="1200" dirty="0" smtClean="0">
                <a:solidFill>
                  <a:schemeClr val="tx1"/>
                </a:solidFill>
                <a:latin typeface="+mj-lt"/>
              </a:rPr>
              <a:t> занятия</a:t>
            </a:r>
            <a:endParaRPr lang="ru-RU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242498" y="4039101"/>
            <a:ext cx="3595883" cy="3051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333333"/>
                </a:solidFill>
                <a:latin typeface="Lucida Grande"/>
              </a:rPr>
              <a:t>психологические игры, тренинги  </a:t>
            </a:r>
            <a:endParaRPr lang="ru-RU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90172" y="4729828"/>
            <a:ext cx="3600400" cy="7816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333333"/>
                </a:solidFill>
                <a:latin typeface="Lucida Grande"/>
              </a:rPr>
              <a:t>Формулирует </a:t>
            </a:r>
            <a:r>
              <a:rPr lang="ru-RU" sz="1200" dirty="0">
                <a:solidFill>
                  <a:srgbClr val="333333"/>
                </a:solidFill>
                <a:latin typeface="Lucida Grande"/>
              </a:rPr>
              <a:t>систему мер для педагогов и </a:t>
            </a:r>
            <a:r>
              <a:rPr lang="ru-RU" sz="1200" dirty="0" smtClean="0">
                <a:solidFill>
                  <a:srgbClr val="333333"/>
                </a:solidFill>
                <a:latin typeface="Lucida Grande"/>
              </a:rPr>
              <a:t>с </a:t>
            </a:r>
            <a:r>
              <a:rPr lang="ru-RU" sz="1200" dirty="0">
                <a:solidFill>
                  <a:srgbClr val="333333"/>
                </a:solidFill>
                <a:latin typeface="Lucida Grande"/>
              </a:rPr>
              <a:t>целью поддержки результатов коррекционной работы с </a:t>
            </a:r>
            <a:r>
              <a:rPr lang="ru-RU" sz="1200" dirty="0" smtClean="0">
                <a:solidFill>
                  <a:srgbClr val="333333"/>
                </a:solidFill>
                <a:latin typeface="Lucida Grande"/>
              </a:rPr>
              <a:t>обучающимся </a:t>
            </a:r>
          </a:p>
          <a:p>
            <a:pPr algn="ctr"/>
            <a:r>
              <a:rPr lang="ru-RU" sz="1200" dirty="0" smtClean="0">
                <a:solidFill>
                  <a:srgbClr val="333333"/>
                </a:solidFill>
                <a:latin typeface="Lucida Grande"/>
              </a:rPr>
              <a:t>(единство коррекционных задач)</a:t>
            </a:r>
            <a:endParaRPr lang="ru-RU" sz="12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26984" y="5805264"/>
            <a:ext cx="7916363" cy="86409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rgbClr val="002060"/>
              </a:solidFill>
              <a:latin typeface="+mj-lt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+mj-lt"/>
              </a:rPr>
              <a:t>Документация: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+mj-lt"/>
              </a:rPr>
              <a:t>материалы по организации и оказанию помощи обучающимся (</a:t>
            </a:r>
            <a:r>
              <a:rPr lang="ru-RU" sz="1400" dirty="0" err="1" smtClean="0">
                <a:solidFill>
                  <a:srgbClr val="002060"/>
                </a:solidFill>
                <a:latin typeface="+mj-lt"/>
              </a:rPr>
              <a:t>психокоррекционные</a:t>
            </a:r>
            <a:r>
              <a:rPr lang="ru-RU" sz="1400" dirty="0" smtClean="0">
                <a:solidFill>
                  <a:srgbClr val="002060"/>
                </a:solidFill>
                <a:latin typeface="+mj-lt"/>
              </a:rPr>
              <a:t> программы);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+mj-lt"/>
              </a:rPr>
              <a:t>журнал учета групповых и индивидуальных занятий</a:t>
            </a:r>
            <a:endParaRPr lang="ru-RU" sz="1400" dirty="0" smtClean="0">
              <a:solidFill>
                <a:srgbClr val="002060"/>
              </a:solidFill>
              <a:latin typeface="+mj-lt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72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581824"/>
          </a:xfrm>
        </p:spPr>
        <p:txBody>
          <a:bodyPr>
            <a:noAutofit/>
          </a:bodyPr>
          <a:lstStyle/>
          <a:p>
            <a:r>
              <a:rPr lang="ru-RU" sz="1800" b="1" i="1" dirty="0">
                <a:solidFill>
                  <a:srgbClr val="333333"/>
                </a:solidFill>
                <a:latin typeface="Lucida Grande"/>
              </a:rPr>
              <a:t>Психолого-педагогическое консультирование</a:t>
            </a:r>
            <a:r>
              <a:rPr lang="ru-RU" sz="1800" dirty="0">
                <a:solidFill>
                  <a:srgbClr val="333333"/>
                </a:solidFill>
                <a:latin typeface="Lucida Grande"/>
              </a:rPr>
              <a:t/>
            </a:r>
            <a:br>
              <a:rPr lang="ru-RU" sz="1800" dirty="0">
                <a:solidFill>
                  <a:srgbClr val="333333"/>
                </a:solidFill>
                <a:latin typeface="Lucida Grande"/>
              </a:rPr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856984" cy="6048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i="1" dirty="0" smtClean="0"/>
              <a:t>ЦЕЛЬ</a:t>
            </a:r>
            <a:r>
              <a:rPr lang="ru-RU" sz="1600" i="1" dirty="0">
                <a:solidFill>
                  <a:srgbClr val="333333"/>
                </a:solidFill>
                <a:latin typeface="Lucida Grande"/>
              </a:rPr>
              <a:t> </a:t>
            </a:r>
            <a:endParaRPr lang="ru-RU" sz="1600" i="1" dirty="0" smtClean="0">
              <a:solidFill>
                <a:srgbClr val="333333"/>
              </a:solidFill>
              <a:latin typeface="Lucida Grande"/>
            </a:endParaRPr>
          </a:p>
          <a:p>
            <a:pPr marL="0" indent="0" algn="ctr">
              <a:buNone/>
            </a:pPr>
            <a:r>
              <a:rPr lang="ru-RU" sz="1600" i="1" dirty="0" smtClean="0">
                <a:solidFill>
                  <a:srgbClr val="333333"/>
                </a:solidFill>
                <a:latin typeface="Lucida Grande"/>
              </a:rPr>
              <a:t>оказание</a:t>
            </a:r>
            <a:r>
              <a:rPr lang="ru-RU" sz="1600" i="1" dirty="0">
                <a:solidFill>
                  <a:srgbClr val="333333"/>
                </a:solidFill>
                <a:latin typeface="Lucida Grande"/>
              </a:rPr>
              <a:t>   помощи </a:t>
            </a:r>
            <a:r>
              <a:rPr lang="ru-RU" sz="1600" i="1" dirty="0" smtClean="0">
                <a:solidFill>
                  <a:srgbClr val="333333"/>
                </a:solidFill>
                <a:latin typeface="Lucida Grande"/>
              </a:rPr>
              <a:t>в </a:t>
            </a:r>
            <a:r>
              <a:rPr lang="ru-RU" sz="1600" i="1" dirty="0">
                <a:solidFill>
                  <a:srgbClr val="333333"/>
                </a:solidFill>
                <a:latin typeface="Lucida Grande"/>
              </a:rPr>
              <a:t>решении актуальных задач развития, </a:t>
            </a:r>
            <a:r>
              <a:rPr lang="ru-RU" sz="1600" i="1" dirty="0" smtClean="0">
                <a:solidFill>
                  <a:srgbClr val="333333"/>
                </a:solidFill>
                <a:latin typeface="Lucida Grande"/>
              </a:rPr>
              <a:t>адаптации, социализации</a:t>
            </a:r>
            <a:r>
              <a:rPr lang="ru-RU" sz="1600" i="1" dirty="0">
                <a:solidFill>
                  <a:srgbClr val="333333"/>
                </a:solidFill>
                <a:latin typeface="Lucida Grande"/>
              </a:rPr>
              <a:t>, учебных трудностей, проблем </a:t>
            </a:r>
            <a:r>
              <a:rPr lang="ru-RU" sz="1600" i="1" dirty="0" smtClean="0">
                <a:solidFill>
                  <a:srgbClr val="333333"/>
                </a:solidFill>
                <a:latin typeface="Lucida Grande"/>
              </a:rPr>
              <a:t>взаимоотношений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772816"/>
            <a:ext cx="2448272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обучающимся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93069" y="1803245"/>
            <a:ext cx="2448272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педагогам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00192" y="1772816"/>
            <a:ext cx="2448272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родителям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8" name="Прямая со стрелкой 7"/>
          <p:cNvCxnSpPr>
            <a:endCxn id="4" idx="0"/>
          </p:cNvCxnSpPr>
          <p:nvPr/>
        </p:nvCxnSpPr>
        <p:spPr>
          <a:xfrm flipH="1">
            <a:off x="1475656" y="1412776"/>
            <a:ext cx="316835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6" idx="0"/>
          </p:cNvCxnSpPr>
          <p:nvPr/>
        </p:nvCxnSpPr>
        <p:spPr>
          <a:xfrm>
            <a:off x="4644008" y="1412776"/>
            <a:ext cx="288032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644008" y="141277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трелка вниз 13"/>
          <p:cNvSpPr/>
          <p:nvPr/>
        </p:nvSpPr>
        <p:spPr>
          <a:xfrm>
            <a:off x="1475656" y="2235293"/>
            <a:ext cx="45719" cy="1855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4394345" y="2337857"/>
            <a:ext cx="45719" cy="1855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7524328" y="2328090"/>
            <a:ext cx="45719" cy="1855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05801" y="2523452"/>
            <a:ext cx="2493991" cy="16561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333333"/>
                </a:solidFill>
                <a:latin typeface="Lucida Grande"/>
              </a:rPr>
              <a:t>телефон доверия, </a:t>
            </a:r>
            <a:r>
              <a:rPr lang="ru-RU" sz="1200" dirty="0" smtClean="0">
                <a:solidFill>
                  <a:srgbClr val="333333"/>
                </a:solidFill>
                <a:latin typeface="Lucida Grande"/>
              </a:rPr>
              <a:t>информационные материалы, </a:t>
            </a:r>
            <a:r>
              <a:rPr lang="ru-RU" sz="1200" dirty="0">
                <a:solidFill>
                  <a:srgbClr val="333333"/>
                </a:solidFill>
                <a:latin typeface="Lucida Grande"/>
              </a:rPr>
              <a:t>групповые консультации на классных часах, </a:t>
            </a:r>
            <a:r>
              <a:rPr lang="ru-RU" sz="1200" dirty="0" smtClean="0">
                <a:solidFill>
                  <a:srgbClr val="333333"/>
                </a:solidFill>
                <a:latin typeface="Lucida Grande"/>
              </a:rPr>
              <a:t>психологическая </a:t>
            </a:r>
            <a:r>
              <a:rPr lang="ru-RU" sz="1200" dirty="0">
                <a:solidFill>
                  <a:srgbClr val="333333"/>
                </a:solidFill>
                <a:latin typeface="Lucida Grande"/>
              </a:rPr>
              <a:t>поддержка в экстренных </a:t>
            </a:r>
            <a:r>
              <a:rPr lang="ru-RU" sz="1200" dirty="0" smtClean="0">
                <a:solidFill>
                  <a:srgbClr val="333333"/>
                </a:solidFill>
                <a:latin typeface="Lucida Grande"/>
              </a:rPr>
              <a:t>случаях</a:t>
            </a:r>
            <a:endParaRPr lang="ru-RU" sz="12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93721" y="2562282"/>
            <a:ext cx="2493991" cy="16561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333333"/>
                </a:solidFill>
                <a:latin typeface="Lucida Grande"/>
              </a:rPr>
              <a:t>психолого-педагогические консилиумы по вопросам предотвращения </a:t>
            </a:r>
            <a:r>
              <a:rPr lang="ru-RU" sz="1200" dirty="0" err="1">
                <a:solidFill>
                  <a:srgbClr val="333333"/>
                </a:solidFill>
                <a:latin typeface="Lucida Grande"/>
              </a:rPr>
              <a:t>дезадаптации</a:t>
            </a:r>
            <a:r>
              <a:rPr lang="ru-RU" sz="1200" dirty="0">
                <a:solidFill>
                  <a:srgbClr val="333333"/>
                </a:solidFill>
                <a:latin typeface="Lucida Grande"/>
              </a:rPr>
              <a:t> </a:t>
            </a:r>
            <a:r>
              <a:rPr lang="ru-RU" sz="1200" dirty="0" smtClean="0">
                <a:solidFill>
                  <a:srgbClr val="333333"/>
                </a:solidFill>
                <a:latin typeface="Lucida Grande"/>
              </a:rPr>
              <a:t>обучающихся и др., </a:t>
            </a:r>
            <a:r>
              <a:rPr lang="ru-RU" sz="1200" dirty="0">
                <a:solidFill>
                  <a:srgbClr val="333333"/>
                </a:solidFill>
                <a:latin typeface="Lucida Grande"/>
              </a:rPr>
              <a:t>индивидуальные консультации   в случаях возникновения острых проблемных ситуаций</a:t>
            </a:r>
            <a:endParaRPr lang="ru-RU" sz="12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254473" y="2564904"/>
            <a:ext cx="2493991" cy="16561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333333"/>
                </a:solidFill>
                <a:latin typeface="Lucida Grande"/>
              </a:rPr>
              <a:t>организуются по специфическим проблемам </a:t>
            </a:r>
            <a:r>
              <a:rPr lang="ru-RU" sz="1400" dirty="0" smtClean="0">
                <a:solidFill>
                  <a:srgbClr val="333333"/>
                </a:solidFill>
                <a:latin typeface="Lucida Grande"/>
              </a:rPr>
              <a:t>обучающихся </a:t>
            </a:r>
            <a:endParaRPr lang="ru-RU" sz="1400" dirty="0"/>
          </a:p>
        </p:txBody>
      </p:sp>
      <p:sp>
        <p:nvSpPr>
          <p:cNvPr id="21" name="Прямоугольник с одним скругленным углом 20"/>
          <p:cNvSpPr/>
          <p:nvPr/>
        </p:nvSpPr>
        <p:spPr>
          <a:xfrm>
            <a:off x="3227477" y="4441336"/>
            <a:ext cx="2471132" cy="288032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Индивидуальные, групповые</a:t>
            </a:r>
            <a:endParaRPr lang="ru-RU" sz="11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26" name="Прямая со стрелкой 25"/>
          <p:cNvCxnSpPr>
            <a:stCxn id="17" idx="2"/>
            <a:endCxn id="21" idx="0"/>
          </p:cNvCxnSpPr>
          <p:nvPr/>
        </p:nvCxnSpPr>
        <p:spPr>
          <a:xfrm>
            <a:off x="1452797" y="4179636"/>
            <a:ext cx="3010246" cy="261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19" idx="2"/>
            <a:endCxn id="21" idx="0"/>
          </p:cNvCxnSpPr>
          <p:nvPr/>
        </p:nvCxnSpPr>
        <p:spPr>
          <a:xfrm flipH="1">
            <a:off x="4463043" y="4221088"/>
            <a:ext cx="3038426" cy="220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18" idx="2"/>
            <a:endCxn id="21" idx="0"/>
          </p:cNvCxnSpPr>
          <p:nvPr/>
        </p:nvCxnSpPr>
        <p:spPr>
          <a:xfrm>
            <a:off x="4440717" y="4218466"/>
            <a:ext cx="22326" cy="222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блако 30"/>
          <p:cNvSpPr/>
          <p:nvPr/>
        </p:nvSpPr>
        <p:spPr>
          <a:xfrm>
            <a:off x="96725" y="4298678"/>
            <a:ext cx="3096344" cy="1578593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333333"/>
                </a:solidFill>
                <a:latin typeface="Lucida Grande"/>
              </a:rPr>
              <a:t>В случае появления запроса на </a:t>
            </a:r>
            <a:r>
              <a:rPr lang="ru-RU" sz="800" dirty="0" smtClean="0">
                <a:solidFill>
                  <a:srgbClr val="333333"/>
                </a:solidFill>
                <a:latin typeface="Lucida Grande"/>
              </a:rPr>
              <a:t>психологическое </a:t>
            </a:r>
            <a:r>
              <a:rPr lang="ru-RU" sz="800" dirty="0">
                <a:solidFill>
                  <a:srgbClr val="333333"/>
                </a:solidFill>
                <a:latin typeface="Lucida Grande"/>
              </a:rPr>
              <a:t>консультирование по личным проблемам со стороны родителей или педагогов  педагог-психолог   выполняет диспетчерскую функцию, направляя к другим специалистам,  сведениями о которых он располагает</a:t>
            </a:r>
            <a:endParaRPr lang="ru-RU" sz="8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810493" y="5903199"/>
            <a:ext cx="7916363" cy="86409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rgbClr val="002060"/>
              </a:solidFill>
              <a:latin typeface="+mj-lt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+mj-lt"/>
              </a:rPr>
              <a:t>Документация: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+mj-lt"/>
              </a:rPr>
              <a:t>журнал учета консультаций обучающихся, родителей, педагогов</a:t>
            </a:r>
            <a:endParaRPr lang="ru-RU" sz="1400" dirty="0" smtClean="0">
              <a:solidFill>
                <a:srgbClr val="002060"/>
              </a:solidFill>
              <a:latin typeface="+mj-lt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178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221784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111111"/>
                </a:solidFill>
                <a:latin typeface="times new roman"/>
              </a:rPr>
              <a:t/>
            </a:r>
            <a:br>
              <a:rPr lang="ru-RU" sz="3100" b="1" dirty="0" smtClean="0">
                <a:solidFill>
                  <a:srgbClr val="111111"/>
                </a:solidFill>
                <a:latin typeface="times new roman"/>
              </a:rPr>
            </a:br>
            <a:r>
              <a:rPr lang="ru-RU" sz="2700" b="1" dirty="0" smtClean="0">
                <a:solidFill>
                  <a:srgbClr val="111111"/>
                </a:solidFill>
                <a:latin typeface="times new roman"/>
              </a:rPr>
              <a:t>Психологическая </a:t>
            </a:r>
            <a:r>
              <a:rPr lang="ru-RU" sz="2700" b="1" dirty="0">
                <a:solidFill>
                  <a:srgbClr val="111111"/>
                </a:solidFill>
                <a:latin typeface="times new roman"/>
              </a:rPr>
              <a:t>профилактика и просвещение</a:t>
            </a:r>
            <a:r>
              <a:rPr lang="ru-RU" sz="2700" dirty="0">
                <a:solidFill>
                  <a:srgbClr val="111111"/>
                </a:solidFill>
                <a:latin typeface="Tahoma"/>
              </a:rPr>
              <a:t/>
            </a:r>
            <a:br>
              <a:rPr lang="ru-RU" sz="2700" dirty="0">
                <a:solidFill>
                  <a:srgbClr val="111111"/>
                </a:solidFill>
                <a:latin typeface="Tahoma"/>
              </a:rPr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6264696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b="1" dirty="0" smtClean="0">
                <a:solidFill>
                  <a:srgbClr val="111111"/>
                </a:solidFill>
                <a:latin typeface="times new roman"/>
              </a:rPr>
              <a:t>Цель</a:t>
            </a:r>
            <a:r>
              <a:rPr lang="ru-RU" i="1" dirty="0">
                <a:solidFill>
                  <a:srgbClr val="111111"/>
                </a:solidFill>
              </a:rPr>
              <a:t> </a:t>
            </a:r>
            <a:r>
              <a:rPr lang="ru-RU" dirty="0" smtClean="0">
                <a:solidFill>
                  <a:srgbClr val="111111"/>
                </a:solidFill>
                <a:latin typeface="times new roman"/>
              </a:rPr>
              <a:t> </a:t>
            </a:r>
          </a:p>
          <a:p>
            <a:pPr algn="just"/>
            <a:endParaRPr lang="ru-RU" dirty="0">
              <a:solidFill>
                <a:srgbClr val="111111"/>
              </a:solidFill>
              <a:latin typeface="times new roman"/>
            </a:endParaRPr>
          </a:p>
          <a:p>
            <a:pPr algn="just"/>
            <a:endParaRPr lang="ru-RU" dirty="0" smtClean="0">
              <a:solidFill>
                <a:srgbClr val="111111"/>
              </a:solidFill>
              <a:latin typeface="times new roman"/>
            </a:endParaRPr>
          </a:p>
          <a:p>
            <a:pPr algn="just"/>
            <a:endParaRPr lang="ru-RU" dirty="0">
              <a:solidFill>
                <a:srgbClr val="111111"/>
              </a:solidFill>
              <a:latin typeface="times new roman"/>
            </a:endParaRPr>
          </a:p>
          <a:p>
            <a:endParaRPr lang="ru-RU" dirty="0"/>
          </a:p>
        </p:txBody>
      </p:sp>
      <p:sp>
        <p:nvSpPr>
          <p:cNvPr id="5" name="Выноска со стрелкой вверх 4"/>
          <p:cNvSpPr/>
          <p:nvPr/>
        </p:nvSpPr>
        <p:spPr>
          <a:xfrm>
            <a:off x="309710" y="692696"/>
            <a:ext cx="8496944" cy="1368152"/>
          </a:xfrm>
          <a:prstGeom prst="upArrow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111111"/>
                </a:solidFill>
                <a:latin typeface="times new roman"/>
              </a:rPr>
              <a:t>своевременное предупреждение возможных нарушений в становлении и развитии ребенка;</a:t>
            </a:r>
          </a:p>
          <a:p>
            <a:pPr algn="ctr"/>
            <a:endParaRPr lang="ru-RU" sz="1200" dirty="0" smtClean="0">
              <a:solidFill>
                <a:srgbClr val="111111"/>
              </a:solidFill>
              <a:latin typeface="times new roman"/>
            </a:endParaRPr>
          </a:p>
          <a:p>
            <a:pPr algn="ctr"/>
            <a:r>
              <a:rPr lang="ru-RU" sz="1200" dirty="0" smtClean="0">
                <a:solidFill>
                  <a:srgbClr val="111111"/>
                </a:solidFill>
                <a:latin typeface="times new roman"/>
              </a:rPr>
              <a:t>развитие </a:t>
            </a:r>
            <a:r>
              <a:rPr lang="ru-RU" sz="1200" dirty="0">
                <a:solidFill>
                  <a:srgbClr val="111111"/>
                </a:solidFill>
                <a:latin typeface="times new roman"/>
              </a:rPr>
              <a:t>психолого-педагогической компетентности (психологической культуры) </a:t>
            </a:r>
            <a:r>
              <a:rPr lang="ru-RU" sz="1200" dirty="0" smtClean="0">
                <a:solidFill>
                  <a:srgbClr val="111111"/>
                </a:solidFill>
                <a:latin typeface="times new roman"/>
              </a:rPr>
              <a:t>обучающихся, педагогов </a:t>
            </a:r>
            <a:r>
              <a:rPr lang="ru-RU" sz="1200" dirty="0">
                <a:solidFill>
                  <a:srgbClr val="111111"/>
                </a:solidFill>
                <a:latin typeface="times new roman"/>
              </a:rPr>
              <a:t>и родителей, в том числе по вопросам защиты прав детей, профилактики социального сиротства (уклонение от выполнения родительских обязанностей, жестокое обращение с детьми и насилие в семье и т.п.).</a:t>
            </a:r>
            <a:endParaRPr lang="ru-RU" sz="1200" dirty="0">
              <a:solidFill>
                <a:srgbClr val="111111"/>
              </a:solidFill>
              <a:latin typeface="Tahoma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2240868"/>
            <a:ext cx="18140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Строится</a:t>
            </a:r>
            <a:endParaRPr lang="ru-RU" sz="14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09710" y="2804090"/>
            <a:ext cx="18140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333333"/>
                </a:solidFill>
                <a:latin typeface="+mj-lt"/>
              </a:rPr>
              <a:t>Согласуется</a:t>
            </a:r>
            <a:endParaRPr lang="ru-RU" sz="1600" b="1" dirty="0">
              <a:latin typeface="+mj-lt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91114" y="3545011"/>
            <a:ext cx="18140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Осуществляется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91114" y="4941168"/>
            <a:ext cx="18140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333333"/>
                </a:solidFill>
                <a:latin typeface="+mj-lt"/>
              </a:rPr>
              <a:t>Содержание</a:t>
            </a:r>
            <a:endParaRPr lang="ru-RU" sz="1600" b="1" dirty="0">
              <a:latin typeface="+mj-lt"/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3196127" y="2132856"/>
            <a:ext cx="5760640" cy="396044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333333"/>
                </a:solidFill>
                <a:latin typeface="+mj-lt"/>
              </a:rPr>
              <a:t>в соответствии с планами работы учреждений образования</a:t>
            </a:r>
            <a:endParaRPr lang="ru-RU" sz="1400" dirty="0">
              <a:latin typeface="+mj-lt"/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3175926" y="2840094"/>
            <a:ext cx="5760640" cy="252028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333333"/>
                </a:solidFill>
                <a:latin typeface="+mj-lt"/>
              </a:rPr>
              <a:t>с заместителем директора по воспитательной работе</a:t>
            </a:r>
            <a:endParaRPr lang="ru-RU" sz="1400" dirty="0">
              <a:latin typeface="+mj-lt"/>
            </a:endParaRP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3162769" y="3284984"/>
            <a:ext cx="5760640" cy="1008112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§"/>
            </a:pPr>
            <a:endParaRPr lang="ru-RU" sz="1100" dirty="0" smtClean="0">
              <a:solidFill>
                <a:srgbClr val="333333"/>
              </a:solidFill>
              <a:latin typeface="+mj-lt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ru-RU" sz="1100" dirty="0" smtClean="0">
                <a:solidFill>
                  <a:srgbClr val="333333"/>
                </a:solidFill>
                <a:latin typeface="+mj-lt"/>
              </a:rPr>
              <a:t>на </a:t>
            </a:r>
            <a:r>
              <a:rPr lang="ru-RU" sz="1100" dirty="0">
                <a:solidFill>
                  <a:srgbClr val="333333"/>
                </a:solidFill>
                <a:latin typeface="+mj-lt"/>
              </a:rPr>
              <a:t>педсоветах и методических объединениях, родительских собраниях, классных часах и </a:t>
            </a:r>
            <a:r>
              <a:rPr lang="ru-RU" sz="1100" dirty="0" err="1" smtClean="0">
                <a:solidFill>
                  <a:srgbClr val="333333"/>
                </a:solidFill>
                <a:latin typeface="+mj-lt"/>
              </a:rPr>
              <a:t>т.п</a:t>
            </a:r>
            <a:r>
              <a:rPr lang="ru-RU" sz="1100" dirty="0" smtClean="0">
                <a:solidFill>
                  <a:srgbClr val="333333"/>
                </a:solidFill>
                <a:latin typeface="+mj-lt"/>
              </a:rPr>
              <a:t>;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ru-RU" sz="1100" dirty="0" smtClean="0">
                <a:solidFill>
                  <a:srgbClr val="333333"/>
                </a:solidFill>
                <a:latin typeface="+mj-lt"/>
              </a:rPr>
              <a:t>в рамках проведения акций, размещении информации на сайте, изготовления информационных бюллетеней, памяток, рекомендаций;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ru-RU" sz="1100" dirty="0" smtClean="0">
                <a:solidFill>
                  <a:srgbClr val="333333"/>
                </a:solidFill>
                <a:latin typeface="+mj-lt"/>
              </a:rPr>
              <a:t>в работе с волонтерами, студентами, родителями, педагогами</a:t>
            </a:r>
          </a:p>
          <a:p>
            <a:pPr algn="ctr"/>
            <a:endParaRPr lang="ru-RU" sz="1400" dirty="0">
              <a:latin typeface="+mj-lt"/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3208315" y="4365104"/>
            <a:ext cx="5760640" cy="720080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  <a:latin typeface="+mj-lt"/>
              </a:rPr>
              <a:t>Для педагогов</a:t>
            </a: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:  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>обучение </a:t>
            </a: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технологиям 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>проведения мероприятий по социализации учащихся на разных этапах обучения и воспитания, приемам интерактивного взаимодействия учителя с учениками, организации и проведения педагогического диагностического мероприятия и т.п.</a:t>
            </a:r>
            <a:endParaRPr lang="ru-RU" sz="1200" dirty="0">
              <a:latin typeface="+mj-lt"/>
            </a:endParaRP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3232835" y="5229200"/>
            <a:ext cx="5760640" cy="613459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C00000"/>
                </a:solidFill>
                <a:latin typeface="+mj-lt"/>
              </a:rPr>
              <a:t>Для родителей и обучающихся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: рассмотрение вопросов внутрисемейных отношений, взаимодействия в коллективе и т.д. (классные часы, родительские собрания, сайт учреждения образования)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6" name="Прямая со стрелкой 15"/>
          <p:cNvCxnSpPr>
            <a:stCxn id="6" idx="3"/>
          </p:cNvCxnSpPr>
          <p:nvPr/>
        </p:nvCxnSpPr>
        <p:spPr>
          <a:xfrm>
            <a:off x="2065538" y="2384884"/>
            <a:ext cx="109723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7" idx="3"/>
            <a:endCxn id="11" idx="1"/>
          </p:cNvCxnSpPr>
          <p:nvPr/>
        </p:nvCxnSpPr>
        <p:spPr>
          <a:xfrm>
            <a:off x="2123728" y="2948106"/>
            <a:ext cx="1052198" cy="180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8" idx="3"/>
            <a:endCxn id="12" idx="1"/>
          </p:cNvCxnSpPr>
          <p:nvPr/>
        </p:nvCxnSpPr>
        <p:spPr>
          <a:xfrm>
            <a:off x="2105132" y="3689027"/>
            <a:ext cx="1057637" cy="1000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9" idx="3"/>
            <a:endCxn id="13" idx="1"/>
          </p:cNvCxnSpPr>
          <p:nvPr/>
        </p:nvCxnSpPr>
        <p:spPr>
          <a:xfrm flipV="1">
            <a:off x="2105132" y="4725144"/>
            <a:ext cx="1103183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9" idx="3"/>
            <a:endCxn id="14" idx="1"/>
          </p:cNvCxnSpPr>
          <p:nvPr/>
        </p:nvCxnSpPr>
        <p:spPr>
          <a:xfrm>
            <a:off x="2105132" y="5085184"/>
            <a:ext cx="1127703" cy="4507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243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36580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111111"/>
                </a:solidFill>
                <a:latin typeface="times new roman"/>
              </a:rPr>
              <a:t>Методическая работа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712968" cy="5976664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dirty="0" smtClean="0">
                <a:solidFill>
                  <a:srgbClr val="111111"/>
                </a:solidFill>
                <a:latin typeface="times new roman"/>
              </a:rPr>
              <a:t>Основные направления:</a:t>
            </a:r>
            <a:r>
              <a:rPr lang="ru-RU" sz="2000" dirty="0" smtClean="0">
                <a:solidFill>
                  <a:srgbClr val="111111"/>
                </a:solidFill>
                <a:latin typeface="times new roman"/>
              </a:rPr>
              <a:t> </a:t>
            </a:r>
          </a:p>
          <a:p>
            <a:pPr marL="0" indent="0" algn="just">
              <a:buNone/>
            </a:pPr>
            <a:endParaRPr lang="ru-RU" dirty="0" smtClean="0">
              <a:solidFill>
                <a:srgbClr val="111111"/>
              </a:solidFill>
              <a:latin typeface="times new roman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rgbClr val="111111"/>
                </a:solidFill>
                <a:latin typeface="+mj-lt"/>
              </a:rPr>
              <a:t>изучение </a:t>
            </a:r>
            <a:r>
              <a:rPr lang="ru-RU" sz="1400" dirty="0">
                <a:solidFill>
                  <a:srgbClr val="111111"/>
                </a:solidFill>
                <a:latin typeface="+mj-lt"/>
              </a:rPr>
              <a:t>и обобщение опыта психологической, коррекционно-развивающей работы с </a:t>
            </a:r>
            <a:r>
              <a:rPr lang="ru-RU" sz="1400" dirty="0" smtClean="0">
                <a:solidFill>
                  <a:srgbClr val="111111"/>
                </a:solidFill>
                <a:latin typeface="+mj-lt"/>
              </a:rPr>
              <a:t>детьми</a:t>
            </a:r>
            <a:r>
              <a:rPr lang="ru-RU" sz="1400" dirty="0">
                <a:solidFill>
                  <a:srgbClr val="111111"/>
                </a:solidFill>
                <a:latin typeface="+mj-lt"/>
              </a:rPr>
              <a:t>;</a:t>
            </a:r>
            <a:endParaRPr lang="ru-RU" sz="1400" dirty="0" smtClean="0">
              <a:solidFill>
                <a:srgbClr val="111111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rgbClr val="111111"/>
                </a:solidFill>
                <a:latin typeface="+mj-lt"/>
              </a:rPr>
              <a:t>накопление </a:t>
            </a:r>
            <a:r>
              <a:rPr lang="ru-RU" sz="1400" dirty="0">
                <a:solidFill>
                  <a:srgbClr val="111111"/>
                </a:solidFill>
                <a:latin typeface="+mj-lt"/>
              </a:rPr>
              <a:t>методических материалов для организации образовательного </a:t>
            </a:r>
            <a:r>
              <a:rPr lang="ru-RU" sz="1400" dirty="0" smtClean="0">
                <a:solidFill>
                  <a:srgbClr val="111111"/>
                </a:solidFill>
                <a:latin typeface="+mj-lt"/>
              </a:rPr>
              <a:t>процесса;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rgbClr val="111111"/>
                </a:solidFill>
                <a:latin typeface="+mj-lt"/>
              </a:rPr>
              <a:t>предоставление </a:t>
            </a:r>
            <a:r>
              <a:rPr lang="ru-RU" sz="1400" dirty="0">
                <a:solidFill>
                  <a:srgbClr val="111111"/>
                </a:solidFill>
                <a:latin typeface="+mj-lt"/>
              </a:rPr>
              <a:t>возможности их использования педагогическими </a:t>
            </a:r>
            <a:r>
              <a:rPr lang="ru-RU" sz="1400" dirty="0" smtClean="0">
                <a:solidFill>
                  <a:srgbClr val="111111"/>
                </a:solidFill>
                <a:latin typeface="+mj-lt"/>
              </a:rPr>
              <a:t>работниками, </a:t>
            </a:r>
            <a:r>
              <a:rPr lang="ru-RU" sz="1400" dirty="0">
                <a:solidFill>
                  <a:srgbClr val="111111"/>
                </a:solidFill>
                <a:latin typeface="+mj-lt"/>
              </a:rPr>
              <a:t>руководителями </a:t>
            </a:r>
            <a:r>
              <a:rPr lang="ru-RU" sz="1400" dirty="0" smtClean="0">
                <a:solidFill>
                  <a:srgbClr val="111111"/>
                </a:solidFill>
                <a:latin typeface="+mj-lt"/>
              </a:rPr>
              <a:t>методических объединений </a:t>
            </a:r>
            <a:r>
              <a:rPr lang="ru-RU" sz="1400" dirty="0">
                <a:solidFill>
                  <a:srgbClr val="111111"/>
                </a:solidFill>
                <a:latin typeface="+mj-lt"/>
              </a:rPr>
              <a:t>и другими </a:t>
            </a:r>
            <a:r>
              <a:rPr lang="ru-RU" sz="1400" dirty="0" smtClean="0">
                <a:solidFill>
                  <a:srgbClr val="111111"/>
                </a:solidFill>
                <a:latin typeface="+mj-lt"/>
              </a:rPr>
              <a:t>сотрудниками</a:t>
            </a:r>
            <a:r>
              <a:rPr lang="ru-RU" sz="1400" dirty="0">
                <a:solidFill>
                  <a:srgbClr val="111111"/>
                </a:solidFill>
                <a:latin typeface="+mj-lt"/>
              </a:rPr>
              <a:t>;</a:t>
            </a:r>
            <a:endParaRPr lang="ru-RU" sz="1400" dirty="0" smtClean="0">
              <a:solidFill>
                <a:srgbClr val="111111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rgbClr val="111111"/>
                </a:solidFill>
                <a:latin typeface="+mj-lt"/>
              </a:rPr>
              <a:t>участие </a:t>
            </a:r>
            <a:r>
              <a:rPr lang="ru-RU" sz="1400" dirty="0">
                <a:solidFill>
                  <a:srgbClr val="111111"/>
                </a:solidFill>
                <a:latin typeface="+mj-lt"/>
              </a:rPr>
              <a:t>в подготовке вопросов на заседаниях методических </a:t>
            </a:r>
            <a:r>
              <a:rPr lang="ru-RU" sz="1400" dirty="0" smtClean="0">
                <a:solidFill>
                  <a:srgbClr val="111111"/>
                </a:solidFill>
                <a:latin typeface="+mj-lt"/>
              </a:rPr>
              <a:t>объединений;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rgbClr val="111111"/>
                </a:solidFill>
                <a:latin typeface="+mj-lt"/>
              </a:rPr>
              <a:t>повышение </a:t>
            </a:r>
            <a:r>
              <a:rPr lang="ru-RU" sz="1400" dirty="0">
                <a:solidFill>
                  <a:srgbClr val="111111"/>
                </a:solidFill>
                <a:latin typeface="+mj-lt"/>
              </a:rPr>
              <a:t>собственной профессиональной компетентности.</a:t>
            </a:r>
          </a:p>
          <a:p>
            <a:endParaRPr lang="ru-RU" dirty="0"/>
          </a:p>
        </p:txBody>
      </p:sp>
      <p:sp>
        <p:nvSpPr>
          <p:cNvPr id="4" name="Выгнутая вправо стрелка 3"/>
          <p:cNvSpPr/>
          <p:nvPr/>
        </p:nvSpPr>
        <p:spPr>
          <a:xfrm>
            <a:off x="3347864" y="764704"/>
            <a:ext cx="432048" cy="57606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3048203" y="2996952"/>
            <a:ext cx="3168352" cy="288032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Сотрудничество 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457469" y="3740160"/>
            <a:ext cx="2520280" cy="504056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Администрация (заместитель руководителя)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7" name="Прямоугольник с одним скругленным углом 6"/>
          <p:cNvSpPr/>
          <p:nvPr/>
        </p:nvSpPr>
        <p:spPr>
          <a:xfrm>
            <a:off x="3434172" y="3715259"/>
            <a:ext cx="2520280" cy="504056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Педагог социальный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" name="Прямоугольник с одним скругленным углом 7"/>
          <p:cNvSpPr/>
          <p:nvPr/>
        </p:nvSpPr>
        <p:spPr>
          <a:xfrm>
            <a:off x="6300192" y="3715259"/>
            <a:ext cx="2520280" cy="504056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Педагоги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1717609" y="3284984"/>
            <a:ext cx="29883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694312" y="3316796"/>
            <a:ext cx="0" cy="296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5" idx="2"/>
            <a:endCxn id="8" idx="0"/>
          </p:cNvCxnSpPr>
          <p:nvPr/>
        </p:nvCxnSpPr>
        <p:spPr>
          <a:xfrm>
            <a:off x="4632379" y="3284984"/>
            <a:ext cx="2927953" cy="430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457469" y="4437112"/>
            <a:ext cx="2520280" cy="12241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srgbClr val="333333"/>
                </a:solidFill>
                <a:latin typeface="Lucida Grande"/>
              </a:rPr>
              <a:t>по вопросам </a:t>
            </a:r>
            <a:r>
              <a:rPr lang="ru-RU" sz="1000" dirty="0">
                <a:solidFill>
                  <a:srgbClr val="333333"/>
                </a:solidFill>
                <a:latin typeface="Lucida Grande"/>
              </a:rPr>
              <a:t>реализации поставленных перед учреждением образования задач, в том числе – участие в составлении плана работы </a:t>
            </a:r>
            <a:r>
              <a:rPr lang="ru-RU" sz="1000" dirty="0" smtClean="0">
                <a:solidFill>
                  <a:srgbClr val="333333"/>
                </a:solidFill>
                <a:latin typeface="Lucida Grande"/>
              </a:rPr>
              <a:t>учреждения;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srgbClr val="333333"/>
                </a:solidFill>
                <a:latin typeface="Lucida Grande"/>
              </a:rPr>
              <a:t>по запросу выполняет </a:t>
            </a:r>
            <a:r>
              <a:rPr lang="ru-RU" sz="1000" dirty="0">
                <a:solidFill>
                  <a:srgbClr val="333333"/>
                </a:solidFill>
                <a:latin typeface="Lucida Grande"/>
              </a:rPr>
              <a:t>психологический </a:t>
            </a:r>
            <a:r>
              <a:rPr lang="ru-RU" sz="1000" dirty="0" smtClean="0">
                <a:solidFill>
                  <a:srgbClr val="333333"/>
                </a:solidFill>
                <a:latin typeface="Lucida Grande"/>
              </a:rPr>
              <a:t>анализ</a:t>
            </a:r>
            <a:r>
              <a:rPr lang="ru-RU" sz="1000" dirty="0">
                <a:solidFill>
                  <a:srgbClr val="333333"/>
                </a:solidFill>
                <a:latin typeface="Lucida Grande"/>
              </a:rPr>
              <a:t>    мероприятий</a:t>
            </a:r>
            <a:endParaRPr lang="ru-RU" sz="1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460926" y="4437112"/>
            <a:ext cx="2520280" cy="12241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srgbClr val="333333"/>
                </a:solidFill>
                <a:latin typeface="Lucida Grande"/>
              </a:rPr>
              <a:t>Реализация всех направлений деятельности СППС;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srgbClr val="333333"/>
                </a:solidFill>
                <a:latin typeface="Lucida Grande"/>
              </a:rPr>
              <a:t>разработка </a:t>
            </a:r>
            <a:r>
              <a:rPr lang="ru-RU" sz="1000" dirty="0">
                <a:solidFill>
                  <a:srgbClr val="333333"/>
                </a:solidFill>
                <a:latin typeface="Lucida Grande"/>
              </a:rPr>
              <a:t>психологически адекватных программ воспитательного воздействия</a:t>
            </a:r>
            <a:endParaRPr lang="ru-RU" sz="10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314029" y="4437112"/>
            <a:ext cx="2520280" cy="12241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rgbClr val="333333"/>
                </a:solidFill>
                <a:latin typeface="Lucida Grande"/>
              </a:rPr>
              <a:t>участие в подготовке заседаний </a:t>
            </a:r>
            <a:r>
              <a:rPr lang="ru-RU" sz="1000" dirty="0" smtClean="0">
                <a:solidFill>
                  <a:srgbClr val="333333"/>
                </a:solidFill>
                <a:latin typeface="Lucida Grande"/>
              </a:rPr>
              <a:t>методических объединений педагогов внутри учреждения, на уровне региона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168849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720080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Особенности реализации методического направления деятельности педагога-психолога ЦКРОиР</a:t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1300" dirty="0" smtClean="0"/>
              <a:t>(Положение о центре коррекционно-развивающего обучения и реабилитации, гл.9)</a:t>
            </a:r>
            <a:endParaRPr lang="ru-RU" sz="13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Педагог-психолог центра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коррекционно-развивающего обучения и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реабилитации оказывает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методическую помощь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педагогам-психологам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учреждений образования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в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вопросах психолого-педагогического сопровождения  учащихся с особенностями психофизического развития, в проектировании программ коррекции.  </a:t>
            </a: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Семинары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методические объединения,  проводимые специалистами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ЦКРОиРа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  согласовываются с районным куратором, ответственным за методическую работу, входят в общий учебный план района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.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 </a:t>
            </a:r>
            <a:b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</a:b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Связь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между специалистами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ЦКРОиР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  и педагогами-психологами учреждений образования осуществляется по вопросам динамики  развития ребенка с особенностями психофизического развития и эффективности коррекционного воздействия в условиях специально организованного обучения и воспитания, в том числе  в интегрированных классах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.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467544" y="5301208"/>
            <a:ext cx="8424936" cy="1440160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+mj-lt"/>
              </a:rPr>
              <a:t>!!! Методическая работа не прописана в Законе о психологической помощи как направление деятельности педагога-психолога.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+mj-lt"/>
              </a:rPr>
              <a:t>В соответствии с п.20 Положения о СППС одной из обязанностей специалистов данной структуры является совершенствование профмастерства, повышение квалификации и др.</a:t>
            </a:r>
            <a:endParaRPr lang="ru-RU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176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509816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rgbClr val="111111"/>
                </a:solidFill>
                <a:latin typeface="times new roman"/>
              </a:rPr>
              <a:t>Здоровьесберегающая деятельность</a:t>
            </a:r>
            <a:r>
              <a:rPr lang="ru-RU" sz="2400" dirty="0">
                <a:solidFill>
                  <a:srgbClr val="111111"/>
                </a:solidFill>
                <a:latin typeface="Tahoma"/>
              </a:rPr>
              <a:t/>
            </a:r>
            <a:br>
              <a:rPr lang="ru-RU" sz="2400" dirty="0">
                <a:solidFill>
                  <a:srgbClr val="111111"/>
                </a:solidFill>
                <a:latin typeface="Tahoma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smtClean="0">
                <a:solidFill>
                  <a:srgbClr val="111111"/>
                </a:solidFill>
                <a:latin typeface="times new roman"/>
              </a:rPr>
              <a:t>Основные задачи:</a:t>
            </a:r>
          </a:p>
          <a:p>
            <a:pPr algn="just"/>
            <a:r>
              <a:rPr lang="ru-RU" dirty="0" smtClean="0">
                <a:solidFill>
                  <a:srgbClr val="111111"/>
                </a:solidFill>
                <a:latin typeface="times new roman"/>
              </a:rPr>
              <a:t> </a:t>
            </a:r>
          </a:p>
          <a:p>
            <a:pPr algn="just"/>
            <a:r>
              <a:rPr lang="ru-RU" dirty="0" smtClean="0">
                <a:solidFill>
                  <a:srgbClr val="111111"/>
                </a:solidFill>
                <a:latin typeface="times new roman"/>
              </a:rPr>
              <a:t>содействие </a:t>
            </a:r>
            <a:r>
              <a:rPr lang="ru-RU" dirty="0">
                <a:solidFill>
                  <a:srgbClr val="111111"/>
                </a:solidFill>
                <a:latin typeface="times new roman"/>
              </a:rPr>
              <a:t>сохранению психологического здоровья </a:t>
            </a:r>
            <a:r>
              <a:rPr lang="ru-RU" dirty="0" smtClean="0">
                <a:solidFill>
                  <a:srgbClr val="111111"/>
                </a:solidFill>
                <a:latin typeface="times new roman"/>
              </a:rPr>
              <a:t>обучающихся;</a:t>
            </a:r>
          </a:p>
          <a:p>
            <a:pPr algn="just"/>
            <a:r>
              <a:rPr lang="ru-RU" dirty="0" smtClean="0">
                <a:solidFill>
                  <a:srgbClr val="111111"/>
                </a:solidFill>
                <a:latin typeface="times new roman"/>
              </a:rPr>
              <a:t>формирование </a:t>
            </a:r>
            <a:r>
              <a:rPr lang="ru-RU" dirty="0">
                <a:solidFill>
                  <a:srgbClr val="111111"/>
                </a:solidFill>
                <a:latin typeface="times new roman"/>
              </a:rPr>
              <a:t>установок на здоровый образ жизни и организацию безопасной жизнедеятельности </a:t>
            </a:r>
            <a:r>
              <a:rPr lang="ru-RU" dirty="0" smtClean="0">
                <a:solidFill>
                  <a:srgbClr val="111111"/>
                </a:solidFill>
                <a:latin typeface="times new roman"/>
              </a:rPr>
              <a:t>детей;</a:t>
            </a:r>
          </a:p>
          <a:p>
            <a:pPr algn="just"/>
            <a:r>
              <a:rPr lang="ru-RU" dirty="0" smtClean="0">
                <a:solidFill>
                  <a:srgbClr val="111111"/>
                </a:solidFill>
                <a:latin typeface="times new roman"/>
              </a:rPr>
              <a:t>пропаганда </a:t>
            </a:r>
            <a:r>
              <a:rPr lang="ru-RU" dirty="0">
                <a:solidFill>
                  <a:srgbClr val="111111"/>
                </a:solidFill>
                <a:latin typeface="times new roman"/>
              </a:rPr>
              <a:t>здорового образа </a:t>
            </a:r>
            <a:r>
              <a:rPr lang="ru-RU" dirty="0" smtClean="0">
                <a:solidFill>
                  <a:srgbClr val="111111"/>
                </a:solidFill>
                <a:latin typeface="times new roman"/>
              </a:rPr>
              <a:t>жизни;</a:t>
            </a:r>
          </a:p>
          <a:p>
            <a:pPr algn="just"/>
            <a:r>
              <a:rPr lang="ru-RU" dirty="0" smtClean="0">
                <a:solidFill>
                  <a:srgbClr val="111111"/>
                </a:solidFill>
                <a:latin typeface="times new roman"/>
              </a:rPr>
              <a:t>профилактика </a:t>
            </a:r>
            <a:r>
              <a:rPr lang="ru-RU" dirty="0">
                <a:solidFill>
                  <a:srgbClr val="111111"/>
                </a:solidFill>
                <a:latin typeface="times new roman"/>
              </a:rPr>
              <a:t>вредных привычек (</a:t>
            </a:r>
            <a:r>
              <a:rPr lang="ru-RU" dirty="0" err="1">
                <a:solidFill>
                  <a:srgbClr val="111111"/>
                </a:solidFill>
                <a:latin typeface="times new roman"/>
              </a:rPr>
              <a:t>табакокурение</a:t>
            </a:r>
            <a:r>
              <a:rPr lang="ru-RU" dirty="0">
                <a:solidFill>
                  <a:srgbClr val="111111"/>
                </a:solidFill>
                <a:latin typeface="times new roman"/>
              </a:rPr>
              <a:t>, алкоголизм, наркомания и др</a:t>
            </a:r>
            <a:r>
              <a:rPr lang="ru-RU" dirty="0" smtClean="0">
                <a:solidFill>
                  <a:srgbClr val="111111"/>
                </a:solidFill>
                <a:latin typeface="times new roman"/>
              </a:rPr>
              <a:t>.).</a:t>
            </a:r>
            <a:endParaRPr lang="ru-RU" dirty="0">
              <a:solidFill>
                <a:srgbClr val="111111"/>
              </a:solidFill>
              <a:latin typeface="Tahoma"/>
            </a:endParaRPr>
          </a:p>
          <a:p>
            <a:endParaRPr lang="ru-RU" dirty="0"/>
          </a:p>
        </p:txBody>
      </p:sp>
      <p:sp>
        <p:nvSpPr>
          <p:cNvPr id="4" name="Выгнутая вправо стрелка 3"/>
          <p:cNvSpPr/>
          <p:nvPr/>
        </p:nvSpPr>
        <p:spPr>
          <a:xfrm>
            <a:off x="3491880" y="908720"/>
            <a:ext cx="432048" cy="79208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5" name="Объект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725144"/>
            <a:ext cx="2160000" cy="1620000"/>
          </a:xfrm>
          <a:prstGeom prst="rect">
            <a:avLst/>
          </a:prstGeom>
        </p:spPr>
      </p:pic>
      <p:pic>
        <p:nvPicPr>
          <p:cNvPr id="6" name="Объект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2" r="2359" b="16334"/>
          <a:stretch>
            <a:fillRect/>
          </a:stretch>
        </p:blipFill>
        <p:spPr>
          <a:xfrm>
            <a:off x="5292080" y="4437112"/>
            <a:ext cx="2907179" cy="196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18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437808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111111"/>
                </a:solidFill>
                <a:latin typeface="times new roman"/>
              </a:rPr>
              <a:t>Психологическое сопровождение управленческих процессов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496" y="548680"/>
            <a:ext cx="8980000" cy="6192688"/>
          </a:xfrm>
        </p:spPr>
        <p:txBody>
          <a:bodyPr/>
          <a:lstStyle/>
          <a:p>
            <a:pPr marL="0" indent="0" algn="ctr">
              <a:buNone/>
            </a:pPr>
            <a:r>
              <a:rPr lang="ru-RU" sz="1600" b="1" dirty="0" smtClean="0">
                <a:solidFill>
                  <a:srgbClr val="111111"/>
                </a:solidFill>
                <a:latin typeface="times new roman"/>
              </a:rPr>
              <a:t>Цель</a:t>
            </a:r>
            <a:r>
              <a:rPr lang="ru-RU" sz="1600" i="1" dirty="0">
                <a:solidFill>
                  <a:srgbClr val="111111"/>
                </a:solidFill>
              </a:rPr>
              <a:t> </a:t>
            </a:r>
            <a:r>
              <a:rPr lang="ru-RU" sz="1600" dirty="0">
                <a:solidFill>
                  <a:srgbClr val="111111"/>
                </a:solidFill>
                <a:latin typeface="times new roman"/>
              </a:rPr>
              <a:t>— содействие повышению эффективности взаимодействия всех участников </a:t>
            </a:r>
            <a:r>
              <a:rPr lang="ru-RU" sz="1600" dirty="0" smtClean="0">
                <a:solidFill>
                  <a:srgbClr val="111111"/>
                </a:solidFill>
                <a:latin typeface="times new roman"/>
              </a:rPr>
              <a:t>образовательного </a:t>
            </a:r>
            <a:r>
              <a:rPr lang="ru-RU" sz="1600" dirty="0">
                <a:solidFill>
                  <a:srgbClr val="111111"/>
                </a:solidFill>
                <a:latin typeface="times new roman"/>
              </a:rPr>
              <a:t>процесса, созданию благоприятного психологического климата в педагогическом коллективе.</a:t>
            </a:r>
            <a:endParaRPr lang="ru-RU" sz="1600" dirty="0">
              <a:solidFill>
                <a:srgbClr val="111111"/>
              </a:solidFill>
              <a:latin typeface="Tahoma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1047" y="1949731"/>
            <a:ext cx="2232248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Педагог-психолог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675530" y="1651869"/>
            <a:ext cx="5256584" cy="3489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333333"/>
                </a:solidFill>
                <a:latin typeface="+mj-lt"/>
              </a:rPr>
              <a:t>участвует в  разработке программ развития учреждения образования</a:t>
            </a:r>
            <a:endParaRPr lang="ru-RU" sz="1200" dirty="0">
              <a:latin typeface="+mj-lt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12867" y="2227122"/>
            <a:ext cx="5256584" cy="37068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333333"/>
                </a:solidFill>
                <a:latin typeface="+mj-lt"/>
              </a:rPr>
              <a:t>проводит мониторинговые исследования социально-психологического климата в коллективе педагогов</a:t>
            </a:r>
            <a:endParaRPr lang="ru-RU" sz="1200" dirty="0">
              <a:latin typeface="+mj-lt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730542" y="2839418"/>
            <a:ext cx="5256584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изучает продуктивность 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>управленческой коммуникации в системах </a:t>
            </a:r>
            <a:r>
              <a:rPr lang="ru-RU" sz="1200" i="1" dirty="0">
                <a:solidFill>
                  <a:srgbClr val="333333"/>
                </a:solidFill>
                <a:latin typeface="+mj-lt"/>
              </a:rPr>
              <a:t>администрация – </a:t>
            </a:r>
            <a:r>
              <a:rPr lang="ru-RU" sz="1200" i="1" dirty="0" smtClean="0">
                <a:solidFill>
                  <a:srgbClr val="333333"/>
                </a:solidFill>
                <a:latin typeface="+mj-lt"/>
              </a:rPr>
              <a:t>педагоги, </a:t>
            </a:r>
            <a:r>
              <a:rPr lang="ru-RU" sz="1200" i="1" dirty="0">
                <a:solidFill>
                  <a:srgbClr val="333333"/>
                </a:solidFill>
                <a:latin typeface="+mj-lt"/>
              </a:rPr>
              <a:t>администрация – </a:t>
            </a:r>
            <a:r>
              <a:rPr lang="ru-RU" sz="1200" i="1" dirty="0" smtClean="0">
                <a:solidFill>
                  <a:srgbClr val="333333"/>
                </a:solidFill>
                <a:latin typeface="+mj-lt"/>
              </a:rPr>
              <a:t>педагоги </a:t>
            </a:r>
            <a:r>
              <a:rPr lang="ru-RU" sz="1200" i="1" dirty="0">
                <a:solidFill>
                  <a:srgbClr val="333333"/>
                </a:solidFill>
                <a:latin typeface="+mj-lt"/>
              </a:rPr>
              <a:t>– </a:t>
            </a:r>
            <a:r>
              <a:rPr lang="ru-RU" sz="1200" i="1" dirty="0" smtClean="0">
                <a:solidFill>
                  <a:srgbClr val="333333"/>
                </a:solidFill>
                <a:latin typeface="+mj-lt"/>
              </a:rPr>
              <a:t>обучающиеся, педагоги </a:t>
            </a:r>
            <a:r>
              <a:rPr lang="ru-RU" sz="1200" i="1" dirty="0">
                <a:solidFill>
                  <a:srgbClr val="333333"/>
                </a:solidFill>
                <a:latin typeface="+mj-lt"/>
              </a:rPr>
              <a:t>–- </a:t>
            </a:r>
            <a:r>
              <a:rPr lang="ru-RU" sz="1200" i="1" dirty="0" smtClean="0">
                <a:solidFill>
                  <a:srgbClr val="333333"/>
                </a:solidFill>
                <a:latin typeface="+mj-lt"/>
              </a:rPr>
              <a:t>обучающиеся</a:t>
            </a:r>
            <a:endParaRPr lang="ru-RU" sz="1200" dirty="0">
              <a:latin typeface="+mj-lt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30542" y="3660465"/>
            <a:ext cx="5256584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осуществляет 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>поиск и </a:t>
            </a: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апробацию 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>форм эффективного делового и досугового взаимодействия классных руководителей, педагогов-предметников, педагогов социальных  и педагогов-организаторов</a:t>
            </a:r>
            <a:endParaRPr lang="ru-RU" sz="1200" dirty="0">
              <a:latin typeface="+mj-lt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764429" y="4544590"/>
            <a:ext cx="5256584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dirty="0">
                <a:solidFill>
                  <a:srgbClr val="333333"/>
                </a:solidFill>
                <a:latin typeface="+mj-lt"/>
              </a:rPr>
              <a:t>регулярно информирует членов педагогического коллектива о своих профессиональных обязанностях, плане работы, а также о системе взаимодействия с классными педагогами и учителями-предметниками.</a:t>
            </a:r>
            <a:endParaRPr lang="ru-RU" sz="1200" dirty="0">
              <a:latin typeface="+mj-lt"/>
            </a:endParaRPr>
          </a:p>
        </p:txBody>
      </p:sp>
      <p:sp>
        <p:nvSpPr>
          <p:cNvPr id="11" name="Двойная стрелка влево/вправо 10"/>
          <p:cNvSpPr/>
          <p:nvPr/>
        </p:nvSpPr>
        <p:spPr>
          <a:xfrm rot="2056553">
            <a:off x="2353016" y="2623394"/>
            <a:ext cx="1292582" cy="432048"/>
          </a:xfrm>
          <a:prstGeom prst="left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функции</a:t>
            </a:r>
            <a:endParaRPr lang="ru-RU" sz="1200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266318" y="2766365"/>
            <a:ext cx="1893208" cy="432048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подчиняется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123967" y="3298361"/>
            <a:ext cx="2376264" cy="504056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руководителю учреждения образования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123967" y="4739176"/>
            <a:ext cx="2376264" cy="504056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с заместителем руководителя учреждения образования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340567" y="4126453"/>
            <a:ext cx="1893208" cy="432048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координирует деятельность</a:t>
            </a:r>
            <a:endParaRPr lang="ru-RU" sz="800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36130" y="5949280"/>
            <a:ext cx="7916363" cy="79208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Методическое руководство  педагогами-психологами учреждений образования в районе осуществляют специалисты регионального социально-педагогического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центра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654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43780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111111"/>
                </a:solidFill>
                <a:latin typeface="times new roman"/>
              </a:rPr>
              <a:t>Сопровождение </a:t>
            </a:r>
            <a:r>
              <a:rPr lang="ru-RU" sz="2800" b="1" dirty="0">
                <a:solidFill>
                  <a:srgbClr val="111111"/>
                </a:solidFill>
                <a:latin typeface="times new roman"/>
              </a:rPr>
              <a:t>управленческих процессов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5141168"/>
          </a:xfrm>
        </p:spPr>
        <p:txBody>
          <a:bodyPr>
            <a:noAutofit/>
          </a:bodyPr>
          <a:lstStyle/>
          <a:p>
            <a:r>
              <a:rPr lang="ru-RU" sz="1200" b="1" i="1" dirty="0">
                <a:solidFill>
                  <a:srgbClr val="333333"/>
                </a:solidFill>
                <a:latin typeface="+mj-lt"/>
              </a:rPr>
              <a:t>Куратор по республике </a:t>
            </a:r>
            <a:r>
              <a:rPr lang="ru-RU" sz="1200" b="1" i="1" dirty="0" smtClean="0">
                <a:solidFill>
                  <a:srgbClr val="333333"/>
                </a:solidFill>
                <a:latin typeface="+mj-lt"/>
              </a:rPr>
              <a:t>                     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АПО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НИО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 </a:t>
            </a:r>
            <a:b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</a:br>
            <a:r>
              <a:rPr lang="ru-RU" sz="1200" dirty="0">
                <a:solidFill>
                  <a:srgbClr val="333333"/>
                </a:solidFill>
                <a:latin typeface="+mj-lt"/>
              </a:rPr>
              <a:t>р</a:t>
            </a: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азрабатывает 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>методические рекомендации и банк методических материалов для психологов республики; проводит  республиканские совещания и семинары по проблемам реформирования </a:t>
            </a: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образования</a:t>
            </a:r>
            <a:endParaRPr lang="ru-RU" sz="1200" dirty="0">
              <a:solidFill>
                <a:srgbClr val="333333"/>
              </a:solidFill>
              <a:latin typeface="+mj-lt"/>
            </a:endParaRPr>
          </a:p>
          <a:p>
            <a:pPr>
              <a:spcBef>
                <a:spcPts val="0"/>
              </a:spcBef>
            </a:pPr>
            <a:endParaRPr lang="ru-RU" sz="1200" b="1" i="1" dirty="0" smtClean="0">
              <a:solidFill>
                <a:srgbClr val="333333"/>
              </a:solidFill>
              <a:latin typeface="+mj-lt"/>
            </a:endParaRPr>
          </a:p>
          <a:p>
            <a:pPr>
              <a:spcBef>
                <a:spcPts val="0"/>
              </a:spcBef>
            </a:pPr>
            <a:r>
              <a:rPr lang="ru-RU" sz="1200" b="1" i="1" dirty="0" smtClean="0">
                <a:solidFill>
                  <a:srgbClr val="333333"/>
                </a:solidFill>
                <a:latin typeface="+mj-lt"/>
              </a:rPr>
              <a:t>Куратор </a:t>
            </a:r>
            <a:r>
              <a:rPr lang="ru-RU" sz="1200" b="1" i="1" dirty="0">
                <a:solidFill>
                  <a:srgbClr val="333333"/>
                </a:solidFill>
                <a:latin typeface="+mj-lt"/>
              </a:rPr>
              <a:t>по области, городу</a:t>
            </a:r>
            <a:r>
              <a:rPr lang="ru-RU" sz="1200" b="1" dirty="0">
                <a:solidFill>
                  <a:srgbClr val="333333"/>
                </a:solidFill>
                <a:latin typeface="+mj-lt"/>
              </a:rPr>
              <a:t> </a:t>
            </a:r>
            <a:r>
              <a:rPr lang="ru-RU" sz="1200" b="1" dirty="0" smtClean="0">
                <a:solidFill>
                  <a:srgbClr val="333333"/>
                </a:solidFill>
                <a:latin typeface="+mj-lt"/>
              </a:rPr>
              <a:t>                    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ГОИРО, управление образования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/>
            </a:r>
            <a:br>
              <a:rPr lang="ru-RU" sz="1200" dirty="0">
                <a:solidFill>
                  <a:srgbClr val="333333"/>
                </a:solidFill>
                <a:latin typeface="+mj-lt"/>
              </a:rPr>
            </a:b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располагает 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>информацией </a:t>
            </a: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о педагогах-психологах 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>и СППС города, </a:t>
            </a: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проводимых мероприятиях;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2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        организует методическую работу 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>для районных руководителей методических объединений </a:t>
            </a: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педагогов-психологов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>; </a:t>
            </a:r>
            <a:endParaRPr lang="ru-RU" sz="1200" dirty="0" smtClean="0">
              <a:solidFill>
                <a:srgbClr val="333333"/>
              </a:solidFill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2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        ведет областную (городскую) информационную базу данных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> </a:t>
            </a:r>
            <a:br>
              <a:rPr lang="ru-RU" sz="1200" dirty="0">
                <a:solidFill>
                  <a:srgbClr val="333333"/>
                </a:solidFill>
                <a:latin typeface="+mj-lt"/>
              </a:rPr>
            </a:br>
            <a:r>
              <a:rPr lang="ru-RU" sz="1200" dirty="0">
                <a:solidFill>
                  <a:srgbClr val="333333"/>
                </a:solidFill>
                <a:latin typeface="+mj-lt"/>
              </a:rPr>
              <a:t> </a:t>
            </a:r>
          </a:p>
          <a:p>
            <a:r>
              <a:rPr lang="ru-RU" sz="1200" b="1" i="1" dirty="0">
                <a:solidFill>
                  <a:srgbClr val="333333"/>
                </a:solidFill>
                <a:latin typeface="+mj-lt"/>
              </a:rPr>
              <a:t>Куратор по району</a:t>
            </a:r>
            <a:r>
              <a:rPr lang="ru-RU" sz="1200" b="1" dirty="0">
                <a:solidFill>
                  <a:srgbClr val="333333"/>
                </a:solidFill>
                <a:latin typeface="+mj-lt"/>
              </a:rPr>
              <a:t> </a:t>
            </a:r>
            <a:r>
              <a:rPr lang="ru-RU" sz="1200" b="1" dirty="0" smtClean="0">
                <a:solidFill>
                  <a:srgbClr val="333333"/>
                </a:solidFill>
                <a:latin typeface="+mj-lt"/>
              </a:rPr>
              <a:t>                        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ООСиТ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(ОО)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2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        располагает 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>информацией по кадрам в районе, информационной базой по </a:t>
            </a: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району;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2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        содействует 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>повышению квалификации, </a:t>
            </a:r>
            <a:endParaRPr lang="ru-RU" sz="1200" dirty="0" smtClean="0">
              <a:solidFill>
                <a:srgbClr val="333333"/>
              </a:solidFill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2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        утверждает 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>план работы СППС в </a:t>
            </a: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районе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/>
            </a:r>
            <a:br>
              <a:rPr lang="ru-RU" sz="1200" dirty="0">
                <a:solidFill>
                  <a:srgbClr val="333333"/>
                </a:solidFill>
                <a:latin typeface="+mj-lt"/>
              </a:rPr>
            </a:br>
            <a:endParaRPr lang="ru-RU" sz="1200" dirty="0">
              <a:solidFill>
                <a:srgbClr val="333333"/>
              </a:solidFill>
              <a:latin typeface="+mj-lt"/>
            </a:endParaRPr>
          </a:p>
          <a:p>
            <a:pPr>
              <a:spcBef>
                <a:spcPts val="0"/>
              </a:spcBef>
            </a:pPr>
            <a:r>
              <a:rPr lang="ru-RU" sz="1200" dirty="0">
                <a:solidFill>
                  <a:srgbClr val="333333"/>
                </a:solidFill>
                <a:latin typeface="+mj-lt"/>
              </a:rPr>
              <a:t> </a:t>
            </a:r>
            <a:r>
              <a:rPr lang="ru-RU" sz="1200" b="1" i="1" dirty="0" smtClean="0">
                <a:solidFill>
                  <a:srgbClr val="333333"/>
                </a:solidFill>
                <a:latin typeface="+mj-lt"/>
              </a:rPr>
              <a:t>Руководитель методического </a:t>
            </a:r>
            <a:r>
              <a:rPr lang="ru-RU" sz="1200" b="1" i="1" dirty="0">
                <a:solidFill>
                  <a:srgbClr val="333333"/>
                </a:solidFill>
                <a:latin typeface="+mj-lt"/>
              </a:rPr>
              <a:t>объединения </a:t>
            </a:r>
            <a:r>
              <a:rPr lang="ru-RU" sz="1200" b="1" i="1" dirty="0" smtClean="0">
                <a:solidFill>
                  <a:srgbClr val="333333"/>
                </a:solidFill>
                <a:latin typeface="+mj-lt"/>
              </a:rPr>
              <a:t>педагогов-психологов</a:t>
            </a:r>
            <a:r>
              <a:rPr lang="ru-RU" sz="1200" b="1" dirty="0">
                <a:solidFill>
                  <a:srgbClr val="333333"/>
                </a:solidFill>
                <a:latin typeface="+mj-lt"/>
              </a:rPr>
              <a:t> </a:t>
            </a:r>
            <a:r>
              <a:rPr lang="ru-RU" sz="1200" b="1" dirty="0" smtClean="0">
                <a:solidFill>
                  <a:srgbClr val="333333"/>
                </a:solidFill>
                <a:latin typeface="+mj-lt"/>
              </a:rPr>
              <a:t>                    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информационно-правовой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отдел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СПЦ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/>
            </a:r>
            <a:b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</a:b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собирает от педагогов-психологов информацию, согласовывает и составляет план работы района  (группы в СПЦ, ЦКРОиР, центрах внешкольной работы  и </a:t>
            </a:r>
            <a:r>
              <a:rPr lang="ru-RU" sz="1200" dirty="0" err="1" smtClean="0">
                <a:solidFill>
                  <a:srgbClr val="333333"/>
                </a:solidFill>
                <a:latin typeface="+mj-lt"/>
              </a:rPr>
              <a:t>т.п</a:t>
            </a: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         работает с информационными запросами;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         организует работу методических объединений,  районную "школу" педагогов-психологов, др. методические мероприятия</a:t>
            </a:r>
            <a:br>
              <a:rPr lang="ru-RU" sz="1200" dirty="0" smtClean="0">
                <a:solidFill>
                  <a:srgbClr val="333333"/>
                </a:solidFill>
                <a:latin typeface="+mj-lt"/>
              </a:rPr>
            </a:b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 </a:t>
            </a:r>
          </a:p>
          <a:p>
            <a:pPr>
              <a:spcBef>
                <a:spcPts val="0"/>
              </a:spcBef>
            </a:pPr>
            <a:r>
              <a:rPr lang="ru-RU" sz="1200" b="1" i="1" dirty="0" smtClean="0">
                <a:solidFill>
                  <a:srgbClr val="333333"/>
                </a:solidFill>
                <a:latin typeface="+mj-lt"/>
              </a:rPr>
              <a:t>Педагоги- психологи </a:t>
            </a:r>
            <a:r>
              <a:rPr lang="ru-RU" sz="1200" b="1" i="1" dirty="0">
                <a:solidFill>
                  <a:srgbClr val="333333"/>
                </a:solidFill>
                <a:latin typeface="+mj-lt"/>
              </a:rPr>
              <a:t>учреждений образования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/>
            </a:r>
            <a:br>
              <a:rPr lang="ru-RU" sz="1200" dirty="0">
                <a:solidFill>
                  <a:srgbClr val="333333"/>
                </a:solidFill>
                <a:latin typeface="+mj-lt"/>
              </a:rPr>
            </a:b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подают 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>данные руководителю методического </a:t>
            </a: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объединения;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2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        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>составляют базу данных на </a:t>
            </a: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обучающихся, 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>нуждающихся в </a:t>
            </a: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помощи;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2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        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>направляют детей в коррекционно-развивающие группы на базе СПЦ, ЦКРОиР, ЦВР по показаниям и в соответствии с </a:t>
            </a: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планом;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2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        осуществляют 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>связь с другими организациями и др</a:t>
            </a:r>
            <a:r>
              <a:rPr lang="ru-RU" sz="1200" dirty="0" smtClean="0">
                <a:solidFill>
                  <a:srgbClr val="333333"/>
                </a:solidFill>
                <a:latin typeface="+mj-lt"/>
              </a:rPr>
              <a:t>.</a:t>
            </a:r>
            <a:endParaRPr lang="ru-RU" sz="1200" dirty="0">
              <a:solidFill>
                <a:srgbClr val="333333"/>
              </a:solidFill>
              <a:latin typeface="+mj-lt"/>
            </a:endParaRPr>
          </a:p>
          <a:p>
            <a:endParaRPr lang="ru-RU" sz="1200" dirty="0">
              <a:latin typeface="+mj-lt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2339752" y="1736812"/>
            <a:ext cx="50405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2620818" y="2492896"/>
            <a:ext cx="50405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2195736" y="3501008"/>
            <a:ext cx="50405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5220072" y="4437112"/>
            <a:ext cx="50405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4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797848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333333"/>
                </a:solidFill>
                <a:latin typeface="Lucida Grande"/>
              </a:rPr>
              <a:t>Документация педагога-психолога</a:t>
            </a:r>
            <a:br>
              <a:rPr lang="ru-RU" sz="2400" b="1" dirty="0">
                <a:solidFill>
                  <a:srgbClr val="333333"/>
                </a:solidFill>
                <a:latin typeface="Lucida Grande"/>
              </a:rPr>
            </a:br>
            <a:endParaRPr lang="ru-RU" sz="1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475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план </a:t>
            </a:r>
            <a:r>
              <a:rPr lang="ru-RU" sz="29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работы СППС учреждения образования на год (раздел плана воспитательной работы учреждения </a:t>
            </a: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образования, в ЦКРОиР – раздел «Социально-педагогическая поддержка и психологическая помощь (гл.10 Положения о ЦКРОиР));</a:t>
            </a:r>
            <a:endParaRPr lang="ru-RU" sz="29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планы </a:t>
            </a:r>
            <a:r>
              <a:rPr lang="ru-RU" sz="29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работы </a:t>
            </a: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педагога-психолога </a:t>
            </a: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на </a:t>
            </a: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четверть (месяц</a:t>
            </a:r>
            <a:r>
              <a:rPr lang="ru-RU" sz="29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</a:t>
            </a: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неделя, др.) </a:t>
            </a: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– самостоятельно определяет учреждение образования);</a:t>
            </a:r>
            <a:endParaRPr lang="ru-RU" sz="29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аналитический </a:t>
            </a:r>
            <a:r>
              <a:rPr lang="ru-RU" sz="29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отчет </a:t>
            </a: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о </a:t>
            </a:r>
            <a:r>
              <a:rPr lang="ru-RU" sz="29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работе </a:t>
            </a: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за год (в том числе в рамках отчета о работе СППС учреждения образования);</a:t>
            </a:r>
            <a:endParaRPr lang="ru-RU" sz="29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9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материалы по организации и оказанию помощи </a:t>
            </a: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обучающимся</a:t>
            </a:r>
            <a:r>
              <a:rPr lang="ru-RU" sz="29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29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(</a:t>
            </a:r>
            <a:r>
              <a:rPr lang="ru-RU" sz="2900" dirty="0" err="1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психокоррекционные</a:t>
            </a:r>
            <a:r>
              <a:rPr lang="ru-RU" sz="29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29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программы);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9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индивидуальные </a:t>
            </a:r>
            <a:r>
              <a:rPr lang="ru-RU" sz="29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психодиагностические </a:t>
            </a:r>
            <a:r>
              <a:rPr lang="ru-RU" sz="29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материалы (хранятся </a:t>
            </a:r>
            <a:r>
              <a:rPr lang="ru-RU" sz="29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до выпуска </a:t>
            </a:r>
            <a:r>
              <a:rPr lang="ru-RU" sz="29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обучающегося   </a:t>
            </a:r>
            <a:r>
              <a:rPr lang="ru-RU" sz="29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из </a:t>
            </a:r>
            <a:r>
              <a:rPr lang="ru-RU" sz="29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учреждения </a:t>
            </a:r>
            <a:r>
              <a:rPr lang="ru-RU" sz="29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образования);</a:t>
            </a:r>
            <a:endParaRPr lang="ru-RU" sz="29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9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журнал </a:t>
            </a:r>
            <a:r>
              <a:rPr lang="ru-RU" sz="29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учета консультаций обучающихся, родителей, педагогов;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9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журнал </a:t>
            </a:r>
            <a:r>
              <a:rPr lang="ru-RU" sz="29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учета групповых </a:t>
            </a:r>
            <a:r>
              <a:rPr lang="ru-RU" sz="29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и индивидуальных </a:t>
            </a:r>
            <a:r>
              <a:rPr lang="ru-RU" sz="29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занятий;</a:t>
            </a:r>
            <a:endParaRPr lang="ru-RU" sz="29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9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график </a:t>
            </a:r>
            <a:r>
              <a:rPr lang="ru-RU" sz="29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работы (циклограмма деятельности);</a:t>
            </a:r>
            <a:endParaRPr lang="ru-RU" sz="29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9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перечень </a:t>
            </a:r>
            <a:r>
              <a:rPr lang="ru-RU" sz="29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психологических методик, используемых  в </a:t>
            </a:r>
            <a:r>
              <a:rPr lang="ru-RU" sz="29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работе;</a:t>
            </a:r>
            <a:endParaRPr lang="ru-RU" sz="29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9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психологическая </a:t>
            </a:r>
            <a:r>
              <a:rPr lang="ru-RU" sz="29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характеристика</a:t>
            </a:r>
            <a:r>
              <a:rPr lang="ru-RU" sz="2900" i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(при </a:t>
            </a:r>
            <a:r>
              <a:rPr lang="ru-RU" sz="2900" i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необходимости). </a:t>
            </a:r>
          </a:p>
          <a:p>
            <a:pPr marL="0" indent="0" algn="just">
              <a:buNone/>
            </a:pPr>
            <a:r>
              <a:rPr lang="ru-RU" sz="2900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2900" i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     </a:t>
            </a:r>
            <a:r>
              <a:rPr lang="ru-RU" sz="2900" i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Образец </a:t>
            </a:r>
            <a:r>
              <a:rPr lang="ru-RU" sz="2900" i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характеристики </a:t>
            </a:r>
            <a:r>
              <a:rPr lang="ru-RU" sz="2900" i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         </a:t>
            </a:r>
            <a:r>
              <a:rPr lang="en-US" sz="2900" i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asabliva.by</a:t>
            </a:r>
            <a:endParaRPr lang="ru-RU" sz="2900" i="1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endParaRPr lang="ru-RU" i="1" dirty="0" smtClean="0">
              <a:solidFill>
                <a:srgbClr val="333333"/>
              </a:solidFill>
              <a:latin typeface="Lucida Grande"/>
            </a:endParaRPr>
          </a:p>
          <a:p>
            <a:pPr marL="0" indent="0">
              <a:buNone/>
            </a:pPr>
            <a:r>
              <a:rPr lang="ru-RU" sz="3500" b="1" cap="all" dirty="0" smtClean="0">
                <a:solidFill>
                  <a:schemeClr val="accent1">
                    <a:lumMod val="50000"/>
                  </a:schemeClr>
                </a:solidFill>
              </a:rPr>
              <a:t>*</a:t>
            </a:r>
            <a:r>
              <a:rPr lang="ru-RU" cap="all" dirty="0" smtClean="0"/>
              <a:t>ПОСТАНОВЛЕНИЕ МИНИСТЕРСТВА ОБРАЗОВАНИЯ РЕСПУБЛИКИ БЕЛАРУСЬ ОТ </a:t>
            </a:r>
            <a:r>
              <a:rPr lang="ru-RU" dirty="0" smtClean="0"/>
              <a:t>25 </a:t>
            </a:r>
            <a:r>
              <a:rPr lang="ru-RU" dirty="0"/>
              <a:t>июля 2011 г. № 116  «</a:t>
            </a:r>
            <a:r>
              <a:rPr lang="ru-RU" dirty="0" smtClean="0"/>
              <a:t>Об</a:t>
            </a:r>
          </a:p>
          <a:p>
            <a:pPr marL="0" indent="0">
              <a:buNone/>
            </a:pPr>
            <a:r>
              <a:rPr lang="ru-RU" dirty="0" smtClean="0"/>
              <a:t>  утверждении </a:t>
            </a:r>
            <a:r>
              <a:rPr lang="ru-RU" dirty="0"/>
              <a:t>положения об СППС», гл.3,п.16</a:t>
            </a:r>
            <a:br>
              <a:rPr lang="ru-RU" dirty="0"/>
            </a:b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!!!</a:t>
            </a:r>
            <a:r>
              <a:rPr lang="ru-RU" dirty="0" smtClean="0"/>
              <a:t> Положение </a:t>
            </a:r>
            <a:r>
              <a:rPr lang="ru-RU" dirty="0" smtClean="0"/>
              <a:t>об </a:t>
            </a:r>
            <a:r>
              <a:rPr lang="ru-RU" dirty="0" smtClean="0"/>
              <a:t>СППС </a:t>
            </a:r>
            <a:r>
              <a:rPr lang="ru-RU" dirty="0" smtClean="0"/>
              <a:t>п.20</a:t>
            </a:r>
            <a:r>
              <a:rPr lang="ru-RU" dirty="0" smtClean="0"/>
              <a:t>.</a:t>
            </a:r>
            <a:r>
              <a:rPr lang="ru-RU" dirty="0"/>
              <a:t> </a:t>
            </a:r>
            <a:r>
              <a:rPr lang="ru-RU" dirty="0"/>
              <a:t> </a:t>
            </a:r>
            <a:r>
              <a:rPr lang="ru-RU" dirty="0" smtClean="0"/>
              <a:t>«Специалисты </a:t>
            </a:r>
            <a:r>
              <a:rPr lang="ru-RU" dirty="0"/>
              <a:t>СППС учреждения образования </a:t>
            </a:r>
            <a:r>
              <a:rPr lang="ru-RU" dirty="0" smtClean="0"/>
              <a:t>обязаны вести </a:t>
            </a:r>
            <a:r>
              <a:rPr lang="ru-RU" dirty="0"/>
              <a:t>соответствующую документацию по направлениям профессиональной </a:t>
            </a:r>
            <a:r>
              <a:rPr lang="ru-RU" dirty="0" smtClean="0"/>
              <a:t>деятельности».</a:t>
            </a:r>
            <a:endParaRPr lang="ru-RU" dirty="0"/>
          </a:p>
          <a:p>
            <a:endParaRPr lang="ru-RU" i="1" dirty="0" smtClean="0">
              <a:solidFill>
                <a:srgbClr val="333333"/>
              </a:solidFill>
              <a:latin typeface="Lucida Grande"/>
            </a:endParaRPr>
          </a:p>
          <a:p>
            <a:pPr marL="0" indent="0" algn="ctr"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!!!</a:t>
            </a:r>
            <a:r>
              <a:rPr lang="ru-RU" i="1" dirty="0" smtClean="0">
                <a:solidFill>
                  <a:srgbClr val="333333"/>
                </a:solidFill>
                <a:latin typeface="Lucida Grande"/>
              </a:rPr>
              <a:t> При </a:t>
            </a:r>
            <a:r>
              <a:rPr lang="ru-RU" i="1" dirty="0">
                <a:solidFill>
                  <a:srgbClr val="333333"/>
                </a:solidFill>
                <a:latin typeface="Lucida Grande"/>
              </a:rPr>
              <a:t>увольнении педагог-психолог обязан оставить в учреждении образования все документы и материалы, касающиеся профессиональной деятельности,   за исключением литературы, приобретенной за счет собственных средств.</a:t>
            </a:r>
            <a:endParaRPr lang="ru-RU" dirty="0">
              <a:solidFill>
                <a:srgbClr val="333333"/>
              </a:solidFill>
              <a:latin typeface="Lucida Grande"/>
            </a:endParaRPr>
          </a:p>
          <a:p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2962186" y="4695865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35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509816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Распределение </a:t>
            </a:r>
            <a:r>
              <a:rPr lang="ru-RU" sz="2200" dirty="0"/>
              <a:t>рабочего времени </a:t>
            </a:r>
            <a:r>
              <a:rPr lang="ru-RU" sz="2200" dirty="0" smtClean="0"/>
              <a:t>(рабочей нагрузки) педагога-психолога</a:t>
            </a:r>
            <a:br>
              <a:rPr lang="ru-RU" sz="2200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8569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1100" dirty="0" smtClean="0">
                <a:solidFill>
                  <a:srgbClr val="C00000"/>
                </a:solidFill>
              </a:rPr>
              <a:t>!!! </a:t>
            </a:r>
          </a:p>
          <a:p>
            <a:pPr marL="0" indent="0" algn="just">
              <a:buNone/>
            </a:pPr>
            <a:r>
              <a:rPr lang="ru-RU" sz="1200" dirty="0" smtClean="0"/>
              <a:t>     </a:t>
            </a:r>
            <a:r>
              <a:rPr lang="ru-RU" sz="1200" dirty="0" smtClean="0">
                <a:latin typeface="+mj-lt"/>
              </a:rPr>
              <a:t>В пределах </a:t>
            </a:r>
            <a:r>
              <a:rPr lang="ru-RU" sz="1200" dirty="0">
                <a:latin typeface="+mj-lt"/>
              </a:rPr>
              <a:t>40 часов рабочего времени в неделю специалисты СППС </a:t>
            </a:r>
            <a:r>
              <a:rPr lang="ru-RU" sz="1200" dirty="0" smtClean="0">
                <a:solidFill>
                  <a:srgbClr val="C00000"/>
                </a:solidFill>
                <a:latin typeface="+mj-lt"/>
              </a:rPr>
              <a:t>самостоятельно </a:t>
            </a:r>
            <a:r>
              <a:rPr lang="ru-RU" sz="1200" dirty="0">
                <a:solidFill>
                  <a:srgbClr val="C00000"/>
                </a:solidFill>
                <a:latin typeface="+mj-lt"/>
              </a:rPr>
              <a:t>планируют </a:t>
            </a:r>
            <a:r>
              <a:rPr lang="ru-RU" sz="1200" dirty="0">
                <a:latin typeface="+mj-lt"/>
              </a:rPr>
              <a:t>свою работу для выполнения должностных </a:t>
            </a:r>
            <a:r>
              <a:rPr lang="ru-RU" sz="1200" dirty="0" smtClean="0">
                <a:latin typeface="+mj-lt"/>
              </a:rPr>
              <a:t>инструкций</a:t>
            </a:r>
            <a:r>
              <a:rPr lang="ru-RU" sz="1200" dirty="0">
                <a:latin typeface="+mj-lt"/>
              </a:rPr>
              <a:t>, утверждаемых руководителем учреждения образования на основании </a:t>
            </a:r>
            <a:r>
              <a:rPr lang="ru-RU" sz="1200" dirty="0" smtClean="0">
                <a:latin typeface="+mj-lt"/>
              </a:rPr>
              <a:t>квалификационных </a:t>
            </a:r>
            <a:r>
              <a:rPr lang="ru-RU" sz="1200" dirty="0">
                <a:latin typeface="+mj-lt"/>
              </a:rPr>
              <a:t>характеристик педагога социального и педагога-психолога </a:t>
            </a:r>
            <a:r>
              <a:rPr lang="ru-RU" sz="1200" dirty="0" smtClean="0">
                <a:latin typeface="+mj-lt"/>
              </a:rPr>
              <a:t>(</a:t>
            </a:r>
            <a:r>
              <a:rPr lang="ru-RU" sz="1200" dirty="0">
                <a:latin typeface="+mj-lt"/>
              </a:rPr>
              <a:t>утверждены постановлением  Министерства труда от 28 апреля 2001 г. № 53). </a:t>
            </a:r>
          </a:p>
          <a:p>
            <a:pPr marL="0" indent="0" algn="just">
              <a:buNone/>
            </a:pPr>
            <a:r>
              <a:rPr lang="ru-RU" sz="1200" dirty="0" smtClean="0">
                <a:latin typeface="+mj-lt"/>
              </a:rPr>
              <a:t>     Работа </a:t>
            </a:r>
            <a:r>
              <a:rPr lang="ru-RU" sz="1200" dirty="0">
                <a:latin typeface="+mj-lt"/>
              </a:rPr>
              <a:t>в библиотеке с научно-методической литературой, участие в семинарах, </a:t>
            </a:r>
            <a:r>
              <a:rPr lang="ru-RU" sz="1200" dirty="0" smtClean="0">
                <a:latin typeface="+mj-lt"/>
              </a:rPr>
              <a:t>заседаниях </a:t>
            </a:r>
            <a:r>
              <a:rPr lang="ru-RU" sz="1200" dirty="0">
                <a:latin typeface="+mj-lt"/>
              </a:rPr>
              <a:t>методических объединений и другая работа по профессиональному </a:t>
            </a:r>
            <a:r>
              <a:rPr lang="ru-RU" sz="1200" dirty="0" smtClean="0">
                <a:latin typeface="+mj-lt"/>
              </a:rPr>
              <a:t>совершенствованию </a:t>
            </a:r>
            <a:r>
              <a:rPr lang="ru-RU" sz="1200" dirty="0">
                <a:solidFill>
                  <a:srgbClr val="C00000"/>
                </a:solidFill>
                <a:latin typeface="+mj-lt"/>
              </a:rPr>
              <a:t>входит в рабочее время специалистов</a:t>
            </a:r>
            <a:r>
              <a:rPr lang="ru-RU" sz="1200" dirty="0">
                <a:latin typeface="+mj-lt"/>
              </a:rPr>
              <a:t>. Это время </a:t>
            </a:r>
            <a:r>
              <a:rPr lang="ru-RU" sz="1200" dirty="0" smtClean="0">
                <a:solidFill>
                  <a:srgbClr val="C00000"/>
                </a:solidFill>
                <a:latin typeface="+mj-lt"/>
              </a:rPr>
              <a:t>согласовывается</a:t>
            </a:r>
            <a:r>
              <a:rPr lang="ru-RU" sz="1200" dirty="0" smtClean="0">
                <a:latin typeface="+mj-lt"/>
              </a:rPr>
              <a:t> </a:t>
            </a:r>
            <a:r>
              <a:rPr lang="ru-RU" sz="1200" dirty="0">
                <a:latin typeface="+mj-lt"/>
              </a:rPr>
              <a:t>с руководителем учреждения образования</a:t>
            </a:r>
            <a:r>
              <a:rPr lang="ru-RU" sz="1200">
                <a:latin typeface="+mj-lt"/>
              </a:rPr>
              <a:t>. </a:t>
            </a:r>
            <a:endParaRPr lang="ru-RU" sz="1200" smtClean="0">
              <a:latin typeface="+mj-lt"/>
            </a:endParaRPr>
          </a:p>
          <a:p>
            <a:pPr marL="0" indent="0" algn="just">
              <a:buNone/>
            </a:pPr>
            <a:endParaRPr lang="ru-RU" sz="1200" dirty="0">
              <a:latin typeface="+mj-lt"/>
            </a:endParaRPr>
          </a:p>
          <a:p>
            <a:r>
              <a:rPr lang="ru-RU" sz="1200" b="1" i="1" dirty="0" smtClean="0">
                <a:latin typeface="+mj-lt"/>
              </a:rPr>
              <a:t>Примерное </a:t>
            </a:r>
            <a:r>
              <a:rPr lang="ru-RU" sz="1200" b="1" i="1" dirty="0">
                <a:latin typeface="+mj-lt"/>
              </a:rPr>
              <a:t>распределение </a:t>
            </a:r>
            <a:r>
              <a:rPr lang="ru-RU" sz="1200" b="1" i="1" dirty="0" smtClean="0">
                <a:latin typeface="+mj-lt"/>
              </a:rPr>
              <a:t>рабочего </a:t>
            </a:r>
            <a:r>
              <a:rPr lang="ru-RU" sz="1200" b="1" i="1" dirty="0" smtClean="0">
                <a:latin typeface="+mj-lt"/>
              </a:rPr>
              <a:t>времени </a:t>
            </a:r>
            <a:r>
              <a:rPr lang="ru-RU" sz="1200" b="1" i="1" dirty="0" smtClean="0">
                <a:latin typeface="+mj-lt"/>
              </a:rPr>
              <a:t>педагога-психолога:</a:t>
            </a:r>
            <a:endParaRPr lang="ru-RU" sz="1200" b="1" i="1" dirty="0">
              <a:latin typeface="+mj-lt"/>
            </a:endParaRPr>
          </a:p>
          <a:p>
            <a:pPr algn="just"/>
            <a:r>
              <a:rPr lang="ru-RU" sz="1200" dirty="0" smtClean="0">
                <a:latin typeface="+mj-lt"/>
              </a:rPr>
              <a:t>1</a:t>
            </a:r>
            <a:r>
              <a:rPr lang="ru-RU" sz="1200" dirty="0">
                <a:latin typeface="+mj-lt"/>
              </a:rPr>
              <a:t>. Психологическое просвещение – 4-6 часов. </a:t>
            </a:r>
          </a:p>
          <a:p>
            <a:pPr algn="just"/>
            <a:r>
              <a:rPr lang="ru-RU" sz="1200" dirty="0">
                <a:latin typeface="+mj-lt"/>
              </a:rPr>
              <a:t>2. Психодиагностическое обследование и обработка материалов  </a:t>
            </a:r>
            <a:r>
              <a:rPr lang="ru-RU" sz="1200" dirty="0" smtClean="0">
                <a:latin typeface="+mj-lt"/>
              </a:rPr>
              <a:t>– 6-8 </a:t>
            </a:r>
            <a:r>
              <a:rPr lang="ru-RU" sz="1200" dirty="0">
                <a:latin typeface="+mj-lt"/>
              </a:rPr>
              <a:t>часов. </a:t>
            </a:r>
          </a:p>
          <a:p>
            <a:pPr algn="just"/>
            <a:r>
              <a:rPr lang="ru-RU" sz="1200" dirty="0">
                <a:latin typeface="+mj-lt"/>
              </a:rPr>
              <a:t>3. </a:t>
            </a:r>
            <a:r>
              <a:rPr lang="ru-RU" sz="1200" dirty="0" err="1">
                <a:latin typeface="+mj-lt"/>
              </a:rPr>
              <a:t>Психокоррекционные</a:t>
            </a:r>
            <a:r>
              <a:rPr lang="ru-RU" sz="1200" dirty="0">
                <a:latin typeface="+mj-lt"/>
              </a:rPr>
              <a:t> и тренинговые занятия и подготовка  к ним  – 4-6 </a:t>
            </a:r>
            <a:r>
              <a:rPr lang="ru-RU" sz="1200" dirty="0" smtClean="0">
                <a:latin typeface="+mj-lt"/>
              </a:rPr>
              <a:t>часов</a:t>
            </a:r>
            <a:r>
              <a:rPr lang="ru-RU" sz="1200" dirty="0">
                <a:latin typeface="+mj-lt"/>
              </a:rPr>
              <a:t>. </a:t>
            </a:r>
          </a:p>
          <a:p>
            <a:pPr algn="just"/>
            <a:r>
              <a:rPr lang="ru-RU" sz="1200" dirty="0">
                <a:latin typeface="+mj-lt"/>
              </a:rPr>
              <a:t>4. Психологическое консультирование и </a:t>
            </a:r>
            <a:r>
              <a:rPr lang="ru-RU" sz="1200" dirty="0" err="1">
                <a:latin typeface="+mj-lt"/>
              </a:rPr>
              <a:t>профконсультирование</a:t>
            </a:r>
            <a:r>
              <a:rPr lang="ru-RU" sz="1200" dirty="0">
                <a:latin typeface="+mj-lt"/>
              </a:rPr>
              <a:t>  </a:t>
            </a:r>
            <a:r>
              <a:rPr lang="ru-RU" sz="1200" dirty="0" smtClean="0">
                <a:latin typeface="+mj-lt"/>
              </a:rPr>
              <a:t>– 4-6 </a:t>
            </a:r>
            <a:r>
              <a:rPr lang="ru-RU" sz="1200" dirty="0">
                <a:latin typeface="+mj-lt"/>
              </a:rPr>
              <a:t>часов. </a:t>
            </a:r>
          </a:p>
          <a:p>
            <a:pPr algn="just"/>
            <a:r>
              <a:rPr lang="ru-RU" sz="1200" dirty="0">
                <a:latin typeface="+mj-lt"/>
              </a:rPr>
              <a:t>5. </a:t>
            </a:r>
            <a:r>
              <a:rPr lang="ru-RU" sz="1200" dirty="0" smtClean="0">
                <a:latin typeface="+mj-lt"/>
              </a:rPr>
              <a:t>Методическая работа/консультации </a:t>
            </a:r>
            <a:r>
              <a:rPr lang="ru-RU" sz="1200" dirty="0">
                <a:latin typeface="+mj-lt"/>
              </a:rPr>
              <a:t>в научных, психологических центрах, работа с </a:t>
            </a:r>
            <a:r>
              <a:rPr lang="ru-RU" sz="1200" dirty="0" smtClean="0">
                <a:latin typeface="+mj-lt"/>
              </a:rPr>
              <a:t>научно-методической </a:t>
            </a:r>
            <a:r>
              <a:rPr lang="ru-RU" sz="1200" dirty="0">
                <a:latin typeface="+mj-lt"/>
              </a:rPr>
              <a:t>литературой, участие в </a:t>
            </a:r>
            <a:r>
              <a:rPr lang="ru-RU" sz="1200" dirty="0" smtClean="0">
                <a:latin typeface="+mj-lt"/>
              </a:rPr>
              <a:t>семинарах </a:t>
            </a:r>
            <a:r>
              <a:rPr lang="ru-RU" sz="1200" dirty="0">
                <a:latin typeface="+mj-lt"/>
              </a:rPr>
              <a:t>и методических объединениях и </a:t>
            </a:r>
            <a:r>
              <a:rPr lang="ru-RU" sz="1200" dirty="0" smtClean="0">
                <a:latin typeface="+mj-lt"/>
              </a:rPr>
              <a:t>другие </a:t>
            </a:r>
            <a:r>
              <a:rPr lang="ru-RU" sz="1200" dirty="0">
                <a:latin typeface="+mj-lt"/>
              </a:rPr>
              <a:t>формы профессионального совершенствования  </a:t>
            </a:r>
            <a:r>
              <a:rPr lang="ru-RU" sz="1200" dirty="0" smtClean="0">
                <a:latin typeface="+mj-lt"/>
              </a:rPr>
              <a:t>– 8 </a:t>
            </a:r>
            <a:r>
              <a:rPr lang="ru-RU" sz="1200" dirty="0">
                <a:latin typeface="+mj-lt"/>
              </a:rPr>
              <a:t>часов. </a:t>
            </a:r>
          </a:p>
          <a:p>
            <a:pPr algn="just"/>
            <a:r>
              <a:rPr lang="ru-RU" sz="1200" dirty="0">
                <a:latin typeface="+mj-lt"/>
              </a:rPr>
              <a:t>6. Другие виды работ, предусмотренные тарифно-квалификационной </a:t>
            </a:r>
            <a:r>
              <a:rPr lang="ru-RU" sz="1200" dirty="0" smtClean="0">
                <a:latin typeface="+mj-lt"/>
              </a:rPr>
              <a:t>характеристикой/сопровождение детей на подвозе  </a:t>
            </a:r>
            <a:r>
              <a:rPr lang="ru-RU" sz="1200" dirty="0">
                <a:latin typeface="+mj-lt"/>
              </a:rPr>
              <a:t>– 4-6 часов. </a:t>
            </a:r>
          </a:p>
          <a:p>
            <a:pPr marL="0" indent="0" algn="just">
              <a:buNone/>
            </a:pPr>
            <a:endParaRPr lang="ru-RU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2483768" y="836712"/>
            <a:ext cx="4392488" cy="36004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Определяется с учетом</a:t>
            </a:r>
            <a:endParaRPr lang="ru-RU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395536" y="1700808"/>
            <a:ext cx="2448272" cy="5040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+mj-lt"/>
              </a:rPr>
              <a:t>Контингента обучающихся</a:t>
            </a:r>
            <a:endParaRPr lang="ru-RU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347864" y="1700808"/>
            <a:ext cx="2664296" cy="5040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+mj-lt"/>
              </a:rPr>
              <a:t>Времени нахождения ребенка в УО и связанных с этим функций</a:t>
            </a:r>
            <a:endParaRPr lang="ru-RU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6444208" y="1700808"/>
            <a:ext cx="2448272" cy="5040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+mj-lt"/>
              </a:rPr>
              <a:t>Уровня компетенции и запросов коллектива </a:t>
            </a:r>
            <a:endParaRPr lang="ru-RU" sz="12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9" name="Прямая со стрелкой 8"/>
          <p:cNvCxnSpPr>
            <a:stCxn id="4" idx="2"/>
          </p:cNvCxnSpPr>
          <p:nvPr/>
        </p:nvCxnSpPr>
        <p:spPr>
          <a:xfrm flipH="1">
            <a:off x="1691680" y="1196752"/>
            <a:ext cx="298833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4" idx="2"/>
          </p:cNvCxnSpPr>
          <p:nvPr/>
        </p:nvCxnSpPr>
        <p:spPr>
          <a:xfrm>
            <a:off x="4680012" y="119675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4" idx="2"/>
          </p:cNvCxnSpPr>
          <p:nvPr/>
        </p:nvCxnSpPr>
        <p:spPr>
          <a:xfrm>
            <a:off x="4680012" y="1196752"/>
            <a:ext cx="298833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авая фигурная скобка 13"/>
          <p:cNvSpPr/>
          <p:nvPr/>
        </p:nvSpPr>
        <p:spPr>
          <a:xfrm rot="5400000">
            <a:off x="4541456" y="210542"/>
            <a:ext cx="288033" cy="43204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2951820" y="2514799"/>
            <a:ext cx="3456384" cy="21602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+mj-lt"/>
              </a:rPr>
              <a:t>Утверждается руководителем</a:t>
            </a:r>
            <a:endParaRPr lang="ru-RU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7770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27384"/>
            <a:ext cx="8661648" cy="504056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sz="1300" dirty="0" smtClean="0">
                <a:solidFill>
                  <a:schemeClr val="tx1"/>
                </a:solidFill>
                <a:effectLst/>
              </a:rPr>
              <a:t>Законодательство</a:t>
            </a:r>
            <a:r>
              <a:rPr lang="ru-RU" sz="1300" dirty="0">
                <a:solidFill>
                  <a:schemeClr val="tx1"/>
                </a:solidFill>
                <a:effectLst/>
              </a:rPr>
              <a:t>, регулирующее деятельность социально-педагогической и психологической службы учреждений образования</a:t>
            </a:r>
            <a:r>
              <a:rPr lang="ru-RU" sz="1300" b="1" dirty="0">
                <a:effectLst/>
              </a:rPr>
              <a:t> </a:t>
            </a:r>
            <a:r>
              <a:rPr lang="ru-RU" sz="1300" dirty="0">
                <a:effectLst/>
              </a:rPr>
              <a:t/>
            </a:r>
            <a:br>
              <a:rPr lang="ru-RU" sz="1300" dirty="0">
                <a:effectLst/>
              </a:rPr>
            </a:br>
            <a:endParaRPr lang="ru-RU" sz="13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856984" cy="6237312"/>
          </a:xfrm>
        </p:spPr>
        <p:txBody>
          <a:bodyPr>
            <a:normAutofit fontScale="25000" lnSpcReduction="20000"/>
          </a:bodyPr>
          <a:lstStyle/>
          <a:p>
            <a:endParaRPr lang="ru-RU" sz="4000" dirty="0" smtClean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ru-RU" sz="4000" dirty="0" smtClean="0">
                <a:solidFill>
                  <a:schemeClr val="tx1"/>
                </a:solidFill>
                <a:latin typeface="+mj-lt"/>
              </a:rPr>
              <a:t>Декрет </a:t>
            </a:r>
            <a:r>
              <a:rPr lang="ru-RU" sz="4000" dirty="0">
                <a:solidFill>
                  <a:schemeClr val="tx1"/>
                </a:solidFill>
                <a:latin typeface="+mj-lt"/>
              </a:rPr>
              <a:t>Президента Республики Беларусь</a:t>
            </a:r>
            <a:r>
              <a:rPr lang="ru-RU" sz="40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+mj-lt"/>
              </a:rPr>
              <a:t>от</a:t>
            </a:r>
            <a:r>
              <a:rPr lang="ru-RU" sz="40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+mj-lt"/>
              </a:rPr>
              <a:t>24 ноября  2006 года</a:t>
            </a:r>
            <a:r>
              <a:rPr lang="ru-RU" sz="40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+mj-lt"/>
              </a:rPr>
              <a:t>№ 18</a:t>
            </a:r>
            <a:r>
              <a:rPr lang="ru-RU" sz="40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+mj-lt"/>
              </a:rPr>
              <a:t>«О дополнительных мерах по государственной защите детей в неблагополучных семьях»</a:t>
            </a:r>
          </a:p>
          <a:p>
            <a:pPr marL="0" indent="0" algn="just">
              <a:buNone/>
            </a:pPr>
            <a:r>
              <a:rPr lang="be-BY" sz="4000" dirty="0">
                <a:solidFill>
                  <a:schemeClr val="tx1"/>
                </a:solidFill>
                <a:latin typeface="+mj-lt"/>
              </a:rPr>
              <a:t> </a:t>
            </a:r>
            <a:endParaRPr lang="ru-RU" sz="4000" dirty="0" smtClean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be-BY" sz="4000" dirty="0" smtClean="0">
                <a:solidFill>
                  <a:schemeClr val="tx1"/>
                </a:solidFill>
                <a:latin typeface="+mj-lt"/>
              </a:rPr>
              <a:t>Декрет Президента Республики Беларусь от 28 декабря 2014 г. № 6 </a:t>
            </a:r>
            <a:r>
              <a:rPr lang="ru-RU" sz="4000" dirty="0" smtClean="0">
                <a:solidFill>
                  <a:schemeClr val="tx1"/>
                </a:solidFill>
                <a:latin typeface="+mj-lt"/>
              </a:rPr>
              <a:t>«О неотложных мерах по противодействию незаконному обороту наркотиков»</a:t>
            </a:r>
          </a:p>
          <a:p>
            <a:pPr algn="just"/>
            <a:endParaRPr lang="ru-RU" sz="40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ru-RU" sz="4000" dirty="0">
                <a:solidFill>
                  <a:schemeClr val="tx1"/>
                </a:solidFill>
                <a:latin typeface="+mj-lt"/>
              </a:rPr>
              <a:t>Кодекс Республики Беларусь о браке и семье от  9 июля 1999 года</a:t>
            </a:r>
          </a:p>
          <a:p>
            <a:pPr algn="just"/>
            <a:endParaRPr lang="ru-RU" sz="40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ru-RU" sz="4000" dirty="0">
                <a:solidFill>
                  <a:schemeClr val="tx1"/>
                </a:solidFill>
                <a:latin typeface="+mj-lt"/>
              </a:rPr>
              <a:t>Кодекс Республики Беларусь об образовании от 13 января 2011 года</a:t>
            </a:r>
          </a:p>
          <a:p>
            <a:pPr algn="just"/>
            <a:endParaRPr lang="ru-RU" sz="40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ru-RU" sz="4000" dirty="0">
                <a:solidFill>
                  <a:schemeClr val="tx1"/>
                </a:solidFill>
                <a:latin typeface="+mj-lt"/>
              </a:rPr>
              <a:t>Закон Республики Беларусь от  19 ноября 1993 года  «О правах ребенка»</a:t>
            </a:r>
          </a:p>
          <a:p>
            <a:pPr algn="just"/>
            <a:endParaRPr lang="ru-RU" sz="40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ru-RU" sz="4000" dirty="0">
                <a:solidFill>
                  <a:schemeClr val="tx1"/>
                </a:solidFill>
                <a:latin typeface="+mj-lt"/>
              </a:rPr>
              <a:t>Закон Республики Беларусь от  31 мая 2003 года «Об основах системы профилактики безнадзорности и правонарушений несовершеннолетних»</a:t>
            </a:r>
          </a:p>
          <a:p>
            <a:pPr algn="just"/>
            <a:endParaRPr lang="ru-RU" sz="40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ru-RU" sz="4000" dirty="0">
                <a:solidFill>
                  <a:schemeClr val="tx1"/>
                </a:solidFill>
                <a:latin typeface="+mj-lt"/>
              </a:rPr>
              <a:t>Закон Республики Беларусь от 1 июля 2010 года «Об оказании психологической помощи»</a:t>
            </a:r>
          </a:p>
          <a:p>
            <a:pPr algn="just"/>
            <a:endParaRPr lang="ru-RU" sz="40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ru-RU" sz="4000" dirty="0">
                <a:solidFill>
                  <a:schemeClr val="tx1"/>
                </a:solidFill>
                <a:latin typeface="+mj-lt"/>
              </a:rPr>
              <a:t>Закон Республики Беларусь от 04 января 2014 года «Об основах деятельности по профилактике правонарушений»</a:t>
            </a:r>
          </a:p>
          <a:p>
            <a:pPr algn="just"/>
            <a:endParaRPr lang="ru-RU" sz="40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ru-RU" sz="4000" dirty="0" smtClean="0">
                <a:solidFill>
                  <a:schemeClr val="tx1"/>
                </a:solidFill>
                <a:latin typeface="+mj-lt"/>
              </a:rPr>
              <a:t>Постановление </a:t>
            </a:r>
            <a:r>
              <a:rPr lang="ru-RU" sz="4000" dirty="0">
                <a:solidFill>
                  <a:schemeClr val="tx1"/>
                </a:solidFill>
                <a:latin typeface="+mj-lt"/>
              </a:rPr>
              <a:t>Министерства образования Республики Беларусь от             28 июля 2004 года № 47 «Об утверждении инструкции о порядке выявления несовершеннолетних, нуждающихся в государственной защите»</a:t>
            </a:r>
          </a:p>
          <a:p>
            <a:pPr algn="just"/>
            <a:endParaRPr lang="ru-RU" sz="40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ru-RU" sz="4000" dirty="0" smtClean="0">
                <a:solidFill>
                  <a:schemeClr val="tx1"/>
                </a:solidFill>
                <a:latin typeface="+mj-lt"/>
              </a:rPr>
              <a:t>Постановление </a:t>
            </a:r>
            <a:r>
              <a:rPr lang="ru-RU" sz="4000" dirty="0">
                <a:solidFill>
                  <a:schemeClr val="tx1"/>
                </a:solidFill>
                <a:latin typeface="+mj-lt"/>
              </a:rPr>
              <a:t>Министерства образования Республики Беларусь от              16 февраля 2009 года № 6 «Об утверждении положения о совете учреждения образования по профилактике безнадзорности и правонарушений несовершеннолетних»</a:t>
            </a:r>
          </a:p>
          <a:p>
            <a:pPr algn="just"/>
            <a:endParaRPr lang="ru-RU" sz="40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ru-RU" sz="4000" dirty="0" smtClean="0">
                <a:solidFill>
                  <a:schemeClr val="tx1"/>
                </a:solidFill>
                <a:latin typeface="+mj-lt"/>
              </a:rPr>
              <a:t>Постановление </a:t>
            </a:r>
            <a:r>
              <a:rPr lang="ru-RU" sz="4000" dirty="0">
                <a:solidFill>
                  <a:schemeClr val="tx1"/>
                </a:solidFill>
                <a:latin typeface="+mj-lt"/>
              </a:rPr>
              <a:t>Совета Министров Республики Беларусь  от 14 января 2011 года  № 45 «О некоторых вопросах оказания психологической помощи</a:t>
            </a:r>
            <a:r>
              <a:rPr lang="ru-RU" sz="4000" dirty="0" smtClean="0">
                <a:solidFill>
                  <a:schemeClr val="tx1"/>
                </a:solidFill>
                <a:latin typeface="+mj-lt"/>
              </a:rPr>
              <a:t>»</a:t>
            </a:r>
          </a:p>
          <a:p>
            <a:pPr algn="just"/>
            <a:endParaRPr lang="ru-RU" sz="40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ru-RU" sz="4000" dirty="0" smtClean="0">
                <a:solidFill>
                  <a:schemeClr val="tx1"/>
                </a:solidFill>
                <a:latin typeface="+mj-lt"/>
              </a:rPr>
              <a:t>Постановление Министерства образования Республики Беларусь от 25 </a:t>
            </a:r>
            <a:r>
              <a:rPr lang="ru-RU" sz="4000" dirty="0">
                <a:solidFill>
                  <a:schemeClr val="tx1"/>
                </a:solidFill>
                <a:latin typeface="+mj-lt"/>
              </a:rPr>
              <a:t>июля 2011 года № 116 «Об утверждении Положения о социально-педагогической и психологической службе учреждения образования (иной организации, индивидуального предпринимателя, которым в соответствии с законодательством предоставлено право осуществлять образовательную деятельность) и признании утратившими силу некоторых постановлений Министерства образования Республики Беларусь»</a:t>
            </a:r>
          </a:p>
          <a:p>
            <a:pPr marL="0" indent="0" algn="just">
              <a:buNone/>
            </a:pPr>
            <a:r>
              <a:rPr lang="ru-RU" sz="4000" dirty="0">
                <a:solidFill>
                  <a:schemeClr val="tx1"/>
                </a:solidFill>
                <a:latin typeface="+mj-lt"/>
              </a:rPr>
              <a:t> </a:t>
            </a:r>
            <a:endParaRPr lang="ru-RU" sz="4000" dirty="0" smtClean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ru-RU" sz="4000" dirty="0" smtClean="0">
                <a:solidFill>
                  <a:schemeClr val="tx1"/>
                </a:solidFill>
                <a:latin typeface="+mj-lt"/>
              </a:rPr>
              <a:t>Постановление</a:t>
            </a:r>
            <a:r>
              <a:rPr lang="ru-RU" sz="4000" dirty="0">
                <a:solidFill>
                  <a:schemeClr val="tx1"/>
                </a:solidFill>
                <a:latin typeface="+mj-lt"/>
              </a:rPr>
              <a:t> Министерства здравоохранения Республики Беларусь  и Министерства образования Республики Беларусь от 30 июля  2012 года № 115/89 «Об утверждении инструкции о порядке и условиях применения методов и методик оказания психологической помощи»</a:t>
            </a:r>
          </a:p>
          <a:p>
            <a:pPr algn="just"/>
            <a:endParaRPr lang="ru-RU" sz="40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ru-RU" sz="4000" dirty="0" smtClean="0">
                <a:solidFill>
                  <a:schemeClr val="tx1"/>
                </a:solidFill>
                <a:latin typeface="+mj-lt"/>
              </a:rPr>
              <a:t>Постановление</a:t>
            </a:r>
            <a:r>
              <a:rPr lang="ru-RU" sz="4000" dirty="0">
                <a:solidFill>
                  <a:schemeClr val="tx1"/>
                </a:solidFill>
                <a:latin typeface="+mj-lt"/>
              </a:rPr>
              <a:t> Совета Министров Республики Беларусь от № 433 «Об утверждении Положения о </a:t>
            </a:r>
            <a:r>
              <a:rPr lang="ru-RU" sz="4000" dirty="0" err="1">
                <a:solidFill>
                  <a:schemeClr val="tx1"/>
                </a:solidFill>
                <a:latin typeface="+mj-lt"/>
              </a:rPr>
              <a:t>постинтернатном</a:t>
            </a:r>
            <a:r>
              <a:rPr lang="ru-RU" sz="4000" dirty="0">
                <a:solidFill>
                  <a:schemeClr val="tx1"/>
                </a:solidFill>
                <a:latin typeface="+mj-lt"/>
              </a:rPr>
              <a:t> сопровождении детей-сирот, детей, оставшихся без попечения родителей, а также лиц из числа детей-сирот и детей, оставшихся без попечения родителей</a:t>
            </a:r>
            <a:r>
              <a:rPr lang="ru-RU" sz="4000" dirty="0" smtClean="0">
                <a:solidFill>
                  <a:schemeClr val="tx1"/>
                </a:solidFill>
                <a:latin typeface="+mj-lt"/>
              </a:rPr>
              <a:t>»</a:t>
            </a:r>
          </a:p>
          <a:p>
            <a:pPr algn="just"/>
            <a:endParaRPr lang="ru-RU" sz="40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ru-RU" sz="4400" dirty="0">
                <a:solidFill>
                  <a:schemeClr val="tx1"/>
                </a:solidFill>
                <a:latin typeface="+mj-lt"/>
              </a:rPr>
              <a:t>Инструкция о порядке и условиях применения методов и методик оказания психологической помощи (Постановление МО РБ №115/89 от 30.07.2012</a:t>
            </a:r>
            <a:r>
              <a:rPr lang="ru-RU" sz="4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algn="just"/>
            <a:r>
              <a:rPr lang="ru-RU" sz="4400" dirty="0" smtClean="0">
                <a:solidFill>
                  <a:schemeClr val="tx1"/>
                </a:solidFill>
                <a:latin typeface="+mj-lt"/>
              </a:rPr>
              <a:t>Постановление Министерства образования Республики </a:t>
            </a:r>
            <a:r>
              <a:rPr lang="ru-RU" sz="4400" dirty="0">
                <a:solidFill>
                  <a:schemeClr val="tx1"/>
                </a:solidFill>
                <a:latin typeface="+mj-lt"/>
              </a:rPr>
              <a:t>Б</a:t>
            </a:r>
            <a:r>
              <a:rPr lang="ru-RU" sz="4400" dirty="0" smtClean="0">
                <a:solidFill>
                  <a:schemeClr val="tx1"/>
                </a:solidFill>
                <a:latin typeface="+mj-lt"/>
              </a:rPr>
              <a:t>еларусь от 16.08.2011 №233 «Об утверждении Положения о центре коррекционно-развивающего обучения и реабилитации»</a:t>
            </a:r>
            <a:r>
              <a:rPr lang="ru-RU" sz="4400" dirty="0">
                <a:solidFill>
                  <a:schemeClr val="tx1"/>
                </a:solidFill>
                <a:latin typeface="+mj-lt"/>
              </a:rPr>
              <a:t/>
            </a:r>
            <a:br>
              <a:rPr lang="ru-RU" sz="4400" dirty="0">
                <a:solidFill>
                  <a:schemeClr val="tx1"/>
                </a:solidFill>
                <a:latin typeface="+mj-lt"/>
              </a:rPr>
            </a:br>
            <a:endParaRPr lang="ru-RU" sz="4400" dirty="0">
              <a:solidFill>
                <a:schemeClr val="tx1"/>
              </a:solidFill>
              <a:latin typeface="+mj-lt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082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2232247"/>
          </a:xfrm>
        </p:spPr>
        <p:txBody>
          <a:bodyPr>
            <a:noAutofit/>
          </a:bodyPr>
          <a:lstStyle/>
          <a:p>
            <a:pPr algn="r"/>
            <a:r>
              <a:rPr lang="ru-RU" sz="2800" dirty="0" smtClean="0"/>
              <a:t>Реализация основных направлений деятельности педагога-психолога с учетом специфики функционирования учреждения специального образования 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949280"/>
            <a:ext cx="7520880" cy="792088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sz="2000" dirty="0" smtClean="0"/>
              <a:t>Усова Татьяна Михайловна, директор ГУО «Гомельский областной центр коррекционно-развивающего обучения и реабилитации»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7704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/>
              <a:t>Направления деятельности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педагога-психолога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784976" cy="5256584"/>
          </a:xfrm>
        </p:spPr>
        <p:txBody>
          <a:bodyPr>
            <a:normAutofit fontScale="85000" lnSpcReduction="20000"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Lucida Grande"/>
              </a:rPr>
              <a:t>психологическая диагностика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 (психолого–педагогическая диагностика) – </a:t>
            </a:r>
            <a:r>
              <a:rPr lang="ru-RU" sz="1900" dirty="0" smtClean="0">
                <a:solidFill>
                  <a:schemeClr val="accent3">
                    <a:lumMod val="50000"/>
                  </a:schemeClr>
                </a:solidFill>
                <a:latin typeface="Lucida Grande"/>
              </a:rPr>
              <a:t>может являться составной частью любого вида психологической помощи</a:t>
            </a:r>
            <a:endParaRPr lang="ru-RU" sz="2200" dirty="0" smtClean="0">
              <a:solidFill>
                <a:schemeClr val="accent1">
                  <a:lumMod val="50000"/>
                </a:schemeClr>
              </a:solidFill>
              <a:latin typeface="Lucida Grande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ru-RU" sz="2200" dirty="0">
              <a:solidFill>
                <a:schemeClr val="accent1">
                  <a:lumMod val="50000"/>
                </a:schemeClr>
              </a:solidFill>
              <a:latin typeface="Lucida Grande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Lucida Grande"/>
              </a:rPr>
              <a:t>психологическая коррекция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(коррекционно–развивающая работа)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ru-RU" sz="2200" dirty="0" smtClean="0">
              <a:solidFill>
                <a:schemeClr val="accent1">
                  <a:lumMod val="50000"/>
                </a:schemeClr>
              </a:solidFill>
              <a:latin typeface="Lucida Grande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200" dirty="0">
                <a:solidFill>
                  <a:schemeClr val="tx2">
                    <a:lumMod val="50000"/>
                  </a:schemeClr>
                </a:solidFill>
                <a:latin typeface="Lucida Grande"/>
              </a:rPr>
              <a:t>психологическая профилактика и 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Lucida Grande"/>
              </a:rPr>
              <a:t>просвещение</a:t>
            </a:r>
            <a:endParaRPr lang="ru-RU" sz="2200" dirty="0">
              <a:solidFill>
                <a:schemeClr val="accent1">
                  <a:lumMod val="50000"/>
                </a:schemeClr>
              </a:solidFill>
              <a:latin typeface="Lucida Grande"/>
            </a:endParaRPr>
          </a:p>
          <a:p>
            <a:pPr marL="0" indent="0" algn="just">
              <a:buNone/>
            </a:pPr>
            <a:endParaRPr lang="ru-RU" sz="2200" dirty="0">
              <a:solidFill>
                <a:schemeClr val="accent1">
                  <a:lumMod val="50000"/>
                </a:schemeClr>
              </a:solidFill>
              <a:latin typeface="Lucida Grande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Lucida Grande"/>
              </a:rPr>
              <a:t>психологическое консультирование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ru-RU" sz="2200" dirty="0">
              <a:solidFill>
                <a:schemeClr val="accent1">
                  <a:lumMod val="50000"/>
                </a:schemeClr>
              </a:solidFill>
              <a:latin typeface="Lucida Grande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обеспечение 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управленческих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процессов</a:t>
            </a:r>
          </a:p>
          <a:p>
            <a:pPr marL="0" indent="0" algn="just">
              <a:buNone/>
            </a:pPr>
            <a:endParaRPr lang="ru-RU" sz="2200" dirty="0" smtClean="0">
              <a:solidFill>
                <a:schemeClr val="accent1">
                  <a:lumMod val="50000"/>
                </a:schemeClr>
              </a:solidFill>
              <a:latin typeface="Lucida Grande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здоровьесберегающая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деятельность</a:t>
            </a:r>
            <a:endParaRPr lang="ru-RU" sz="2200" dirty="0">
              <a:solidFill>
                <a:schemeClr val="accent1">
                  <a:lumMod val="50000"/>
                </a:schemeClr>
              </a:solidFill>
              <a:latin typeface="Lucida Grande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ru-RU" dirty="0">
              <a:solidFill>
                <a:schemeClr val="accent1">
                  <a:lumMod val="50000"/>
                </a:schemeClr>
              </a:solidFill>
              <a:latin typeface="Lucida Grande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методическая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работа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Lucida Grande"/>
              </a:rPr>
              <a:t>* </a:t>
            </a: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  <a:latin typeface="Lucida Grande"/>
              </a:rPr>
              <a:t>Отражены в ст.5 «Виды психологической деятельности» </a:t>
            </a: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>Закона </a:t>
            </a: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>Республики Беларусь № 153-З от 1 июля 2010 </a:t>
            </a: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>года «Об </a:t>
            </a: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>оказании психологической </a:t>
            </a: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>помощи»</a:t>
            </a:r>
            <a:endParaRPr lang="ru-RU" sz="13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  <a:latin typeface="Lucida Grande"/>
            </a:endParaRPr>
          </a:p>
          <a:p>
            <a:pPr marL="0" indent="0" algn="ctr">
              <a:buNone/>
            </a:pPr>
            <a:r>
              <a:rPr lang="ru-RU" sz="1500" b="1" dirty="0">
                <a:solidFill>
                  <a:srgbClr val="002060"/>
                </a:solidFill>
                <a:latin typeface="times new roman"/>
              </a:rPr>
              <a:t>В рамках каждого направления педагог-психолог осуществляет работу с детьми во взаимодействии с </a:t>
            </a:r>
            <a:r>
              <a:rPr lang="ru-RU" sz="1500" b="1" dirty="0" smtClean="0">
                <a:solidFill>
                  <a:srgbClr val="002060"/>
                </a:solidFill>
                <a:latin typeface="times new roman"/>
              </a:rPr>
              <a:t>учителями-дефектологами, учителями, другими педагогами учреждения образования, </a:t>
            </a:r>
            <a:r>
              <a:rPr lang="ru-RU" sz="1500" b="1" dirty="0">
                <a:solidFill>
                  <a:srgbClr val="002060"/>
                </a:solidFill>
                <a:latin typeface="times new roman"/>
              </a:rPr>
              <a:t>родителями </a:t>
            </a:r>
            <a:r>
              <a:rPr lang="ru-RU" sz="1500" b="1" dirty="0" smtClean="0">
                <a:solidFill>
                  <a:srgbClr val="002060"/>
                </a:solidFill>
                <a:latin typeface="times new roman"/>
              </a:rPr>
              <a:t>обучающихся</a:t>
            </a:r>
            <a:endParaRPr lang="ru-RU" sz="1500" b="1" dirty="0">
              <a:solidFill>
                <a:srgbClr val="002060"/>
              </a:solidFill>
              <a:latin typeface="Lucida Grande"/>
            </a:endParaRPr>
          </a:p>
          <a:p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429228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Психолого-педагогическая диагностика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928992" cy="53285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Цель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  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— психолого-педагогическое изучение индивидуальных особенностей личности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обучающихся для:</a:t>
            </a:r>
          </a:p>
          <a:p>
            <a:pPr algn="just"/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выявления причин возникновения проблем в обучении и развитии; </a:t>
            </a:r>
            <a:endParaRPr lang="ru-RU" i="1" dirty="0" smtClean="0">
              <a:solidFill>
                <a:schemeClr val="accent1">
                  <a:lumMod val="50000"/>
                </a:schemeClr>
              </a:solidFill>
              <a:latin typeface="Lucida Grande"/>
            </a:endParaRPr>
          </a:p>
          <a:p>
            <a:pPr algn="just"/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определения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сильных сторон личности, ее резервных возможностей, на которые можно опираться в ходе коррекционной работы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;</a:t>
            </a:r>
          </a:p>
          <a:p>
            <a:pPr algn="just"/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раннего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выявления профессиональных и познавательных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интересов (для учащихся интернатных учреждений, учреждений ОСО);</a:t>
            </a:r>
          </a:p>
          <a:p>
            <a:pPr algn="just"/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определения индивидуального стиля познавательной деятельности и др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Lucida Grande"/>
              </a:rPr>
              <a:t>.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4529829" y="6159282"/>
            <a:ext cx="360040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526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Психолого-педагогическая диагностика</a:t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1800" b="1" i="1" dirty="0">
                <a:ln>
                  <a:noFill/>
                </a:ln>
                <a:solidFill>
                  <a:srgbClr val="96756C">
                    <a:lumMod val="50000"/>
                  </a:srgbClr>
                </a:solidFill>
                <a:effectLst/>
                <a:latin typeface="Lucida Grande"/>
              </a:rPr>
              <a:t>Основание</a:t>
            </a:r>
            <a:r>
              <a:rPr lang="ru-RU" sz="1800" i="1" dirty="0">
                <a:ln>
                  <a:noFill/>
                </a:ln>
                <a:solidFill>
                  <a:srgbClr val="96756C">
                    <a:lumMod val="50000"/>
                  </a:srgbClr>
                </a:solidFill>
                <a:effectLst/>
                <a:latin typeface="Lucida Grande"/>
              </a:rPr>
              <a:t>    </a:t>
            </a:r>
            <a:br>
              <a:rPr lang="ru-RU" sz="1800" i="1" dirty="0">
                <a:ln>
                  <a:noFill/>
                </a:ln>
                <a:solidFill>
                  <a:srgbClr val="96756C">
                    <a:lumMod val="50000"/>
                  </a:srgbClr>
                </a:solidFill>
                <a:effectLst/>
                <a:latin typeface="Lucida Grande"/>
              </a:rPr>
            </a:br>
            <a:r>
              <a:rPr lang="ru-RU" sz="1800" i="1" dirty="0">
                <a:ln>
                  <a:noFill/>
                </a:ln>
                <a:solidFill>
                  <a:srgbClr val="96756C">
                    <a:lumMod val="50000"/>
                  </a:srgbClr>
                </a:solidFill>
                <a:effectLst/>
                <a:latin typeface="Lucida Grande"/>
              </a:rPr>
              <a:t>годовой план работы учреждения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13176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275" y="476672"/>
            <a:ext cx="59690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83188" y="1844824"/>
            <a:ext cx="7344816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rgbClr val="111111"/>
                </a:solidFill>
                <a:latin typeface="times new roman"/>
              </a:rPr>
              <a:t>изучение индивидуальных особенностей личности </a:t>
            </a:r>
            <a:r>
              <a:rPr lang="ru-RU" sz="1600" dirty="0" smtClean="0">
                <a:solidFill>
                  <a:srgbClr val="111111"/>
                </a:solidFill>
                <a:latin typeface="times new roman"/>
              </a:rPr>
              <a:t>обучающихся </a:t>
            </a:r>
          </a:p>
          <a:p>
            <a:pPr lvl="0" algn="ctr"/>
            <a:r>
              <a:rPr lang="ru-RU" sz="1600" dirty="0" smtClean="0">
                <a:solidFill>
                  <a:srgbClr val="111111"/>
                </a:solidFill>
                <a:latin typeface="times new roman"/>
              </a:rPr>
              <a:t>с согласия родителей (законных представителей)</a:t>
            </a:r>
            <a:endParaRPr lang="ru-RU" sz="1600" dirty="0">
              <a:solidFill>
                <a:srgbClr val="111111"/>
              </a:solidFill>
              <a:latin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73817" y="2708920"/>
            <a:ext cx="73448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rgbClr val="111111"/>
                </a:solidFill>
                <a:latin typeface="times new roman"/>
              </a:rPr>
              <a:t>изучение индивидуальных особенностей личности </a:t>
            </a:r>
            <a:r>
              <a:rPr lang="ru-RU" sz="1600" dirty="0" smtClean="0">
                <a:solidFill>
                  <a:srgbClr val="111111"/>
                </a:solidFill>
                <a:latin typeface="times new roman"/>
              </a:rPr>
              <a:t>обучающихся</a:t>
            </a:r>
          </a:p>
          <a:p>
            <a:pPr lvl="0" algn="ctr"/>
            <a:r>
              <a:rPr lang="ru-RU" sz="1600" dirty="0" smtClean="0">
                <a:solidFill>
                  <a:srgbClr val="111111"/>
                </a:solidFill>
                <a:latin typeface="times new roman"/>
              </a:rPr>
              <a:t>по запросу родителей (законных представителей)</a:t>
            </a:r>
            <a:endParaRPr lang="ru-RU" sz="1600" dirty="0">
              <a:solidFill>
                <a:srgbClr val="111111"/>
              </a:solidFill>
              <a:latin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73817" y="3573016"/>
            <a:ext cx="7344816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  <a:buClr>
                <a:srgbClr val="F4680B"/>
              </a:buClr>
              <a:buSzPct val="75000"/>
            </a:pPr>
            <a:r>
              <a:rPr lang="ru-RU" sz="1600" dirty="0" smtClean="0">
                <a:solidFill>
                  <a:srgbClr val="111111"/>
                </a:solidFill>
                <a:latin typeface="times new roman"/>
              </a:rPr>
              <a:t>психодиагностические </a:t>
            </a:r>
            <a:r>
              <a:rPr lang="ru-RU" sz="1600" dirty="0">
                <a:solidFill>
                  <a:srgbClr val="111111"/>
                </a:solidFill>
                <a:latin typeface="times new roman"/>
              </a:rPr>
              <a:t>мероприятия с педагогами</a:t>
            </a:r>
            <a:endParaRPr lang="ru-RU" sz="1600" dirty="0">
              <a:solidFill>
                <a:srgbClr val="111111"/>
              </a:solidFill>
              <a:latin typeface="Tahoma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73817" y="4437112"/>
            <a:ext cx="73448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  <a:buClr>
                <a:srgbClr val="F4680B"/>
              </a:buClr>
              <a:buSzPct val="75000"/>
            </a:pPr>
            <a:r>
              <a:rPr lang="ru-RU" sz="1600" dirty="0">
                <a:solidFill>
                  <a:srgbClr val="111111"/>
                </a:solidFill>
                <a:latin typeface="times new roman"/>
              </a:rPr>
              <a:t>п</a:t>
            </a:r>
            <a:r>
              <a:rPr lang="ru-RU" sz="1600" dirty="0" smtClean="0">
                <a:solidFill>
                  <a:srgbClr val="111111"/>
                </a:solidFill>
                <a:latin typeface="times new roman"/>
              </a:rPr>
              <a:t>сиходиагностические </a:t>
            </a:r>
            <a:r>
              <a:rPr lang="ru-RU" sz="1600" dirty="0">
                <a:solidFill>
                  <a:srgbClr val="111111"/>
                </a:solidFill>
                <a:latin typeface="times new roman"/>
              </a:rPr>
              <a:t>мероприятия с родителями</a:t>
            </a:r>
            <a:endParaRPr lang="ru-RU" sz="1600" dirty="0">
              <a:solidFill>
                <a:srgbClr val="111111"/>
              </a:solidFill>
              <a:latin typeface="Tahoma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73817" y="5085184"/>
            <a:ext cx="7344816" cy="16561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работа в составе ПМПК  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(Положение о ЦКРОиР, гл.4)</a:t>
            </a:r>
          </a:p>
          <a:p>
            <a:pPr algn="ctr"/>
            <a:r>
              <a:rPr lang="ru-RU" sz="1200" dirty="0" smtClean="0">
                <a:solidFill>
                  <a:srgbClr val="002060"/>
                </a:solidFill>
                <a:latin typeface="+mj-lt"/>
              </a:rPr>
              <a:t>(для педагога-психолога ЦКРОиР)</a:t>
            </a:r>
          </a:p>
          <a:p>
            <a:pPr algn="ctr"/>
            <a:r>
              <a:rPr lang="ru-RU" sz="1200" dirty="0" smtClean="0">
                <a:solidFill>
                  <a:srgbClr val="002060"/>
                </a:solidFill>
                <a:latin typeface="+mj-lt"/>
              </a:rPr>
              <a:t>Особенности: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200" dirty="0" smtClean="0">
                <a:solidFill>
                  <a:srgbClr val="002060"/>
                </a:solidFill>
                <a:latin typeface="+mj-lt"/>
              </a:rPr>
              <a:t>Наличие свидетельства о повышении квалификации;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200" dirty="0" smtClean="0">
                <a:solidFill>
                  <a:srgbClr val="002060"/>
                </a:solidFill>
                <a:latin typeface="+mj-lt"/>
              </a:rPr>
              <a:t>Отражение данного направления в приказе о распределении рабочей нагрузки, графике работы (циклограмме деятельности) с указанием количества часов, времени проведения и т.д.;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200" dirty="0" smtClean="0">
                <a:solidFill>
                  <a:srgbClr val="002060"/>
                </a:solidFill>
                <a:latin typeface="+mj-lt"/>
              </a:rPr>
              <a:t>Ведение соответствующей документации.</a:t>
            </a:r>
          </a:p>
          <a:p>
            <a:pPr algn="ctr"/>
            <a:endParaRPr lang="ru-RU" sz="16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803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Психолого-педагогическая диагностика</a:t>
            </a:r>
            <a:br>
              <a:rPr lang="ru-RU" sz="2200" dirty="0" smtClean="0"/>
            </a:b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!!! Инструкция о порядке и условиях применения методов и методик оказания психологической помощи (Постановление МО РБ №115/89 от 30.07.2012)</a:t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Закон о психологической помощи, ст.12</a:t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1800" dirty="0">
                <a:ln>
                  <a:noFill/>
                </a:ln>
                <a:solidFill>
                  <a:srgbClr val="96756C">
                    <a:lumMod val="50000"/>
                  </a:srgbClr>
                </a:solidFill>
                <a:effectLst/>
                <a:latin typeface="Arial"/>
              </a:rPr>
              <a:t/>
            </a:r>
            <a:br>
              <a:rPr lang="ru-RU" sz="1800" dirty="0">
                <a:ln>
                  <a:noFill/>
                </a:ln>
                <a:solidFill>
                  <a:srgbClr val="96756C">
                    <a:lumMod val="50000"/>
                  </a:srgbClr>
                </a:solidFill>
                <a:effectLst/>
                <a:latin typeface="Arial"/>
              </a:rPr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b="1" dirty="0" smtClean="0"/>
              <a:t>РЕЗУЛЬТАТ</a:t>
            </a:r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sz="1400" b="1" dirty="0" smtClean="0"/>
              <a:t>Содействие развитию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69318" y="1412776"/>
            <a:ext cx="2952328" cy="144016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111111"/>
                </a:solidFill>
                <a:latin typeface="times new roman"/>
              </a:rPr>
              <a:t>изучение индивидуальных особенностей личности </a:t>
            </a:r>
            <a:r>
              <a:rPr lang="ru-RU" sz="1600" dirty="0" smtClean="0">
                <a:solidFill>
                  <a:srgbClr val="111111"/>
                </a:solidFill>
                <a:latin typeface="times new roman"/>
              </a:rPr>
              <a:t>обучающихся</a:t>
            </a:r>
          </a:p>
          <a:p>
            <a:pPr algn="ctr"/>
            <a:r>
              <a:rPr lang="ru-RU" sz="1400" dirty="0" smtClean="0">
                <a:solidFill>
                  <a:srgbClr val="111111"/>
                </a:solidFill>
                <a:latin typeface="times new roman"/>
              </a:rPr>
              <a:t>!!!</a:t>
            </a:r>
            <a:endParaRPr lang="ru-RU" sz="1400" dirty="0">
              <a:solidFill>
                <a:srgbClr val="111111"/>
              </a:solidFill>
              <a:latin typeface="times new roman"/>
            </a:endParaRPr>
          </a:p>
          <a:p>
            <a:pPr algn="ctr"/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times new roman"/>
              </a:rPr>
              <a:t>исключительно с согласия родителей</a:t>
            </a:r>
            <a:endParaRPr lang="ru-RU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699668" y="1412776"/>
            <a:ext cx="2952328" cy="144016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rgbClr val="111111"/>
              </a:solidFill>
              <a:latin typeface="times new roman"/>
            </a:endParaRPr>
          </a:p>
          <a:p>
            <a:pPr algn="ctr"/>
            <a:r>
              <a:rPr lang="ru-RU" sz="1600" dirty="0" smtClean="0">
                <a:solidFill>
                  <a:srgbClr val="111111"/>
                </a:solidFill>
                <a:latin typeface="times new roman"/>
              </a:rPr>
              <a:t>по </a:t>
            </a:r>
            <a:r>
              <a:rPr lang="ru-RU" sz="1600" dirty="0">
                <a:solidFill>
                  <a:srgbClr val="111111"/>
                </a:solidFill>
                <a:latin typeface="times new roman"/>
              </a:rPr>
              <a:t>запросу </a:t>
            </a:r>
            <a:r>
              <a:rPr lang="ru-RU" sz="1600" dirty="0" smtClean="0">
                <a:solidFill>
                  <a:srgbClr val="111111"/>
                </a:solidFill>
                <a:latin typeface="times new roman"/>
              </a:rPr>
              <a:t>родителей</a:t>
            </a:r>
          </a:p>
          <a:p>
            <a:pPr algn="ctr"/>
            <a:r>
              <a:rPr lang="ru-RU" sz="1600" dirty="0" smtClean="0">
                <a:solidFill>
                  <a:srgbClr val="111111"/>
                </a:solidFill>
                <a:latin typeface="times new roman"/>
              </a:rPr>
              <a:t>!!!</a:t>
            </a:r>
          </a:p>
          <a:p>
            <a:pPr lvl="0" algn="ctr">
              <a:spcBef>
                <a:spcPct val="20000"/>
              </a:spcBef>
              <a:buClr>
                <a:srgbClr val="F4680B"/>
              </a:buClr>
              <a:buSzPct val="75000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/>
              </a:rPr>
              <a:t>по вопросам, касающимся развития детей, и входящим в компетенцию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</a:rPr>
              <a:t>педагога-психолога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ahoma"/>
            </a:endParaRPr>
          </a:p>
          <a:p>
            <a:pPr algn="ctr"/>
            <a:endParaRPr lang="ru-RU" sz="1600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4363491" y="3393649"/>
            <a:ext cx="300486" cy="2298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421496" y="3691006"/>
            <a:ext cx="619268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111111"/>
                </a:solidFill>
                <a:latin typeface="times new roman"/>
              </a:rPr>
              <a:t>индивидуальная и подгрупповая </a:t>
            </a:r>
            <a:endParaRPr lang="ru-RU" dirty="0" smtClean="0">
              <a:solidFill>
                <a:srgbClr val="111111"/>
              </a:solidFill>
              <a:latin typeface="times new roman"/>
            </a:endParaRPr>
          </a:p>
          <a:p>
            <a:pPr algn="ctr"/>
            <a:r>
              <a:rPr lang="ru-RU" b="1" dirty="0" smtClean="0">
                <a:solidFill>
                  <a:srgbClr val="111111"/>
                </a:solidFill>
                <a:latin typeface="times new roman"/>
              </a:rPr>
              <a:t>коррекционно-развивающая </a:t>
            </a:r>
            <a:r>
              <a:rPr lang="ru-RU" b="1" dirty="0">
                <a:solidFill>
                  <a:srgbClr val="111111"/>
                </a:solidFill>
                <a:latin typeface="times new roman"/>
              </a:rPr>
              <a:t>работа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74355" y="5805264"/>
            <a:ext cx="201622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111111"/>
                </a:solidFill>
                <a:latin typeface="times new roman"/>
              </a:rPr>
              <a:t>л</a:t>
            </a:r>
            <a:r>
              <a:rPr lang="ru-RU" sz="1400" dirty="0" smtClean="0">
                <a:solidFill>
                  <a:srgbClr val="111111"/>
                </a:solidFill>
                <a:latin typeface="times new roman"/>
              </a:rPr>
              <a:t>ичностной сферы</a:t>
            </a:r>
            <a:endParaRPr lang="ru-RU" sz="1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501616" y="5797453"/>
            <a:ext cx="201622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rgbClr val="111111"/>
                </a:solidFill>
                <a:latin typeface="times new roman"/>
              </a:rPr>
              <a:t>эмоционально-волевой сферы</a:t>
            </a:r>
            <a:endParaRPr lang="ru-RU" sz="13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824709" y="5790491"/>
            <a:ext cx="201622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rgbClr val="111111"/>
                </a:solidFill>
                <a:latin typeface="times new roman"/>
              </a:rPr>
              <a:t>к</a:t>
            </a:r>
            <a:r>
              <a:rPr lang="ru-RU" sz="1300" dirty="0" smtClean="0">
                <a:solidFill>
                  <a:srgbClr val="111111"/>
                </a:solidFill>
                <a:latin typeface="times new roman"/>
              </a:rPr>
              <a:t>оммуникативной сферы</a:t>
            </a:r>
            <a:endParaRPr lang="ru-RU" sz="13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7020272" y="5790491"/>
            <a:ext cx="201622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д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ругих сфер</a:t>
            </a:r>
            <a:endParaRPr lang="ru-RU" sz="14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32" name="Стрелка вниз 31"/>
          <p:cNvSpPr/>
          <p:nvPr/>
        </p:nvSpPr>
        <p:spPr>
          <a:xfrm>
            <a:off x="4377697" y="4941168"/>
            <a:ext cx="300486" cy="2298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 стрелкой 32"/>
          <p:cNvCxnSpPr>
            <a:endCxn id="16" idx="0"/>
          </p:cNvCxnSpPr>
          <p:nvPr/>
        </p:nvCxnSpPr>
        <p:spPr>
          <a:xfrm flipH="1">
            <a:off x="1382467" y="5301208"/>
            <a:ext cx="3131267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18" idx="0"/>
          </p:cNvCxnSpPr>
          <p:nvPr/>
        </p:nvCxnSpPr>
        <p:spPr>
          <a:xfrm flipH="1">
            <a:off x="3509728" y="5301208"/>
            <a:ext cx="1004006" cy="4962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endCxn id="19" idx="0"/>
          </p:cNvCxnSpPr>
          <p:nvPr/>
        </p:nvCxnSpPr>
        <p:spPr>
          <a:xfrm>
            <a:off x="4513734" y="5301208"/>
            <a:ext cx="1319087" cy="4892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endCxn id="20" idx="0"/>
          </p:cNvCxnSpPr>
          <p:nvPr/>
        </p:nvCxnSpPr>
        <p:spPr>
          <a:xfrm>
            <a:off x="4513734" y="5301208"/>
            <a:ext cx="3514650" cy="4892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3721646" y="2132856"/>
            <a:ext cx="792088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6" idx="1"/>
          </p:cNvCxnSpPr>
          <p:nvPr/>
        </p:nvCxnSpPr>
        <p:spPr>
          <a:xfrm flipH="1">
            <a:off x="4517840" y="2132856"/>
            <a:ext cx="1181828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84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Психолого-педагогическая </a:t>
            </a:r>
            <a:r>
              <a:rPr lang="ru-RU" sz="2000" dirty="0"/>
              <a:t>диагностика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34867" y="1052736"/>
            <a:ext cx="352839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111111"/>
                </a:solidFill>
                <a:latin typeface="times new roman"/>
              </a:rPr>
              <a:t>Психолого-педагогическая диагностика специалистов </a:t>
            </a:r>
            <a:r>
              <a:rPr lang="ru-RU" sz="1400" dirty="0" smtClean="0">
                <a:solidFill>
                  <a:srgbClr val="111111"/>
                </a:solidFill>
                <a:latin typeface="times new roman"/>
              </a:rPr>
              <a:t>учреждения образования</a:t>
            </a:r>
            <a:endParaRPr lang="ru-RU" sz="1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102081" y="1026031"/>
            <a:ext cx="367240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>
              <a:spcBef>
                <a:spcPct val="20000"/>
              </a:spcBef>
              <a:buClr>
                <a:srgbClr val="F4680B"/>
              </a:buClr>
              <a:buSzPct val="75000"/>
              <a:buFont typeface="Wingdings" pitchFamily="2" charset="2"/>
              <a:buChar char=""/>
            </a:pPr>
            <a:r>
              <a:rPr lang="ru-RU" sz="1400" dirty="0">
                <a:solidFill>
                  <a:srgbClr val="111111"/>
                </a:solidFill>
                <a:latin typeface="times new roman"/>
              </a:rPr>
              <a:t>Психодиагностические мероприятия с родителями</a:t>
            </a:r>
            <a:endParaRPr lang="ru-RU" sz="1400" dirty="0">
              <a:solidFill>
                <a:srgbClr val="111111"/>
              </a:solidFill>
              <a:latin typeface="Tahoma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055047" y="1988840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9364" y="1875415"/>
            <a:ext cx="365792" cy="402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34867" y="2468837"/>
            <a:ext cx="3528392" cy="7200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times new roman"/>
              </a:rPr>
              <a:t>проводится только в соответствии с планом работы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4867" y="3356992"/>
            <a:ext cx="3528392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+mj-lt"/>
              </a:rPr>
              <a:t>в соответствии с распоряжением (согласованием) руководителя (заместителя руководителя) учреждения образования</a:t>
            </a:r>
            <a:endParaRPr lang="ru-RU" sz="14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0144" y="4221088"/>
            <a:ext cx="3528830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times new roman"/>
              </a:rPr>
              <a:t>с согласия педагогов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74089" y="2468837"/>
            <a:ext cx="3528392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002060"/>
                </a:solidFill>
                <a:latin typeface="times new roman"/>
              </a:rPr>
              <a:t>изучение личностных особенностей ребёнка, особенностей взаимодействия детей со сверстниками и социальной ситуации развития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172972" y="3317265"/>
            <a:ext cx="3528392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002060"/>
                </a:solidFill>
                <a:latin typeface="times new roman"/>
              </a:rPr>
              <a:t>изучение состояния детско-родительских отношений, внутрисемейной обстановки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148064" y="4237353"/>
            <a:ext cx="3528392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002060"/>
                </a:solidFill>
                <a:latin typeface="times new roman"/>
              </a:rPr>
              <a:t>выявление </a:t>
            </a:r>
            <a:r>
              <a:rPr lang="ru-RU" sz="1200" dirty="0" smtClean="0">
                <a:solidFill>
                  <a:srgbClr val="002060"/>
                </a:solidFill>
                <a:latin typeface="times new roman"/>
              </a:rPr>
              <a:t>детей, </a:t>
            </a:r>
            <a:r>
              <a:rPr lang="ru-RU" sz="1200" dirty="0">
                <a:solidFill>
                  <a:srgbClr val="002060"/>
                </a:solidFill>
                <a:latin typeface="times new roman"/>
              </a:rPr>
              <a:t>находящихся в </a:t>
            </a:r>
            <a:r>
              <a:rPr lang="ru-RU" sz="1200" dirty="0" smtClean="0">
                <a:solidFill>
                  <a:srgbClr val="002060"/>
                </a:solidFill>
                <a:latin typeface="times new roman"/>
              </a:rPr>
              <a:t>социально опасном </a:t>
            </a:r>
            <a:r>
              <a:rPr lang="ru-RU" sz="1200" dirty="0">
                <a:solidFill>
                  <a:srgbClr val="002060"/>
                </a:solidFill>
                <a:latin typeface="times new roman"/>
              </a:rPr>
              <a:t>положении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58126" y="5589240"/>
            <a:ext cx="7916363" cy="86409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rgbClr val="002060"/>
              </a:solidFill>
              <a:latin typeface="+mj-lt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+mj-lt"/>
              </a:rPr>
              <a:t>Документация: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+mj-lt"/>
              </a:rPr>
              <a:t>индивидуальные психодиагностические материалы;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+mj-lt"/>
              </a:rPr>
              <a:t>перечень психологических методик, используемых в работе</a:t>
            </a:r>
            <a:endParaRPr lang="ru-RU" sz="1400" dirty="0" smtClean="0">
              <a:solidFill>
                <a:srgbClr val="002060"/>
              </a:solidFill>
              <a:latin typeface="+mj-lt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43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712968" cy="6048672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F4680B"/>
              </a:buClr>
            </a:pPr>
            <a:endParaRPr lang="ru-RU" sz="1500" dirty="0" smtClean="0">
              <a:solidFill>
                <a:srgbClr val="333333"/>
              </a:solidFill>
              <a:latin typeface="Lucida Grande"/>
            </a:endParaRPr>
          </a:p>
          <a:p>
            <a:pPr lvl="0">
              <a:buClr>
                <a:srgbClr val="F4680B"/>
              </a:buClr>
            </a:pPr>
            <a:endParaRPr lang="ru-RU" sz="1500" dirty="0">
              <a:solidFill>
                <a:srgbClr val="333333"/>
              </a:solidFill>
              <a:latin typeface="Lucida Grande"/>
            </a:endParaRPr>
          </a:p>
          <a:p>
            <a:pPr lvl="0">
              <a:buClr>
                <a:srgbClr val="F4680B"/>
              </a:buClr>
            </a:pPr>
            <a:endParaRPr lang="ru-RU" sz="1500" dirty="0" smtClean="0">
              <a:solidFill>
                <a:srgbClr val="333333"/>
              </a:solidFill>
              <a:latin typeface="Lucida Grande"/>
            </a:endParaRPr>
          </a:p>
          <a:p>
            <a:pPr marL="0" lvl="0" indent="0">
              <a:buClr>
                <a:srgbClr val="F4680B"/>
              </a:buClr>
              <a:buNone/>
            </a:pPr>
            <a:endParaRPr lang="ru-RU" sz="1500" dirty="0" smtClean="0">
              <a:solidFill>
                <a:srgbClr val="333333"/>
              </a:solidFill>
              <a:latin typeface="Lucida Grande"/>
            </a:endParaRPr>
          </a:p>
          <a:p>
            <a:pPr marL="0" lvl="0" indent="0">
              <a:buClr>
                <a:srgbClr val="F4680B"/>
              </a:buClr>
              <a:buNone/>
            </a:pPr>
            <a:r>
              <a:rPr lang="ru-RU" sz="1500" dirty="0" smtClean="0">
                <a:solidFill>
                  <a:srgbClr val="333333"/>
                </a:solidFill>
                <a:latin typeface="Lucida Grande"/>
              </a:rPr>
              <a:t>Проводится </a:t>
            </a:r>
            <a:r>
              <a:rPr lang="ru-RU" sz="1500" b="1" dirty="0">
                <a:solidFill>
                  <a:srgbClr val="333333"/>
                </a:solidFill>
                <a:latin typeface="Lucida Grande"/>
              </a:rPr>
              <a:t>три</a:t>
            </a:r>
            <a:r>
              <a:rPr lang="ru-RU" sz="1500" dirty="0">
                <a:solidFill>
                  <a:srgbClr val="333333"/>
                </a:solidFill>
                <a:latin typeface="Lucida Grande"/>
              </a:rPr>
              <a:t> </a:t>
            </a:r>
            <a:r>
              <a:rPr lang="ru-RU" sz="1500" i="1" dirty="0">
                <a:solidFill>
                  <a:srgbClr val="333333"/>
                </a:solidFill>
                <a:latin typeface="Lucida Grande"/>
              </a:rPr>
              <a:t>обязательных психодиагностических </a:t>
            </a:r>
            <a:r>
              <a:rPr lang="ru-RU" sz="1500" i="1" dirty="0" smtClean="0">
                <a:solidFill>
                  <a:srgbClr val="333333"/>
                </a:solidFill>
                <a:latin typeface="Lucida Grande"/>
              </a:rPr>
              <a:t>минимума </a:t>
            </a:r>
            <a:r>
              <a:rPr lang="ru-RU" sz="1200" i="1" dirty="0" smtClean="0">
                <a:solidFill>
                  <a:srgbClr val="7030A0"/>
                </a:solidFill>
                <a:latin typeface="Lucida Grande"/>
              </a:rPr>
              <a:t>(для специальных общеобразовательных, вспомогательных школ-интернатов, при адаптации – для ЦКРОиР)</a:t>
            </a:r>
            <a:r>
              <a:rPr lang="ru-RU" sz="1500" dirty="0" smtClean="0">
                <a:solidFill>
                  <a:srgbClr val="333333"/>
                </a:solidFill>
                <a:latin typeface="Lucida Grande"/>
              </a:rPr>
              <a:t>:</a:t>
            </a:r>
            <a:endParaRPr lang="ru-RU" sz="1500" dirty="0">
              <a:solidFill>
                <a:srgbClr val="333333"/>
              </a:solidFill>
              <a:latin typeface="Lucida Grande"/>
            </a:endParaRPr>
          </a:p>
          <a:p>
            <a:pPr lvl="0">
              <a:buClr>
                <a:srgbClr val="F4680B"/>
              </a:buClr>
              <a:buFont typeface="Wingdings" panose="05000000000000000000" pitchFamily="2" charset="2"/>
              <a:buChar char="v"/>
            </a:pPr>
            <a:r>
              <a:rPr lang="ru-RU" sz="1500" dirty="0">
                <a:solidFill>
                  <a:srgbClr val="333333"/>
                </a:solidFill>
                <a:latin typeface="Lucida Grande"/>
              </a:rPr>
              <a:t>на начальном этапе обучения в </a:t>
            </a:r>
            <a:r>
              <a:rPr lang="ru-RU" sz="1500" dirty="0" smtClean="0">
                <a:solidFill>
                  <a:srgbClr val="333333"/>
                </a:solidFill>
                <a:latin typeface="Lucida Grande"/>
              </a:rPr>
              <a:t>школе;</a:t>
            </a:r>
            <a:endParaRPr lang="ru-RU" sz="1500" dirty="0">
              <a:solidFill>
                <a:srgbClr val="333333"/>
              </a:solidFill>
              <a:latin typeface="Lucida Grande"/>
            </a:endParaRPr>
          </a:p>
          <a:p>
            <a:pPr lvl="0">
              <a:buClr>
                <a:srgbClr val="F4680B"/>
              </a:buClr>
              <a:buFont typeface="Wingdings" panose="05000000000000000000" pitchFamily="2" charset="2"/>
              <a:buChar char="v"/>
            </a:pPr>
            <a:r>
              <a:rPr lang="ru-RU" sz="1500" dirty="0">
                <a:solidFill>
                  <a:srgbClr val="333333"/>
                </a:solidFill>
                <a:latin typeface="Lucida Grande"/>
              </a:rPr>
              <a:t>на этапе перехода из начальной в среднюю школу;</a:t>
            </a:r>
          </a:p>
          <a:p>
            <a:pPr lvl="0" algn="just">
              <a:buClr>
                <a:srgbClr val="F4680B"/>
              </a:buClr>
              <a:buFont typeface="Wingdings" panose="05000000000000000000" pitchFamily="2" charset="2"/>
              <a:buChar char="v"/>
            </a:pPr>
            <a:r>
              <a:rPr lang="ru-RU" sz="1500" dirty="0">
                <a:solidFill>
                  <a:srgbClr val="333333"/>
                </a:solidFill>
                <a:latin typeface="Lucida Grande"/>
              </a:rPr>
              <a:t>на этапе перехода учащихся в профильные классы</a:t>
            </a:r>
            <a:r>
              <a:rPr lang="ru-RU" sz="1500" dirty="0" smtClean="0">
                <a:solidFill>
                  <a:srgbClr val="333333"/>
                </a:solidFill>
                <a:latin typeface="Lucida Grande"/>
              </a:rPr>
              <a:t>.</a:t>
            </a:r>
            <a:r>
              <a:rPr lang="ru-RU" sz="1500" dirty="0">
                <a:solidFill>
                  <a:srgbClr val="333333"/>
                </a:solidFill>
                <a:latin typeface="Lucida Grande"/>
              </a:rPr>
              <a:t> </a:t>
            </a:r>
            <a:endParaRPr lang="ru-RU" sz="1500" dirty="0" smtClean="0">
              <a:solidFill>
                <a:srgbClr val="333333"/>
              </a:solidFill>
              <a:latin typeface="Lucida Grande"/>
            </a:endParaRPr>
          </a:p>
          <a:p>
            <a:pPr lvl="0" algn="just">
              <a:buClr>
                <a:srgbClr val="F4680B"/>
              </a:buClr>
            </a:pPr>
            <a:endParaRPr lang="ru-RU" sz="1500" dirty="0">
              <a:solidFill>
                <a:srgbClr val="333333"/>
              </a:solidFill>
              <a:latin typeface="Lucida Grande"/>
            </a:endParaRPr>
          </a:p>
          <a:p>
            <a:pPr lvl="0" algn="just">
              <a:buClr>
                <a:srgbClr val="F4680B"/>
              </a:buClr>
            </a:pPr>
            <a:endParaRPr lang="ru-RU" sz="1500" dirty="0" smtClean="0">
              <a:solidFill>
                <a:srgbClr val="333333"/>
              </a:solidFill>
              <a:latin typeface="Lucida Grande"/>
            </a:endParaRPr>
          </a:p>
          <a:p>
            <a:pPr lvl="0" algn="just">
              <a:buClr>
                <a:srgbClr val="F4680B"/>
              </a:buClr>
            </a:pPr>
            <a:endParaRPr lang="ru-RU" sz="1500" dirty="0">
              <a:solidFill>
                <a:srgbClr val="333333"/>
              </a:solidFill>
              <a:latin typeface="Lucida Grande"/>
            </a:endParaRPr>
          </a:p>
          <a:p>
            <a:pPr lvl="0" algn="just">
              <a:buClr>
                <a:srgbClr val="F4680B"/>
              </a:buClr>
            </a:pPr>
            <a:endParaRPr lang="ru-RU" sz="1500" dirty="0" smtClean="0">
              <a:solidFill>
                <a:srgbClr val="333333"/>
              </a:solidFill>
              <a:latin typeface="Lucida Grande"/>
            </a:endParaRPr>
          </a:p>
          <a:p>
            <a:pPr lvl="0" algn="just">
              <a:buClr>
                <a:srgbClr val="F4680B"/>
              </a:buClr>
            </a:pPr>
            <a:endParaRPr lang="ru-RU" sz="1500" dirty="0">
              <a:solidFill>
                <a:srgbClr val="333333"/>
              </a:solidFill>
              <a:latin typeface="Lucida Grande"/>
            </a:endParaRPr>
          </a:p>
          <a:p>
            <a:pPr lvl="0" algn="just">
              <a:buClr>
                <a:srgbClr val="F4680B"/>
              </a:buClr>
            </a:pPr>
            <a:endParaRPr lang="ru-RU" sz="1500" dirty="0" smtClean="0">
              <a:solidFill>
                <a:srgbClr val="333333"/>
              </a:solidFill>
              <a:latin typeface="Lucida Grande"/>
            </a:endParaRPr>
          </a:p>
          <a:p>
            <a:pPr lvl="0" algn="just">
              <a:buClr>
                <a:srgbClr val="F4680B"/>
              </a:buClr>
            </a:pPr>
            <a:endParaRPr lang="ru-RU" sz="1500" dirty="0">
              <a:solidFill>
                <a:srgbClr val="333333"/>
              </a:solidFill>
              <a:latin typeface="Lucida Grande"/>
            </a:endParaRPr>
          </a:p>
          <a:p>
            <a:pPr lvl="0" algn="just">
              <a:buClr>
                <a:srgbClr val="F4680B"/>
              </a:buClr>
            </a:pPr>
            <a:endParaRPr lang="ru-RU" sz="1500" dirty="0" smtClean="0">
              <a:solidFill>
                <a:srgbClr val="333333"/>
              </a:solidFill>
              <a:latin typeface="Lucida Grande"/>
            </a:endParaRPr>
          </a:p>
          <a:p>
            <a:pPr lvl="0" algn="just">
              <a:buClr>
                <a:srgbClr val="F4680B"/>
              </a:buClr>
            </a:pPr>
            <a:endParaRPr lang="ru-RU" sz="1500" dirty="0">
              <a:solidFill>
                <a:srgbClr val="333333"/>
              </a:solidFill>
              <a:latin typeface="Lucida Grande"/>
            </a:endParaRPr>
          </a:p>
          <a:p>
            <a:pPr lvl="0" algn="just">
              <a:buClr>
                <a:srgbClr val="F4680B"/>
              </a:buClr>
            </a:pPr>
            <a:endParaRPr lang="ru-RU" sz="1500" dirty="0" smtClean="0">
              <a:solidFill>
                <a:srgbClr val="333333"/>
              </a:solidFill>
              <a:latin typeface="Lucida Grande"/>
            </a:endParaRPr>
          </a:p>
          <a:p>
            <a:pPr marL="0" lvl="0" indent="0" algn="just">
              <a:buClr>
                <a:srgbClr val="F4680B"/>
              </a:buClr>
              <a:buNone/>
            </a:pPr>
            <a:endParaRPr lang="ru-RU" sz="1500" dirty="0" smtClean="0">
              <a:solidFill>
                <a:srgbClr val="333333"/>
              </a:solidFill>
              <a:latin typeface="Lucida Grande"/>
            </a:endParaRPr>
          </a:p>
          <a:p>
            <a:pPr lvl="0" algn="just">
              <a:buClr>
                <a:srgbClr val="F4680B"/>
              </a:buClr>
              <a:buFont typeface="Wingdings" panose="05000000000000000000" pitchFamily="2" charset="2"/>
              <a:buChar char="v"/>
            </a:pPr>
            <a:r>
              <a:rPr lang="ru-RU" sz="1500" dirty="0" smtClean="0">
                <a:solidFill>
                  <a:srgbClr val="333333"/>
                </a:solidFill>
                <a:latin typeface="Lucida Grande"/>
              </a:rPr>
              <a:t>Все </a:t>
            </a:r>
            <a:r>
              <a:rPr lang="ru-RU" sz="1500" dirty="0">
                <a:solidFill>
                  <a:srgbClr val="333333"/>
                </a:solidFill>
                <a:latin typeface="Lucida Grande"/>
              </a:rPr>
              <a:t>психодиагностические минимумы в </a:t>
            </a:r>
            <a:r>
              <a:rPr lang="ru-RU" sz="1500" dirty="0" smtClean="0">
                <a:solidFill>
                  <a:srgbClr val="333333"/>
                </a:solidFill>
                <a:latin typeface="Lucida Grande"/>
              </a:rPr>
              <a:t>учреждении образования </a:t>
            </a:r>
            <a:r>
              <a:rPr lang="ru-RU" sz="1500" dirty="0">
                <a:solidFill>
                  <a:srgbClr val="333333"/>
                </a:solidFill>
                <a:latin typeface="Lucida Grande"/>
              </a:rPr>
              <a:t>проводятся в </a:t>
            </a:r>
            <a:r>
              <a:rPr lang="ru-RU" sz="1500" i="1" dirty="0">
                <a:solidFill>
                  <a:srgbClr val="333333"/>
                </a:solidFill>
                <a:latin typeface="Lucida Grande"/>
              </a:rPr>
              <a:t>режиме группового исследования</a:t>
            </a:r>
            <a:r>
              <a:rPr lang="ru-RU" sz="1500" i="1" dirty="0" smtClean="0">
                <a:solidFill>
                  <a:srgbClr val="333333"/>
                </a:solidFill>
                <a:latin typeface="Lucida Grande"/>
              </a:rPr>
              <a:t>.</a:t>
            </a:r>
            <a:r>
              <a:rPr lang="ru-RU" sz="1500" dirty="0">
                <a:solidFill>
                  <a:srgbClr val="333333"/>
                </a:solidFill>
                <a:latin typeface="Lucida Grande"/>
              </a:rPr>
              <a:t> </a:t>
            </a:r>
            <a:endParaRPr lang="ru-RU" sz="1500" dirty="0" smtClean="0">
              <a:solidFill>
                <a:srgbClr val="333333"/>
              </a:solidFill>
              <a:latin typeface="Lucida Grande"/>
            </a:endParaRPr>
          </a:p>
          <a:p>
            <a:pPr lvl="0" algn="just">
              <a:buClr>
                <a:srgbClr val="F4680B"/>
              </a:buClr>
              <a:buFont typeface="Wingdings" panose="05000000000000000000" pitchFamily="2" charset="2"/>
              <a:buChar char="v"/>
            </a:pPr>
            <a:r>
              <a:rPr lang="ru-RU" sz="1500" dirty="0" smtClean="0">
                <a:solidFill>
                  <a:srgbClr val="333333"/>
                </a:solidFill>
                <a:latin typeface="Lucida Grande"/>
              </a:rPr>
              <a:t>Конкретная </a:t>
            </a:r>
            <a:r>
              <a:rPr lang="ru-RU" sz="1500" dirty="0">
                <a:solidFill>
                  <a:srgbClr val="333333"/>
                </a:solidFill>
                <a:latin typeface="Lucida Grande"/>
              </a:rPr>
              <a:t>дата и время проведения психодиагностических исследований согласовываются с </a:t>
            </a:r>
            <a:r>
              <a:rPr lang="ru-RU" sz="1500" dirty="0" smtClean="0">
                <a:solidFill>
                  <a:srgbClr val="333333"/>
                </a:solidFill>
                <a:latin typeface="Lucida Grande"/>
              </a:rPr>
              <a:t>руководителем (заместителем руководителя) учреждения образования.</a:t>
            </a:r>
            <a:endParaRPr lang="ru-RU" sz="1500" dirty="0">
              <a:solidFill>
                <a:srgbClr val="333333"/>
              </a:solidFill>
              <a:latin typeface="Lucida Grande"/>
            </a:endParaRPr>
          </a:p>
          <a:p>
            <a:pPr lvl="0">
              <a:buClr>
                <a:srgbClr val="F4680B"/>
              </a:buClr>
              <a:buFont typeface="Arial"/>
              <a:buChar char="•"/>
            </a:pPr>
            <a:endParaRPr lang="ru-RU" sz="1500" dirty="0">
              <a:solidFill>
                <a:srgbClr val="333333"/>
              </a:solidFill>
              <a:latin typeface="Lucida Grande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2200" dirty="0" smtClean="0">
                <a:solidFill>
                  <a:schemeClr val="tx1"/>
                </a:solidFill>
              </a:rPr>
              <a:t>Психолого-педагогическая </a:t>
            </a:r>
            <a:r>
              <a:rPr lang="ru-RU" sz="2200" dirty="0">
                <a:solidFill>
                  <a:schemeClr val="tx1"/>
                </a:solidFill>
              </a:rPr>
              <a:t>диагностика</a:t>
            </a:r>
            <a:r>
              <a:rPr lang="ru-RU" sz="2200" dirty="0"/>
              <a:t/>
            </a:r>
            <a:br>
              <a:rPr lang="ru-RU" sz="2200" dirty="0"/>
            </a:br>
            <a:endParaRPr lang="ru-RU" sz="2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3568" y="692696"/>
            <a:ext cx="7776864" cy="9361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333333"/>
                </a:solidFill>
                <a:latin typeface="Lucida Grande"/>
              </a:rPr>
              <a:t>Психодиагностический минимум </a:t>
            </a:r>
            <a:endParaRPr lang="ru-RU" sz="1600" b="1" dirty="0" smtClean="0">
              <a:solidFill>
                <a:srgbClr val="333333"/>
              </a:solidFill>
              <a:latin typeface="Lucida Grande"/>
            </a:endParaRPr>
          </a:p>
          <a:p>
            <a:pPr algn="ctr"/>
            <a:r>
              <a:rPr lang="ru-RU" sz="1600" b="1" dirty="0" smtClean="0">
                <a:solidFill>
                  <a:srgbClr val="333333"/>
                </a:solidFill>
                <a:latin typeface="Lucida Grande"/>
              </a:rPr>
              <a:t> </a:t>
            </a:r>
            <a:r>
              <a:rPr lang="ru-RU" sz="1600" b="1" dirty="0">
                <a:solidFill>
                  <a:srgbClr val="333333"/>
                </a:solidFill>
                <a:latin typeface="Lucida Grande"/>
              </a:rPr>
              <a:t>схема диагностического  исследования, имеющая четко определенные цели   с соответствующим набором инструментов</a:t>
            </a:r>
            <a:endParaRPr lang="ru-RU" sz="1600" b="1" dirty="0"/>
          </a:p>
        </p:txBody>
      </p:sp>
      <p:sp>
        <p:nvSpPr>
          <p:cNvPr id="5" name="Выгнутая вправо стрелка 4"/>
          <p:cNvSpPr/>
          <p:nvPr/>
        </p:nvSpPr>
        <p:spPr>
          <a:xfrm>
            <a:off x="6419250" y="906682"/>
            <a:ext cx="288032" cy="21602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3212976"/>
            <a:ext cx="8064896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rgbClr val="333333"/>
                </a:solidFill>
                <a:latin typeface="Lucida Grande"/>
              </a:rPr>
              <a:t>мониторинг процесса обучения и уровня актуального развития </a:t>
            </a:r>
            <a:r>
              <a:rPr lang="ru-RU" sz="1500" dirty="0" smtClean="0">
                <a:solidFill>
                  <a:srgbClr val="333333"/>
                </a:solidFill>
                <a:latin typeface="Lucida Grande"/>
              </a:rPr>
              <a:t>обучающегося </a:t>
            </a:r>
            <a:r>
              <a:rPr lang="ru-RU" sz="1500" dirty="0">
                <a:solidFill>
                  <a:srgbClr val="333333"/>
                </a:solidFill>
                <a:latin typeface="Lucida Grande"/>
              </a:rPr>
              <a:t>и специфики этого развития</a:t>
            </a:r>
            <a:endParaRPr lang="ru-RU" sz="15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3924120"/>
            <a:ext cx="8064896" cy="82204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333333"/>
                </a:solidFill>
                <a:latin typeface="Lucida Grande"/>
              </a:rPr>
              <a:t>предоставление </a:t>
            </a:r>
            <a:r>
              <a:rPr lang="ru-RU" sz="1400" dirty="0">
                <a:solidFill>
                  <a:srgbClr val="333333"/>
                </a:solidFill>
                <a:latin typeface="Lucida Grande"/>
              </a:rPr>
              <a:t>информации классным руководителям, </a:t>
            </a:r>
            <a:r>
              <a:rPr lang="ru-RU" sz="1400" dirty="0" smtClean="0">
                <a:solidFill>
                  <a:srgbClr val="333333"/>
                </a:solidFill>
                <a:latin typeface="Lucida Grande"/>
              </a:rPr>
              <a:t>учителям, учителям-дефектологам, воспитателям, педагогам-предметникам</a:t>
            </a:r>
            <a:r>
              <a:rPr lang="ru-RU" sz="1400" dirty="0">
                <a:solidFill>
                  <a:srgbClr val="333333"/>
                </a:solidFill>
                <a:latin typeface="Lucida Grande"/>
              </a:rPr>
              <a:t>, администрации </a:t>
            </a:r>
            <a:r>
              <a:rPr lang="ru-RU" sz="1400" dirty="0" smtClean="0">
                <a:solidFill>
                  <a:srgbClr val="333333"/>
                </a:solidFill>
                <a:latin typeface="Lucida Grande"/>
              </a:rPr>
              <a:t>учреждения </a:t>
            </a:r>
            <a:r>
              <a:rPr lang="ru-RU" sz="1400" dirty="0">
                <a:solidFill>
                  <a:srgbClr val="333333"/>
                </a:solidFill>
                <a:latin typeface="Lucida Grande"/>
              </a:rPr>
              <a:t>для содействия созданию благоприятных </a:t>
            </a:r>
            <a:r>
              <a:rPr lang="ru-RU" sz="1400" dirty="0" smtClean="0">
                <a:solidFill>
                  <a:srgbClr val="333333"/>
                </a:solidFill>
                <a:latin typeface="Lucida Grande"/>
              </a:rPr>
              <a:t>психологических </a:t>
            </a:r>
            <a:r>
              <a:rPr lang="ru-RU" sz="1400" dirty="0">
                <a:solidFill>
                  <a:srgbClr val="333333"/>
                </a:solidFill>
                <a:latin typeface="Lucida Grande"/>
              </a:rPr>
              <a:t>условий в </a:t>
            </a:r>
            <a:r>
              <a:rPr lang="ru-RU" sz="1400" dirty="0" smtClean="0">
                <a:solidFill>
                  <a:srgbClr val="333333"/>
                </a:solidFill>
                <a:latin typeface="Lucida Grande"/>
              </a:rPr>
              <a:t>образовательном процессе</a:t>
            </a:r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32026" y="4941168"/>
            <a:ext cx="8064896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333333"/>
                </a:solidFill>
                <a:latin typeface="Lucida Grande"/>
              </a:rPr>
              <a:t>предупреждение и содействие преодолению </a:t>
            </a:r>
            <a:r>
              <a:rPr lang="ru-RU" sz="1600" dirty="0">
                <a:solidFill>
                  <a:srgbClr val="333333"/>
                </a:solidFill>
                <a:latin typeface="Lucida Grande"/>
              </a:rPr>
              <a:t>кризисных периодов  в процессе обучения </a:t>
            </a:r>
            <a:r>
              <a:rPr lang="ru-RU" sz="1600" dirty="0" smtClean="0">
                <a:solidFill>
                  <a:srgbClr val="333333"/>
                </a:solidFill>
                <a:latin typeface="Lucida Grande"/>
              </a:rPr>
              <a:t>и воспитания в учреждении образования</a:t>
            </a:r>
            <a:endParaRPr lang="ru-RU" sz="160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716016" y="292494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46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360040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000" b="1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/>
              </a:rPr>
              <a:t/>
            </a:r>
            <a:br>
              <a:rPr lang="ru-RU" sz="2000" b="1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/>
              </a:rPr>
            </a:br>
            <a:r>
              <a:rPr lang="ru-RU" sz="2000" b="1" dirty="0">
                <a:ln>
                  <a:noFill/>
                </a:ln>
                <a:solidFill>
                  <a:schemeClr val="bg1"/>
                </a:solidFill>
                <a:effectLst/>
                <a:latin typeface="times new roman"/>
              </a:rPr>
              <a:t/>
            </a:r>
            <a:br>
              <a:rPr lang="ru-RU" sz="2000" b="1" dirty="0">
                <a:ln>
                  <a:noFill/>
                </a:ln>
                <a:solidFill>
                  <a:schemeClr val="bg1"/>
                </a:solidFill>
                <a:effectLst/>
                <a:latin typeface="times new roman"/>
              </a:rPr>
            </a:br>
            <a:r>
              <a:rPr lang="ru-RU" sz="2200" b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</a:rPr>
              <a:t>Коррекционно-развивающая </a:t>
            </a:r>
            <a:r>
              <a:rPr lang="ru-RU" sz="2200" b="1" dirty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</a:rPr>
              <a:t>работа</a:t>
            </a:r>
            <a:r>
              <a:rPr lang="ru-RU" sz="2000" dirty="0">
                <a:ln>
                  <a:noFill/>
                </a:ln>
                <a:solidFill>
                  <a:schemeClr val="tx1"/>
                </a:solidFill>
                <a:effectLst/>
                <a:latin typeface="Tahoma"/>
              </a:rPr>
              <a:t/>
            </a:r>
            <a:br>
              <a:rPr lang="ru-RU" sz="2000" dirty="0">
                <a:ln>
                  <a:noFill/>
                </a:ln>
                <a:solidFill>
                  <a:schemeClr val="tx1"/>
                </a:solidFill>
                <a:effectLst/>
                <a:latin typeface="Tahoma"/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241" y="2060848"/>
            <a:ext cx="8837317" cy="4680520"/>
          </a:xfrm>
        </p:spPr>
        <p:txBody>
          <a:bodyPr>
            <a:normAutofit/>
          </a:bodyPr>
          <a:lstStyle/>
          <a:p>
            <a:pPr algn="just"/>
            <a:endParaRPr lang="ru-RU" sz="1100" dirty="0" smtClean="0">
              <a:solidFill>
                <a:srgbClr val="111111"/>
              </a:solidFill>
              <a:latin typeface="times new roman"/>
            </a:endParaRPr>
          </a:p>
          <a:p>
            <a:pPr algn="just"/>
            <a:endParaRPr lang="ru-RU" sz="1100" dirty="0">
              <a:solidFill>
                <a:srgbClr val="111111"/>
              </a:solidFill>
              <a:latin typeface="times new roman"/>
            </a:endParaRPr>
          </a:p>
          <a:p>
            <a:pPr algn="just"/>
            <a:endParaRPr lang="ru-RU" sz="1100" dirty="0" smtClean="0">
              <a:solidFill>
                <a:srgbClr val="111111"/>
              </a:solidFill>
              <a:latin typeface="times new roman"/>
            </a:endParaRPr>
          </a:p>
          <a:p>
            <a:pPr algn="just"/>
            <a:endParaRPr lang="ru-RU" sz="1100" dirty="0">
              <a:solidFill>
                <a:srgbClr val="111111"/>
              </a:solidFill>
              <a:latin typeface="times new roman"/>
            </a:endParaRPr>
          </a:p>
          <a:p>
            <a:pPr algn="just"/>
            <a:endParaRPr lang="ru-RU" sz="1100" dirty="0" smtClean="0">
              <a:solidFill>
                <a:srgbClr val="111111"/>
              </a:solidFill>
              <a:latin typeface="times new roman"/>
            </a:endParaRPr>
          </a:p>
          <a:p>
            <a:pPr algn="just"/>
            <a:endParaRPr lang="ru-RU" sz="1100" dirty="0">
              <a:solidFill>
                <a:srgbClr val="111111"/>
              </a:solidFill>
              <a:latin typeface="times new roman"/>
            </a:endParaRPr>
          </a:p>
          <a:p>
            <a:pPr algn="just"/>
            <a:endParaRPr lang="ru-RU" sz="1100" dirty="0" smtClean="0">
              <a:solidFill>
                <a:srgbClr val="111111"/>
              </a:solidFill>
              <a:latin typeface="times new roman"/>
            </a:endParaRPr>
          </a:p>
          <a:p>
            <a:pPr algn="just"/>
            <a:endParaRPr lang="ru-RU" sz="1100" dirty="0">
              <a:solidFill>
                <a:srgbClr val="111111"/>
              </a:solidFill>
              <a:latin typeface="times new roman"/>
            </a:endParaRPr>
          </a:p>
          <a:p>
            <a:pPr algn="just"/>
            <a:endParaRPr lang="ru-RU" sz="1100" dirty="0" smtClean="0">
              <a:solidFill>
                <a:srgbClr val="111111"/>
              </a:solidFill>
              <a:latin typeface="times new roman"/>
            </a:endParaRPr>
          </a:p>
          <a:p>
            <a:pPr algn="just"/>
            <a:endParaRPr lang="ru-RU" sz="1100" dirty="0">
              <a:solidFill>
                <a:srgbClr val="111111"/>
              </a:solidFill>
              <a:latin typeface="times new roman"/>
            </a:endParaRPr>
          </a:p>
          <a:p>
            <a:pPr algn="just"/>
            <a:endParaRPr lang="ru-RU" sz="1100" dirty="0" smtClean="0">
              <a:solidFill>
                <a:srgbClr val="111111"/>
              </a:solidFill>
              <a:latin typeface="times new roman"/>
            </a:endParaRPr>
          </a:p>
          <a:p>
            <a:pPr marL="0" indent="0" algn="just">
              <a:buNone/>
            </a:pPr>
            <a:endParaRPr lang="ru-RU" sz="1100" dirty="0">
              <a:solidFill>
                <a:srgbClr val="111111"/>
              </a:solidFill>
              <a:latin typeface="Tahoma"/>
            </a:endParaRPr>
          </a:p>
          <a:p>
            <a:pPr algn="just"/>
            <a:endParaRPr lang="ru-RU" sz="1100" dirty="0" smtClean="0">
              <a:solidFill>
                <a:srgbClr val="111111"/>
              </a:solidFill>
              <a:latin typeface="times new roman"/>
            </a:endParaRPr>
          </a:p>
          <a:p>
            <a:pPr algn="just"/>
            <a:endParaRPr lang="ru-RU" sz="1100" dirty="0">
              <a:solidFill>
                <a:srgbClr val="111111"/>
              </a:solidFill>
              <a:latin typeface="times new roman"/>
            </a:endParaRPr>
          </a:p>
          <a:p>
            <a:pPr algn="just"/>
            <a:endParaRPr lang="ru-RU" sz="1100" dirty="0" smtClean="0">
              <a:solidFill>
                <a:srgbClr val="111111"/>
              </a:solidFill>
              <a:latin typeface="times new roman"/>
            </a:endParaRPr>
          </a:p>
          <a:p>
            <a:pPr algn="just"/>
            <a:endParaRPr lang="ru-RU" sz="1100" dirty="0">
              <a:solidFill>
                <a:srgbClr val="111111"/>
              </a:solidFill>
              <a:latin typeface="times new roman"/>
            </a:endParaRPr>
          </a:p>
          <a:p>
            <a:pPr algn="just"/>
            <a:endParaRPr lang="ru-RU" sz="1100" dirty="0" smtClean="0">
              <a:solidFill>
                <a:srgbClr val="111111"/>
              </a:solidFill>
              <a:latin typeface="times new roman"/>
            </a:endParaRPr>
          </a:p>
          <a:p>
            <a:pPr algn="just"/>
            <a:endParaRPr lang="ru-RU" sz="1100" dirty="0" smtClean="0">
              <a:solidFill>
                <a:srgbClr val="111111"/>
              </a:solidFill>
              <a:latin typeface="times new roman"/>
            </a:endParaRPr>
          </a:p>
          <a:p>
            <a:pPr algn="just"/>
            <a:endParaRPr lang="ru-RU" sz="1100" dirty="0" smtClean="0">
              <a:solidFill>
                <a:srgbClr val="111111"/>
              </a:solidFill>
              <a:latin typeface="times new roman"/>
            </a:endParaRPr>
          </a:p>
          <a:p>
            <a:pPr marL="0" indent="0" algn="ctr">
              <a:buNone/>
            </a:pPr>
            <a:r>
              <a:rPr lang="ru-RU" sz="1600" dirty="0" smtClean="0">
                <a:solidFill>
                  <a:srgbClr val="C00000"/>
                </a:solidFill>
                <a:latin typeface="times new roman"/>
              </a:rPr>
              <a:t>!!!</a:t>
            </a:r>
            <a:endParaRPr lang="ru-RU" sz="1600" dirty="0">
              <a:solidFill>
                <a:srgbClr val="C00000"/>
              </a:solidFill>
              <a:latin typeface="times new roman"/>
            </a:endParaRPr>
          </a:p>
          <a:p>
            <a:pPr marL="0" indent="0" algn="ctr">
              <a:buNone/>
            </a:pPr>
            <a:r>
              <a:rPr lang="ru-RU" sz="1600" b="1" i="1" dirty="0" smtClean="0">
                <a:solidFill>
                  <a:srgbClr val="C00000"/>
                </a:solidFill>
                <a:latin typeface="times new roman"/>
              </a:rPr>
              <a:t>С педагогами </a:t>
            </a:r>
            <a:r>
              <a:rPr lang="ru-RU" sz="1600" b="1" i="1" dirty="0">
                <a:solidFill>
                  <a:srgbClr val="C00000"/>
                </a:solidFill>
                <a:latin typeface="times new roman"/>
              </a:rPr>
              <a:t>и родителями коррекционно-развивающие мероприятия не проводятся</a:t>
            </a:r>
            <a:r>
              <a:rPr lang="ru-RU" sz="1100" dirty="0">
                <a:solidFill>
                  <a:srgbClr val="111111"/>
                </a:solidFill>
                <a:latin typeface="times new roman"/>
              </a:rPr>
              <a:t>.</a:t>
            </a:r>
            <a:endParaRPr lang="ru-RU" sz="1100" dirty="0">
              <a:solidFill>
                <a:srgbClr val="111111"/>
              </a:solidFill>
              <a:latin typeface="Tahoma"/>
            </a:endParaRP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63688" y="692696"/>
            <a:ext cx="6408712" cy="9361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111111"/>
                </a:solidFill>
                <a:latin typeface="times new roman"/>
              </a:rPr>
              <a:t>!!!</a:t>
            </a:r>
          </a:p>
          <a:p>
            <a:pPr algn="ctr"/>
            <a:r>
              <a:rPr lang="ru-RU" sz="2000" dirty="0" smtClean="0">
                <a:solidFill>
                  <a:srgbClr val="111111"/>
                </a:solidFill>
                <a:latin typeface="times new roman"/>
              </a:rPr>
              <a:t>составная </a:t>
            </a:r>
            <a:r>
              <a:rPr lang="ru-RU" sz="2000" dirty="0">
                <a:solidFill>
                  <a:srgbClr val="111111"/>
                </a:solidFill>
                <a:latin typeface="times new roman"/>
              </a:rPr>
              <a:t>часть образовательного процесса </a:t>
            </a:r>
            <a:r>
              <a:rPr lang="ru-RU" sz="2000" dirty="0" smtClean="0">
                <a:solidFill>
                  <a:srgbClr val="111111"/>
                </a:solidFill>
                <a:latin typeface="times new roman"/>
              </a:rPr>
              <a:t>учреждения образования</a:t>
            </a:r>
            <a:endParaRPr lang="ru-RU" sz="2000" dirty="0"/>
          </a:p>
        </p:txBody>
      </p:sp>
      <p:sp>
        <p:nvSpPr>
          <p:cNvPr id="5" name="Овал 4"/>
          <p:cNvSpPr/>
          <p:nvPr/>
        </p:nvSpPr>
        <p:spPr>
          <a:xfrm>
            <a:off x="180241" y="2259093"/>
            <a:ext cx="266429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  <a:buClr>
                <a:srgbClr val="F4680B"/>
              </a:buClr>
              <a:buSzPct val="75000"/>
            </a:pPr>
            <a:r>
              <a:rPr lang="ru-RU" sz="2400" b="1" dirty="0">
                <a:solidFill>
                  <a:srgbClr val="111111"/>
                </a:solidFill>
                <a:latin typeface="times new roman"/>
              </a:rPr>
              <a:t>Цель</a:t>
            </a:r>
            <a:r>
              <a:rPr lang="ru-RU" sz="2400" dirty="0">
                <a:solidFill>
                  <a:srgbClr val="111111"/>
                </a:solidFill>
                <a:latin typeface="times new roman"/>
              </a:rPr>
              <a:t>  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3131015" y="2563302"/>
            <a:ext cx="504056" cy="252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923928" y="1772816"/>
            <a:ext cx="511256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rgbClr val="111111"/>
                </a:solidFill>
                <a:latin typeface="times new roman"/>
              </a:rPr>
              <a:t>содействие личностному развитию детей на всех возрастных ступенях дошкольного детства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23928" y="2235866"/>
            <a:ext cx="5112568" cy="4912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rgbClr val="111111"/>
                </a:solidFill>
                <a:latin typeface="times new roman"/>
              </a:rPr>
              <a:t>создание </a:t>
            </a:r>
            <a:r>
              <a:rPr lang="ru-RU" sz="1100" dirty="0">
                <a:solidFill>
                  <a:srgbClr val="111111"/>
                </a:solidFill>
                <a:latin typeface="times new roman"/>
              </a:rPr>
              <a:t>условий для получения коррекционно-развивающей поддержки педагога-психолога всем нуждающимся </a:t>
            </a:r>
            <a:r>
              <a:rPr lang="ru-RU" sz="1100" dirty="0" smtClean="0">
                <a:solidFill>
                  <a:srgbClr val="111111"/>
                </a:solidFill>
                <a:latin typeface="times new roman"/>
              </a:rPr>
              <a:t>детям</a:t>
            </a:r>
            <a:r>
              <a:rPr lang="ru-RU" sz="1000" i="1" dirty="0">
                <a:solidFill>
                  <a:srgbClr val="333333"/>
                </a:solidFill>
                <a:latin typeface="Lucida Grande"/>
              </a:rPr>
              <a:t> </a:t>
            </a:r>
            <a:endParaRPr lang="ru-RU" sz="1000" i="1" dirty="0" smtClean="0">
              <a:solidFill>
                <a:srgbClr val="333333"/>
              </a:solidFill>
              <a:latin typeface="Lucida Grande"/>
            </a:endParaRPr>
          </a:p>
          <a:p>
            <a:pPr algn="ctr"/>
            <a:r>
              <a:rPr lang="ru-RU" sz="1000" i="1" dirty="0" smtClean="0">
                <a:solidFill>
                  <a:schemeClr val="tx1"/>
                </a:solidFill>
                <a:latin typeface="+mj-lt"/>
              </a:rPr>
              <a:t>или </a:t>
            </a:r>
            <a:r>
              <a:rPr lang="ru-RU" sz="1000" i="1" dirty="0">
                <a:solidFill>
                  <a:schemeClr val="tx1"/>
                </a:solidFill>
                <a:latin typeface="+mj-lt"/>
              </a:rPr>
              <a:t>направление к соответствующим специалистам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34415" y="2847466"/>
            <a:ext cx="511256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rgbClr val="111111"/>
                </a:solidFill>
                <a:latin typeface="times new roman"/>
              </a:rPr>
              <a:t>оказание помощи в преодолении трудностей в адаптации, воспитании и обучении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923928" y="3284984"/>
            <a:ext cx="511256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rgbClr val="111111"/>
                </a:solidFill>
                <a:latin typeface="times new roman"/>
              </a:rPr>
              <a:t>организация безопасной жизнедеятельности детей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95536" y="4509120"/>
            <a:ext cx="266429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  <a:buClr>
                <a:srgbClr val="F4680B"/>
              </a:buClr>
              <a:buSzPct val="75000"/>
            </a:pPr>
            <a:r>
              <a:rPr lang="ru-RU" sz="2400" b="1" dirty="0">
                <a:solidFill>
                  <a:srgbClr val="111111"/>
                </a:solidFill>
                <a:latin typeface="times new roman"/>
              </a:rPr>
              <a:t>Задачи </a:t>
            </a:r>
            <a:r>
              <a:rPr lang="ru-RU" sz="2400" dirty="0">
                <a:solidFill>
                  <a:srgbClr val="111111"/>
                </a:solidFill>
                <a:latin typeface="times new roman"/>
              </a:rPr>
              <a:t> 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904990" y="3968437"/>
            <a:ext cx="5112568" cy="8280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>
              <a:spcBef>
                <a:spcPct val="20000"/>
              </a:spcBef>
              <a:buClr>
                <a:srgbClr val="F4680B"/>
              </a:buClr>
              <a:buSzPct val="75000"/>
              <a:buFont typeface="Wingdings" pitchFamily="2" charset="2"/>
              <a:buChar char=""/>
            </a:pPr>
            <a:r>
              <a:rPr lang="ru-RU" sz="1600" dirty="0" smtClean="0">
                <a:solidFill>
                  <a:srgbClr val="111111"/>
                </a:solidFill>
                <a:latin typeface="times new roman"/>
              </a:rPr>
              <a:t>Развитие </a:t>
            </a:r>
            <a:r>
              <a:rPr lang="ru-RU" sz="1600" b="1" i="1" dirty="0" smtClean="0">
                <a:solidFill>
                  <a:srgbClr val="C00000"/>
                </a:solidFill>
                <a:latin typeface="times new roman"/>
              </a:rPr>
              <a:t>личностной, эмоционально-волевой</a:t>
            </a:r>
            <a:r>
              <a:rPr lang="ru-RU" sz="1600" b="1" i="1" dirty="0">
                <a:solidFill>
                  <a:srgbClr val="C00000"/>
                </a:solidFill>
                <a:latin typeface="times new roman"/>
              </a:rPr>
              <a:t>, </a:t>
            </a:r>
            <a:r>
              <a:rPr lang="ru-RU" sz="1600" b="1" i="1" dirty="0" smtClean="0">
                <a:solidFill>
                  <a:srgbClr val="C00000"/>
                </a:solidFill>
                <a:latin typeface="times new roman"/>
              </a:rPr>
              <a:t>коммуникативной и др. сфер ребёнка </a:t>
            </a:r>
            <a:endParaRPr lang="ru-RU" sz="1600" b="1" i="1" dirty="0">
              <a:solidFill>
                <a:srgbClr val="C00000"/>
              </a:solidFill>
              <a:latin typeface="Tahoma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904990" y="4922543"/>
            <a:ext cx="511256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111111"/>
                </a:solidFill>
                <a:latin typeface="times new roman"/>
              </a:rPr>
              <a:t>Повышение </a:t>
            </a:r>
            <a:r>
              <a:rPr lang="ru-RU" sz="1400" dirty="0">
                <a:solidFill>
                  <a:srgbClr val="111111"/>
                </a:solidFill>
                <a:latin typeface="times new roman"/>
              </a:rPr>
              <a:t>возможностей </a:t>
            </a:r>
            <a:r>
              <a:rPr lang="ru-RU" sz="1400" dirty="0" smtClean="0">
                <a:solidFill>
                  <a:srgbClr val="111111"/>
                </a:solidFill>
                <a:latin typeface="times new roman"/>
              </a:rPr>
              <a:t>социализации ребенка</a:t>
            </a:r>
            <a:endParaRPr lang="ru-RU" sz="1400" dirty="0"/>
          </a:p>
        </p:txBody>
      </p:sp>
      <p:sp>
        <p:nvSpPr>
          <p:cNvPr id="15" name="Стрелка вправо 14"/>
          <p:cNvSpPr/>
          <p:nvPr/>
        </p:nvSpPr>
        <p:spPr>
          <a:xfrm>
            <a:off x="3250786" y="4796529"/>
            <a:ext cx="504056" cy="252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904990" y="5435706"/>
            <a:ext cx="5083143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ru-RU" sz="1300" dirty="0" smtClean="0">
                <a:solidFill>
                  <a:schemeClr val="tx1"/>
                </a:solidFill>
                <a:latin typeface="+mj-lt"/>
              </a:rPr>
              <a:t>Коррекция </a:t>
            </a:r>
            <a:r>
              <a:rPr lang="ru-RU" sz="1300" dirty="0">
                <a:solidFill>
                  <a:schemeClr val="tx1"/>
                </a:solidFill>
                <a:latin typeface="+mj-lt"/>
              </a:rPr>
              <a:t>межличностных отношений в </a:t>
            </a:r>
            <a:r>
              <a:rPr lang="ru-RU" sz="1300" dirty="0" smtClean="0">
                <a:solidFill>
                  <a:schemeClr val="tx1"/>
                </a:solidFill>
                <a:latin typeface="+mj-lt"/>
              </a:rPr>
              <a:t>детских коллективах </a:t>
            </a:r>
            <a:r>
              <a:rPr lang="ru-RU" sz="1300" dirty="0" smtClean="0">
                <a:solidFill>
                  <a:srgbClr val="111111"/>
                </a:solidFill>
                <a:latin typeface="times new roman"/>
              </a:rPr>
              <a:t>и </a:t>
            </a:r>
            <a:r>
              <a:rPr lang="ru-RU" sz="1300" dirty="0">
                <a:solidFill>
                  <a:srgbClr val="111111"/>
                </a:solidFill>
                <a:latin typeface="times new roman"/>
              </a:rPr>
              <a:t>др.</a:t>
            </a:r>
            <a:endParaRPr lang="ru-RU" sz="1300" dirty="0"/>
          </a:p>
          <a:p>
            <a:pPr algn="ctr"/>
            <a:endParaRPr lang="ru-RU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2729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1227</TotalTime>
  <Words>1415</Words>
  <Application>Microsoft Office PowerPoint</Application>
  <PresentationFormat>Экран (4:3)</PresentationFormat>
  <Paragraphs>333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Decatur</vt:lpstr>
      <vt:lpstr>Реализация основных направлений деятельности педагога-психолога с учетом специфики функционирования учреждения специального образования </vt:lpstr>
      <vt:lpstr>  Законодательство, регулирующее деятельность социально-педагогической и психологической службы учреждений образования  </vt:lpstr>
      <vt:lpstr>Направления деятельности  педагога-психолога</vt:lpstr>
      <vt:lpstr>Психолого-педагогическая диагностика</vt:lpstr>
      <vt:lpstr> Психолого-педагогическая диагностика  Основание     годовой план работы учреждения образования</vt:lpstr>
      <vt:lpstr>  Психолого-педагогическая диагностика !!! Инструкция о порядке и условиях применения методов и методик оказания психологической помощи (Постановление МО РБ №115/89 от 30.07.2012) Закон о психологической помощи, ст.12   </vt:lpstr>
      <vt:lpstr>   Психолого-педагогическая диагностика  </vt:lpstr>
      <vt:lpstr>  Психолого-педагогическая диагностика </vt:lpstr>
      <vt:lpstr>  Коррекционно-развивающая работа </vt:lpstr>
      <vt:lpstr>  Коррекционно-развивающая работа –  комплекс мероприятий, направленных на исправление (корректировку) особенностей обучающегося и его поведения, которые приводят к психологическим проблемам </vt:lpstr>
      <vt:lpstr>Психолого-педагогическое консультирование </vt:lpstr>
      <vt:lpstr> Психологическая профилактика и просвещение </vt:lpstr>
      <vt:lpstr>Методическая работа</vt:lpstr>
      <vt:lpstr> Особенности реализации методического направления деятельности педагога-психолога ЦКРОиР (Положение о центре коррекционно-развивающего обучения и реабилитации, гл.9)</vt:lpstr>
      <vt:lpstr>Здоровьесберегающая деятельность </vt:lpstr>
      <vt:lpstr>Психологическое сопровождение управленческих процессов</vt:lpstr>
      <vt:lpstr>Сопровождение управленческих процессов</vt:lpstr>
      <vt:lpstr>Документация педагога-психолога </vt:lpstr>
      <vt:lpstr>  Распределение рабочего времени (рабочей нагрузки) педагога-психолога </vt:lpstr>
      <vt:lpstr>Реализация основных направлений деятельности педагога-психолога с учетом специфики функционирования учреждения специального образования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основных направлений деятельности педагога-психолога с учетом специфики функционирования учреждения специального образования</dc:title>
  <dc:creator>юзер1</dc:creator>
  <cp:lastModifiedBy>юзер1</cp:lastModifiedBy>
  <cp:revision>168</cp:revision>
  <cp:lastPrinted>2020-12-17T11:56:04Z</cp:lastPrinted>
  <dcterms:created xsi:type="dcterms:W3CDTF">2020-12-11T07:16:44Z</dcterms:created>
  <dcterms:modified xsi:type="dcterms:W3CDTF">2020-12-17T14:10:18Z</dcterms:modified>
</cp:coreProperties>
</file>