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3" r:id="rId1"/>
    <p:sldMasterId id="2147483975" r:id="rId2"/>
  </p:sldMasterIdLst>
  <p:sldIdLst>
    <p:sldId id="258" r:id="rId3"/>
    <p:sldId id="272" r:id="rId4"/>
    <p:sldId id="273" r:id="rId5"/>
    <p:sldId id="257" r:id="rId6"/>
    <p:sldId id="260" r:id="rId7"/>
    <p:sldId id="259" r:id="rId8"/>
    <p:sldId id="270" r:id="rId9"/>
    <p:sldId id="261" r:id="rId10"/>
    <p:sldId id="262" r:id="rId11"/>
    <p:sldId id="263" r:id="rId12"/>
    <p:sldId id="264" r:id="rId13"/>
    <p:sldId id="265" r:id="rId14"/>
    <p:sldId id="266" r:id="rId15"/>
    <p:sldId id="274" r:id="rId16"/>
    <p:sldId id="275" r:id="rId17"/>
    <p:sldId id="268" r:id="rId18"/>
  </p:sldIdLst>
  <p:sldSz cx="9144000" cy="5143500" type="screen16x9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221" autoAdjust="0"/>
    <p:restoredTop sz="86475" autoAdjust="0"/>
  </p:normalViewPr>
  <p:slideViewPr>
    <p:cSldViewPr>
      <p:cViewPr>
        <p:scale>
          <a:sx n="100" d="100"/>
          <a:sy n="100" d="100"/>
        </p:scale>
        <p:origin x="-2226" y="-1002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EB76448-24A4-420A-B936-9320983EF9F7}" type="doc">
      <dgm:prSet loTypeId="urn:microsoft.com/office/officeart/2005/8/layout/lProcess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0D0E794C-DA63-4AF9-B9D3-E0F853A8E1A5}">
      <dgm:prSet phldrT="[Текст]"/>
      <dgm:spPr/>
      <dgm:t>
        <a:bodyPr/>
        <a:lstStyle/>
        <a:p>
          <a:r>
            <a:rPr lang="ru-RU" dirty="0" smtClean="0"/>
            <a:t>Трудности в обучении</a:t>
          </a:r>
          <a:endParaRPr lang="ru-RU" dirty="0"/>
        </a:p>
      </dgm:t>
    </dgm:pt>
    <dgm:pt modelId="{A0BC9A14-2DE1-4B71-AF58-118E8DEEF958}" type="parTrans" cxnId="{A5448287-BA36-4FF7-BA3C-60F40B571864}">
      <dgm:prSet/>
      <dgm:spPr/>
      <dgm:t>
        <a:bodyPr/>
        <a:lstStyle/>
        <a:p>
          <a:endParaRPr lang="ru-RU"/>
        </a:p>
      </dgm:t>
    </dgm:pt>
    <dgm:pt modelId="{BAA4046A-4517-466A-8BBB-84FE55E072B1}" type="sibTrans" cxnId="{A5448287-BA36-4FF7-BA3C-60F40B571864}">
      <dgm:prSet/>
      <dgm:spPr/>
      <dgm:t>
        <a:bodyPr/>
        <a:lstStyle/>
        <a:p>
          <a:endParaRPr lang="ru-RU"/>
        </a:p>
      </dgm:t>
    </dgm:pt>
    <dgm:pt modelId="{6D67019E-4811-414E-89B3-4D8FB15A77AD}">
      <dgm:prSet phldrT="[Текст]"/>
      <dgm:spPr/>
      <dgm:t>
        <a:bodyPr/>
        <a:lstStyle/>
        <a:p>
          <a:r>
            <a:rPr lang="ru-RU" b="1" dirty="0" smtClean="0"/>
            <a:t>Социальное ориентирование</a:t>
          </a:r>
          <a:endParaRPr lang="ru-RU" b="1" dirty="0"/>
        </a:p>
      </dgm:t>
    </dgm:pt>
    <dgm:pt modelId="{14C71E5A-3811-49BD-9816-F990FCABBB93}" type="parTrans" cxnId="{FE449C9A-FCC6-42C2-9605-482822385E83}">
      <dgm:prSet/>
      <dgm:spPr/>
      <dgm:t>
        <a:bodyPr/>
        <a:lstStyle/>
        <a:p>
          <a:endParaRPr lang="ru-RU"/>
        </a:p>
      </dgm:t>
    </dgm:pt>
    <dgm:pt modelId="{AE96A433-B741-455B-B77F-8D00EEF7BE28}" type="sibTrans" cxnId="{FE449C9A-FCC6-42C2-9605-482822385E83}">
      <dgm:prSet/>
      <dgm:spPr/>
      <dgm:t>
        <a:bodyPr/>
        <a:lstStyle/>
        <a:p>
          <a:endParaRPr lang="ru-RU"/>
        </a:p>
      </dgm:t>
    </dgm:pt>
    <dgm:pt modelId="{99199FF6-5B79-4BFB-8AA3-DA04D323F5F4}">
      <dgm:prSet phldrT="[Текст]"/>
      <dgm:spPr/>
      <dgm:t>
        <a:bodyPr/>
        <a:lstStyle/>
        <a:p>
          <a:r>
            <a:rPr lang="ru-RU" dirty="0" smtClean="0"/>
            <a:t>Тяжелые нарушения речи</a:t>
          </a:r>
          <a:endParaRPr lang="ru-RU" dirty="0"/>
        </a:p>
      </dgm:t>
    </dgm:pt>
    <dgm:pt modelId="{53C27D1A-6B58-45D5-B77F-FF4DFEAA7417}" type="parTrans" cxnId="{C9267A69-DB82-4701-8D82-7C4AB734C5BA}">
      <dgm:prSet/>
      <dgm:spPr/>
      <dgm:t>
        <a:bodyPr/>
        <a:lstStyle/>
        <a:p>
          <a:endParaRPr lang="ru-RU"/>
        </a:p>
      </dgm:t>
    </dgm:pt>
    <dgm:pt modelId="{88F06E74-0A53-400D-8515-D1A7D4EFB5E0}" type="sibTrans" cxnId="{C9267A69-DB82-4701-8D82-7C4AB734C5BA}">
      <dgm:prSet/>
      <dgm:spPr/>
      <dgm:t>
        <a:bodyPr/>
        <a:lstStyle/>
        <a:p>
          <a:endParaRPr lang="ru-RU"/>
        </a:p>
      </dgm:t>
    </dgm:pt>
    <dgm:pt modelId="{9EF70099-C089-4FEA-A6BB-F826D72EE1F9}">
      <dgm:prSet phldrT="[Текст]"/>
      <dgm:spPr/>
      <dgm:t>
        <a:bodyPr/>
        <a:lstStyle/>
        <a:p>
          <a:r>
            <a:rPr lang="ru-RU" b="1" dirty="0" smtClean="0"/>
            <a:t>Социальное ориентирование</a:t>
          </a:r>
          <a:endParaRPr lang="ru-RU" b="1" dirty="0"/>
        </a:p>
      </dgm:t>
    </dgm:pt>
    <dgm:pt modelId="{D1748FBF-D676-4133-BCB7-92F88C5A5477}" type="parTrans" cxnId="{E86C1C81-0D96-47E0-BB37-F13788ABDBFF}">
      <dgm:prSet/>
      <dgm:spPr/>
      <dgm:t>
        <a:bodyPr/>
        <a:lstStyle/>
        <a:p>
          <a:endParaRPr lang="ru-RU"/>
        </a:p>
      </dgm:t>
    </dgm:pt>
    <dgm:pt modelId="{8DFE4A78-346F-42B7-9516-458D087E421D}" type="sibTrans" cxnId="{E86C1C81-0D96-47E0-BB37-F13788ABDBFF}">
      <dgm:prSet/>
      <dgm:spPr/>
      <dgm:t>
        <a:bodyPr/>
        <a:lstStyle/>
        <a:p>
          <a:endParaRPr lang="ru-RU"/>
        </a:p>
      </dgm:t>
    </dgm:pt>
    <dgm:pt modelId="{2BF6414C-F3F8-43C5-922C-0A23BC8333F0}">
      <dgm:prSet phldrT="[Текст]"/>
      <dgm:spPr/>
      <dgm:t>
        <a:bodyPr/>
        <a:lstStyle/>
        <a:p>
          <a:r>
            <a:rPr lang="ru-RU" b="1" dirty="0" smtClean="0"/>
            <a:t>Коррекция нарушений письменной речи</a:t>
          </a:r>
          <a:endParaRPr lang="ru-RU" b="1" dirty="0"/>
        </a:p>
      </dgm:t>
    </dgm:pt>
    <dgm:pt modelId="{B2DDDA03-5418-4979-BAD6-536B1EF61CE6}" type="parTrans" cxnId="{6A272404-5C8D-4C8B-8498-65C47B39E9C4}">
      <dgm:prSet/>
      <dgm:spPr/>
      <dgm:t>
        <a:bodyPr/>
        <a:lstStyle/>
        <a:p>
          <a:endParaRPr lang="ru-RU"/>
        </a:p>
      </dgm:t>
    </dgm:pt>
    <dgm:pt modelId="{9CF9F828-5322-406A-8F44-53D52719128E}" type="sibTrans" cxnId="{6A272404-5C8D-4C8B-8498-65C47B39E9C4}">
      <dgm:prSet/>
      <dgm:spPr/>
      <dgm:t>
        <a:bodyPr/>
        <a:lstStyle/>
        <a:p>
          <a:endParaRPr lang="ru-RU"/>
        </a:p>
      </dgm:t>
    </dgm:pt>
    <dgm:pt modelId="{1882F7CF-6F2D-416E-9870-419068323894}">
      <dgm:prSet phldrT="[Текст]"/>
      <dgm:spPr/>
      <dgm:t>
        <a:bodyPr/>
        <a:lstStyle/>
        <a:p>
          <a:r>
            <a:rPr lang="ru-RU" dirty="0" smtClean="0"/>
            <a:t>Первое отделение вспомогательной школы</a:t>
          </a:r>
          <a:endParaRPr lang="ru-RU" dirty="0"/>
        </a:p>
      </dgm:t>
    </dgm:pt>
    <dgm:pt modelId="{F8E08D1A-3F7A-44B7-B70B-5CBD6A2883F1}" type="parTrans" cxnId="{9166D2E7-B239-4EDE-8E53-5CA51DF85BFA}">
      <dgm:prSet/>
      <dgm:spPr/>
      <dgm:t>
        <a:bodyPr/>
        <a:lstStyle/>
        <a:p>
          <a:endParaRPr lang="ru-RU"/>
        </a:p>
      </dgm:t>
    </dgm:pt>
    <dgm:pt modelId="{EDF53DEF-D2DC-409E-A50D-BC4BDDE6DC6E}" type="sibTrans" cxnId="{9166D2E7-B239-4EDE-8E53-5CA51DF85BFA}">
      <dgm:prSet/>
      <dgm:spPr/>
      <dgm:t>
        <a:bodyPr/>
        <a:lstStyle/>
        <a:p>
          <a:endParaRPr lang="ru-RU"/>
        </a:p>
      </dgm:t>
    </dgm:pt>
    <dgm:pt modelId="{A2008E04-00F1-4043-8386-3CB633DFBBB7}">
      <dgm:prSet phldrT="[Текст]"/>
      <dgm:spPr/>
      <dgm:t>
        <a:bodyPr/>
        <a:lstStyle/>
        <a:p>
          <a:r>
            <a:rPr lang="ru-RU" b="1" dirty="0" smtClean="0"/>
            <a:t>Развитие познавательной деятельности</a:t>
          </a:r>
          <a:endParaRPr lang="ru-RU" b="1" dirty="0"/>
        </a:p>
      </dgm:t>
    </dgm:pt>
    <dgm:pt modelId="{E1169C50-FDFE-4E74-A70D-98D885C18188}" type="parTrans" cxnId="{B79D4615-3C95-4E1E-BCC8-EB070E04D9F6}">
      <dgm:prSet/>
      <dgm:spPr/>
      <dgm:t>
        <a:bodyPr/>
        <a:lstStyle/>
        <a:p>
          <a:endParaRPr lang="ru-RU"/>
        </a:p>
      </dgm:t>
    </dgm:pt>
    <dgm:pt modelId="{2EFDCE26-7A84-407C-ADDE-CE930A6E5EC5}" type="sibTrans" cxnId="{B79D4615-3C95-4E1E-BCC8-EB070E04D9F6}">
      <dgm:prSet/>
      <dgm:spPr/>
      <dgm:t>
        <a:bodyPr/>
        <a:lstStyle/>
        <a:p>
          <a:endParaRPr lang="ru-RU"/>
        </a:p>
      </dgm:t>
    </dgm:pt>
    <dgm:pt modelId="{4ED10614-1999-475F-B3E4-BDE05E3A3228}">
      <dgm:prSet phldrT="[Текст]"/>
      <dgm:spPr/>
      <dgm:t>
        <a:bodyPr/>
        <a:lstStyle/>
        <a:p>
          <a:r>
            <a:rPr lang="ru-RU" b="1" dirty="0" smtClean="0"/>
            <a:t>Развитие эмоционально-волевой сферы</a:t>
          </a:r>
          <a:endParaRPr lang="ru-RU" b="1" dirty="0"/>
        </a:p>
      </dgm:t>
    </dgm:pt>
    <dgm:pt modelId="{635FCBF3-638B-4AE2-A7F0-C5D26D21A07C}" type="parTrans" cxnId="{DDEF083C-E102-4728-A239-53B5182A4078}">
      <dgm:prSet/>
      <dgm:spPr/>
      <dgm:t>
        <a:bodyPr/>
        <a:lstStyle/>
        <a:p>
          <a:endParaRPr lang="ru-RU"/>
        </a:p>
      </dgm:t>
    </dgm:pt>
    <dgm:pt modelId="{68B87A4C-B341-47BD-8193-7B342CAAC739}" type="sibTrans" cxnId="{DDEF083C-E102-4728-A239-53B5182A4078}">
      <dgm:prSet/>
      <dgm:spPr/>
      <dgm:t>
        <a:bodyPr/>
        <a:lstStyle/>
        <a:p>
          <a:endParaRPr lang="ru-RU"/>
        </a:p>
      </dgm:t>
    </dgm:pt>
    <dgm:pt modelId="{9408C1B9-7705-4381-94C4-4EA221F81CEE}" type="pres">
      <dgm:prSet presAssocID="{5EB76448-24A4-420A-B936-9320983EF9F7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C586473-72AF-4239-A415-8C35B0DC86D0}" type="pres">
      <dgm:prSet presAssocID="{0D0E794C-DA63-4AF9-B9D3-E0F853A8E1A5}" presName="compNode" presStyleCnt="0"/>
      <dgm:spPr/>
    </dgm:pt>
    <dgm:pt modelId="{7AFCB129-E344-4AE7-9053-00C57A58361D}" type="pres">
      <dgm:prSet presAssocID="{0D0E794C-DA63-4AF9-B9D3-E0F853A8E1A5}" presName="aNode" presStyleLbl="bgShp" presStyleIdx="0" presStyleCnt="3"/>
      <dgm:spPr/>
      <dgm:t>
        <a:bodyPr/>
        <a:lstStyle/>
        <a:p>
          <a:endParaRPr lang="ru-RU"/>
        </a:p>
      </dgm:t>
    </dgm:pt>
    <dgm:pt modelId="{2489E407-2EF2-418F-B3E7-8BB0DAE0B435}" type="pres">
      <dgm:prSet presAssocID="{0D0E794C-DA63-4AF9-B9D3-E0F853A8E1A5}" presName="textNode" presStyleLbl="bgShp" presStyleIdx="0" presStyleCnt="3"/>
      <dgm:spPr/>
      <dgm:t>
        <a:bodyPr/>
        <a:lstStyle/>
        <a:p>
          <a:endParaRPr lang="ru-RU"/>
        </a:p>
      </dgm:t>
    </dgm:pt>
    <dgm:pt modelId="{14FE19CE-0DD9-4A2F-8729-E4113DDBAF01}" type="pres">
      <dgm:prSet presAssocID="{0D0E794C-DA63-4AF9-B9D3-E0F853A8E1A5}" presName="compChildNode" presStyleCnt="0"/>
      <dgm:spPr/>
    </dgm:pt>
    <dgm:pt modelId="{162198B4-097A-4501-BE67-B2CD9347F8F4}" type="pres">
      <dgm:prSet presAssocID="{0D0E794C-DA63-4AF9-B9D3-E0F853A8E1A5}" presName="theInnerList" presStyleCnt="0"/>
      <dgm:spPr/>
    </dgm:pt>
    <dgm:pt modelId="{D03D8502-A03D-4859-B2FE-93901C8607FB}" type="pres">
      <dgm:prSet presAssocID="{6D67019E-4811-414E-89B3-4D8FB15A77AD}" presName="child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F375DD7-F669-4B96-8777-DC75CCADCA87}" type="pres">
      <dgm:prSet presAssocID="{0D0E794C-DA63-4AF9-B9D3-E0F853A8E1A5}" presName="aSpace" presStyleCnt="0"/>
      <dgm:spPr/>
    </dgm:pt>
    <dgm:pt modelId="{93E86DC3-4EB4-4460-85B2-597C7FA86511}" type="pres">
      <dgm:prSet presAssocID="{99199FF6-5B79-4BFB-8AA3-DA04D323F5F4}" presName="compNode" presStyleCnt="0"/>
      <dgm:spPr/>
    </dgm:pt>
    <dgm:pt modelId="{760672BD-8686-4AE7-A469-E4284AB5C67A}" type="pres">
      <dgm:prSet presAssocID="{99199FF6-5B79-4BFB-8AA3-DA04D323F5F4}" presName="aNode" presStyleLbl="bgShp" presStyleIdx="1" presStyleCnt="3"/>
      <dgm:spPr/>
      <dgm:t>
        <a:bodyPr/>
        <a:lstStyle/>
        <a:p>
          <a:endParaRPr lang="ru-RU"/>
        </a:p>
      </dgm:t>
    </dgm:pt>
    <dgm:pt modelId="{5C77CF72-FDDC-4337-82EF-29C65FC0AE0E}" type="pres">
      <dgm:prSet presAssocID="{99199FF6-5B79-4BFB-8AA3-DA04D323F5F4}" presName="textNode" presStyleLbl="bgShp" presStyleIdx="1" presStyleCnt="3"/>
      <dgm:spPr/>
      <dgm:t>
        <a:bodyPr/>
        <a:lstStyle/>
        <a:p>
          <a:endParaRPr lang="ru-RU"/>
        </a:p>
      </dgm:t>
    </dgm:pt>
    <dgm:pt modelId="{5C0A0ACC-E7B3-4CB2-903A-33D5D3D22BBC}" type="pres">
      <dgm:prSet presAssocID="{99199FF6-5B79-4BFB-8AA3-DA04D323F5F4}" presName="compChildNode" presStyleCnt="0"/>
      <dgm:spPr/>
    </dgm:pt>
    <dgm:pt modelId="{D179D9DC-AC81-40F3-AA1D-33F844658321}" type="pres">
      <dgm:prSet presAssocID="{99199FF6-5B79-4BFB-8AA3-DA04D323F5F4}" presName="theInnerList" presStyleCnt="0"/>
      <dgm:spPr/>
    </dgm:pt>
    <dgm:pt modelId="{AA55AA79-C04A-4623-B304-3361183A9E5C}" type="pres">
      <dgm:prSet presAssocID="{9EF70099-C089-4FEA-A6BB-F826D72EE1F9}" presName="child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FBDE1F9-A785-4210-B40B-941622BEDE71}" type="pres">
      <dgm:prSet presAssocID="{9EF70099-C089-4FEA-A6BB-F826D72EE1F9}" presName="aSpace2" presStyleCnt="0"/>
      <dgm:spPr/>
    </dgm:pt>
    <dgm:pt modelId="{7067674B-5434-4ED9-AC6B-2CE41F523336}" type="pres">
      <dgm:prSet presAssocID="{2BF6414C-F3F8-43C5-922C-0A23BC8333F0}" presName="child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9987D2D-692C-4C6D-AA57-4DB9BC583FD2}" type="pres">
      <dgm:prSet presAssocID="{99199FF6-5B79-4BFB-8AA3-DA04D323F5F4}" presName="aSpace" presStyleCnt="0"/>
      <dgm:spPr/>
    </dgm:pt>
    <dgm:pt modelId="{59CAC233-C058-42E5-9F8A-53FF97C72764}" type="pres">
      <dgm:prSet presAssocID="{1882F7CF-6F2D-416E-9870-419068323894}" presName="compNode" presStyleCnt="0"/>
      <dgm:spPr/>
    </dgm:pt>
    <dgm:pt modelId="{7D3F66A8-7E91-428B-B314-7C1D6F952A8E}" type="pres">
      <dgm:prSet presAssocID="{1882F7CF-6F2D-416E-9870-419068323894}" presName="aNode" presStyleLbl="bgShp" presStyleIdx="2" presStyleCnt="3"/>
      <dgm:spPr/>
      <dgm:t>
        <a:bodyPr/>
        <a:lstStyle/>
        <a:p>
          <a:endParaRPr lang="ru-RU"/>
        </a:p>
      </dgm:t>
    </dgm:pt>
    <dgm:pt modelId="{17F835E0-FDCA-41EA-97CA-88866A1B652F}" type="pres">
      <dgm:prSet presAssocID="{1882F7CF-6F2D-416E-9870-419068323894}" presName="textNode" presStyleLbl="bgShp" presStyleIdx="2" presStyleCnt="3"/>
      <dgm:spPr/>
      <dgm:t>
        <a:bodyPr/>
        <a:lstStyle/>
        <a:p>
          <a:endParaRPr lang="ru-RU"/>
        </a:p>
      </dgm:t>
    </dgm:pt>
    <dgm:pt modelId="{B9EFD5AE-97E5-4AD4-8E47-AD772A79238C}" type="pres">
      <dgm:prSet presAssocID="{1882F7CF-6F2D-416E-9870-419068323894}" presName="compChildNode" presStyleCnt="0"/>
      <dgm:spPr/>
    </dgm:pt>
    <dgm:pt modelId="{A0129158-8337-486C-AAA8-A065B051F09E}" type="pres">
      <dgm:prSet presAssocID="{1882F7CF-6F2D-416E-9870-419068323894}" presName="theInnerList" presStyleCnt="0"/>
      <dgm:spPr/>
    </dgm:pt>
    <dgm:pt modelId="{E22F4EEC-7EA5-4C55-85D7-72FC116D2583}" type="pres">
      <dgm:prSet presAssocID="{A2008E04-00F1-4043-8386-3CB633DFBBB7}" presName="child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907A1DF-F027-4002-900B-D333EBD99A5E}" type="pres">
      <dgm:prSet presAssocID="{A2008E04-00F1-4043-8386-3CB633DFBBB7}" presName="aSpace2" presStyleCnt="0"/>
      <dgm:spPr/>
    </dgm:pt>
    <dgm:pt modelId="{1A00563B-3705-4CFE-A541-84136BAB57AA}" type="pres">
      <dgm:prSet presAssocID="{4ED10614-1999-475F-B3E4-BDE05E3A3228}" presName="child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6ED198C-3BA2-44B5-8DD0-E0C89AB6234A}" type="presOf" srcId="{A2008E04-00F1-4043-8386-3CB633DFBBB7}" destId="{E22F4EEC-7EA5-4C55-85D7-72FC116D2583}" srcOrd="0" destOrd="0" presId="urn:microsoft.com/office/officeart/2005/8/layout/lProcess2"/>
    <dgm:cxn modelId="{A68EE03A-B8D3-4BC1-B9E0-7FFE5A6125A7}" type="presOf" srcId="{1882F7CF-6F2D-416E-9870-419068323894}" destId="{17F835E0-FDCA-41EA-97CA-88866A1B652F}" srcOrd="1" destOrd="0" presId="urn:microsoft.com/office/officeart/2005/8/layout/lProcess2"/>
    <dgm:cxn modelId="{B79D4615-3C95-4E1E-BCC8-EB070E04D9F6}" srcId="{1882F7CF-6F2D-416E-9870-419068323894}" destId="{A2008E04-00F1-4043-8386-3CB633DFBBB7}" srcOrd="0" destOrd="0" parTransId="{E1169C50-FDFE-4E74-A70D-98D885C18188}" sibTransId="{2EFDCE26-7A84-407C-ADDE-CE930A6E5EC5}"/>
    <dgm:cxn modelId="{6A272404-5C8D-4C8B-8498-65C47B39E9C4}" srcId="{99199FF6-5B79-4BFB-8AA3-DA04D323F5F4}" destId="{2BF6414C-F3F8-43C5-922C-0A23BC8333F0}" srcOrd="1" destOrd="0" parTransId="{B2DDDA03-5418-4979-BAD6-536B1EF61CE6}" sibTransId="{9CF9F828-5322-406A-8F44-53D52719128E}"/>
    <dgm:cxn modelId="{FE449C9A-FCC6-42C2-9605-482822385E83}" srcId="{0D0E794C-DA63-4AF9-B9D3-E0F853A8E1A5}" destId="{6D67019E-4811-414E-89B3-4D8FB15A77AD}" srcOrd="0" destOrd="0" parTransId="{14C71E5A-3811-49BD-9816-F990FCABBB93}" sibTransId="{AE96A433-B741-455B-B77F-8D00EEF7BE28}"/>
    <dgm:cxn modelId="{C2B5F493-510A-45EE-B99E-E1DC5A287EC2}" type="presOf" srcId="{99199FF6-5B79-4BFB-8AA3-DA04D323F5F4}" destId="{760672BD-8686-4AE7-A469-E4284AB5C67A}" srcOrd="0" destOrd="0" presId="urn:microsoft.com/office/officeart/2005/8/layout/lProcess2"/>
    <dgm:cxn modelId="{52002505-4650-4D43-9480-CC413BB092F5}" type="presOf" srcId="{4ED10614-1999-475F-B3E4-BDE05E3A3228}" destId="{1A00563B-3705-4CFE-A541-84136BAB57AA}" srcOrd="0" destOrd="0" presId="urn:microsoft.com/office/officeart/2005/8/layout/lProcess2"/>
    <dgm:cxn modelId="{A5448287-BA36-4FF7-BA3C-60F40B571864}" srcId="{5EB76448-24A4-420A-B936-9320983EF9F7}" destId="{0D0E794C-DA63-4AF9-B9D3-E0F853A8E1A5}" srcOrd="0" destOrd="0" parTransId="{A0BC9A14-2DE1-4B71-AF58-118E8DEEF958}" sibTransId="{BAA4046A-4517-466A-8BBB-84FE55E072B1}"/>
    <dgm:cxn modelId="{23B4F10F-810F-4F5D-A34C-7DDDE8F72982}" type="presOf" srcId="{1882F7CF-6F2D-416E-9870-419068323894}" destId="{7D3F66A8-7E91-428B-B314-7C1D6F952A8E}" srcOrd="0" destOrd="0" presId="urn:microsoft.com/office/officeart/2005/8/layout/lProcess2"/>
    <dgm:cxn modelId="{C3F8D3A0-877F-4F9C-88C6-2DF00553D575}" type="presOf" srcId="{0D0E794C-DA63-4AF9-B9D3-E0F853A8E1A5}" destId="{2489E407-2EF2-418F-B3E7-8BB0DAE0B435}" srcOrd="1" destOrd="0" presId="urn:microsoft.com/office/officeart/2005/8/layout/lProcess2"/>
    <dgm:cxn modelId="{D9974481-F2FC-4B7C-A8B7-3BBA46CEED1D}" type="presOf" srcId="{0D0E794C-DA63-4AF9-B9D3-E0F853A8E1A5}" destId="{7AFCB129-E344-4AE7-9053-00C57A58361D}" srcOrd="0" destOrd="0" presId="urn:microsoft.com/office/officeart/2005/8/layout/lProcess2"/>
    <dgm:cxn modelId="{DDEF083C-E102-4728-A239-53B5182A4078}" srcId="{1882F7CF-6F2D-416E-9870-419068323894}" destId="{4ED10614-1999-475F-B3E4-BDE05E3A3228}" srcOrd="1" destOrd="0" parTransId="{635FCBF3-638B-4AE2-A7F0-C5D26D21A07C}" sibTransId="{68B87A4C-B341-47BD-8193-7B342CAAC739}"/>
    <dgm:cxn modelId="{0D3ED397-28CA-4B1F-BF1E-3D9636105BE2}" type="presOf" srcId="{5EB76448-24A4-420A-B936-9320983EF9F7}" destId="{9408C1B9-7705-4381-94C4-4EA221F81CEE}" srcOrd="0" destOrd="0" presId="urn:microsoft.com/office/officeart/2005/8/layout/lProcess2"/>
    <dgm:cxn modelId="{60707FBB-5CC3-4EF2-B30F-1CD3389B813A}" type="presOf" srcId="{9EF70099-C089-4FEA-A6BB-F826D72EE1F9}" destId="{AA55AA79-C04A-4623-B304-3361183A9E5C}" srcOrd="0" destOrd="0" presId="urn:microsoft.com/office/officeart/2005/8/layout/lProcess2"/>
    <dgm:cxn modelId="{C9267A69-DB82-4701-8D82-7C4AB734C5BA}" srcId="{5EB76448-24A4-420A-B936-9320983EF9F7}" destId="{99199FF6-5B79-4BFB-8AA3-DA04D323F5F4}" srcOrd="1" destOrd="0" parTransId="{53C27D1A-6B58-45D5-B77F-FF4DFEAA7417}" sibTransId="{88F06E74-0A53-400D-8515-D1A7D4EFB5E0}"/>
    <dgm:cxn modelId="{79E65A78-86FD-40E4-B39C-E34FCC1702A2}" type="presOf" srcId="{2BF6414C-F3F8-43C5-922C-0A23BC8333F0}" destId="{7067674B-5434-4ED9-AC6B-2CE41F523336}" srcOrd="0" destOrd="0" presId="urn:microsoft.com/office/officeart/2005/8/layout/lProcess2"/>
    <dgm:cxn modelId="{E86C1C81-0D96-47E0-BB37-F13788ABDBFF}" srcId="{99199FF6-5B79-4BFB-8AA3-DA04D323F5F4}" destId="{9EF70099-C089-4FEA-A6BB-F826D72EE1F9}" srcOrd="0" destOrd="0" parTransId="{D1748FBF-D676-4133-BCB7-92F88C5A5477}" sibTransId="{8DFE4A78-346F-42B7-9516-458D087E421D}"/>
    <dgm:cxn modelId="{9166D2E7-B239-4EDE-8E53-5CA51DF85BFA}" srcId="{5EB76448-24A4-420A-B936-9320983EF9F7}" destId="{1882F7CF-6F2D-416E-9870-419068323894}" srcOrd="2" destOrd="0" parTransId="{F8E08D1A-3F7A-44B7-B70B-5CBD6A2883F1}" sibTransId="{EDF53DEF-D2DC-409E-A50D-BC4BDDE6DC6E}"/>
    <dgm:cxn modelId="{021A7829-C6F6-41C9-9356-0C0B02443101}" type="presOf" srcId="{99199FF6-5B79-4BFB-8AA3-DA04D323F5F4}" destId="{5C77CF72-FDDC-4337-82EF-29C65FC0AE0E}" srcOrd="1" destOrd="0" presId="urn:microsoft.com/office/officeart/2005/8/layout/lProcess2"/>
    <dgm:cxn modelId="{C1639E88-5477-46B3-9F74-948056CC93B4}" type="presOf" srcId="{6D67019E-4811-414E-89B3-4D8FB15A77AD}" destId="{D03D8502-A03D-4859-B2FE-93901C8607FB}" srcOrd="0" destOrd="0" presId="urn:microsoft.com/office/officeart/2005/8/layout/lProcess2"/>
    <dgm:cxn modelId="{D8B1D932-629B-44B1-9B4F-D06F93DFC1FE}" type="presParOf" srcId="{9408C1B9-7705-4381-94C4-4EA221F81CEE}" destId="{6C586473-72AF-4239-A415-8C35B0DC86D0}" srcOrd="0" destOrd="0" presId="urn:microsoft.com/office/officeart/2005/8/layout/lProcess2"/>
    <dgm:cxn modelId="{C16F1CA7-510F-43AD-8BA8-74DFA1205AFC}" type="presParOf" srcId="{6C586473-72AF-4239-A415-8C35B0DC86D0}" destId="{7AFCB129-E344-4AE7-9053-00C57A58361D}" srcOrd="0" destOrd="0" presId="urn:microsoft.com/office/officeart/2005/8/layout/lProcess2"/>
    <dgm:cxn modelId="{79C696CA-B55D-465D-97E8-F218B0CF236D}" type="presParOf" srcId="{6C586473-72AF-4239-A415-8C35B0DC86D0}" destId="{2489E407-2EF2-418F-B3E7-8BB0DAE0B435}" srcOrd="1" destOrd="0" presId="urn:microsoft.com/office/officeart/2005/8/layout/lProcess2"/>
    <dgm:cxn modelId="{4D0DAFAB-DE66-4619-9985-C1AE7ACCA823}" type="presParOf" srcId="{6C586473-72AF-4239-A415-8C35B0DC86D0}" destId="{14FE19CE-0DD9-4A2F-8729-E4113DDBAF01}" srcOrd="2" destOrd="0" presId="urn:microsoft.com/office/officeart/2005/8/layout/lProcess2"/>
    <dgm:cxn modelId="{E4CC6243-C605-46AB-BA6F-EC15A3AE2CD1}" type="presParOf" srcId="{14FE19CE-0DD9-4A2F-8729-E4113DDBAF01}" destId="{162198B4-097A-4501-BE67-B2CD9347F8F4}" srcOrd="0" destOrd="0" presId="urn:microsoft.com/office/officeart/2005/8/layout/lProcess2"/>
    <dgm:cxn modelId="{9A6D8B7E-7CDC-425B-93C6-8AFFDEF67C36}" type="presParOf" srcId="{162198B4-097A-4501-BE67-B2CD9347F8F4}" destId="{D03D8502-A03D-4859-B2FE-93901C8607FB}" srcOrd="0" destOrd="0" presId="urn:microsoft.com/office/officeart/2005/8/layout/lProcess2"/>
    <dgm:cxn modelId="{48DDC3AC-FE2F-41A9-ADFD-32C7E6F82703}" type="presParOf" srcId="{9408C1B9-7705-4381-94C4-4EA221F81CEE}" destId="{DF375DD7-F669-4B96-8777-DC75CCADCA87}" srcOrd="1" destOrd="0" presId="urn:microsoft.com/office/officeart/2005/8/layout/lProcess2"/>
    <dgm:cxn modelId="{21EDA4F5-5296-4D13-B004-E4C2356CD5A5}" type="presParOf" srcId="{9408C1B9-7705-4381-94C4-4EA221F81CEE}" destId="{93E86DC3-4EB4-4460-85B2-597C7FA86511}" srcOrd="2" destOrd="0" presId="urn:microsoft.com/office/officeart/2005/8/layout/lProcess2"/>
    <dgm:cxn modelId="{23FB245E-CD31-4E44-BB12-F22593A0C453}" type="presParOf" srcId="{93E86DC3-4EB4-4460-85B2-597C7FA86511}" destId="{760672BD-8686-4AE7-A469-E4284AB5C67A}" srcOrd="0" destOrd="0" presId="urn:microsoft.com/office/officeart/2005/8/layout/lProcess2"/>
    <dgm:cxn modelId="{32B65C8B-A068-4289-9C7A-5AD3FE0A2DBB}" type="presParOf" srcId="{93E86DC3-4EB4-4460-85B2-597C7FA86511}" destId="{5C77CF72-FDDC-4337-82EF-29C65FC0AE0E}" srcOrd="1" destOrd="0" presId="urn:microsoft.com/office/officeart/2005/8/layout/lProcess2"/>
    <dgm:cxn modelId="{C9A54C2C-E21B-4089-A102-AB37B6990659}" type="presParOf" srcId="{93E86DC3-4EB4-4460-85B2-597C7FA86511}" destId="{5C0A0ACC-E7B3-4CB2-903A-33D5D3D22BBC}" srcOrd="2" destOrd="0" presId="urn:microsoft.com/office/officeart/2005/8/layout/lProcess2"/>
    <dgm:cxn modelId="{98E60D8D-4A6B-4233-A1FE-F84E6E875CC8}" type="presParOf" srcId="{5C0A0ACC-E7B3-4CB2-903A-33D5D3D22BBC}" destId="{D179D9DC-AC81-40F3-AA1D-33F844658321}" srcOrd="0" destOrd="0" presId="urn:microsoft.com/office/officeart/2005/8/layout/lProcess2"/>
    <dgm:cxn modelId="{7448E607-E597-41DD-833A-2330F3424F9F}" type="presParOf" srcId="{D179D9DC-AC81-40F3-AA1D-33F844658321}" destId="{AA55AA79-C04A-4623-B304-3361183A9E5C}" srcOrd="0" destOrd="0" presId="urn:microsoft.com/office/officeart/2005/8/layout/lProcess2"/>
    <dgm:cxn modelId="{F4AFA0FA-74DE-4D3E-B30C-C9E3DA844F4A}" type="presParOf" srcId="{D179D9DC-AC81-40F3-AA1D-33F844658321}" destId="{5FBDE1F9-A785-4210-B40B-941622BEDE71}" srcOrd="1" destOrd="0" presId="urn:microsoft.com/office/officeart/2005/8/layout/lProcess2"/>
    <dgm:cxn modelId="{5C9905F4-2037-4FC2-8458-16EB8B4331B5}" type="presParOf" srcId="{D179D9DC-AC81-40F3-AA1D-33F844658321}" destId="{7067674B-5434-4ED9-AC6B-2CE41F523336}" srcOrd="2" destOrd="0" presId="urn:microsoft.com/office/officeart/2005/8/layout/lProcess2"/>
    <dgm:cxn modelId="{B7C8C94E-E5F6-4B89-9B74-A3CA2B84DFA2}" type="presParOf" srcId="{9408C1B9-7705-4381-94C4-4EA221F81CEE}" destId="{A9987D2D-692C-4C6D-AA57-4DB9BC583FD2}" srcOrd="3" destOrd="0" presId="urn:microsoft.com/office/officeart/2005/8/layout/lProcess2"/>
    <dgm:cxn modelId="{4DF8531A-05AA-4A27-88EA-38DE6C715078}" type="presParOf" srcId="{9408C1B9-7705-4381-94C4-4EA221F81CEE}" destId="{59CAC233-C058-42E5-9F8A-53FF97C72764}" srcOrd="4" destOrd="0" presId="urn:microsoft.com/office/officeart/2005/8/layout/lProcess2"/>
    <dgm:cxn modelId="{F704C8DD-7AD1-479A-A51F-A1677AFD7B1A}" type="presParOf" srcId="{59CAC233-C058-42E5-9F8A-53FF97C72764}" destId="{7D3F66A8-7E91-428B-B314-7C1D6F952A8E}" srcOrd="0" destOrd="0" presId="urn:microsoft.com/office/officeart/2005/8/layout/lProcess2"/>
    <dgm:cxn modelId="{18C7B0F0-7868-410B-8031-F163A4AA237B}" type="presParOf" srcId="{59CAC233-C058-42E5-9F8A-53FF97C72764}" destId="{17F835E0-FDCA-41EA-97CA-88866A1B652F}" srcOrd="1" destOrd="0" presId="urn:microsoft.com/office/officeart/2005/8/layout/lProcess2"/>
    <dgm:cxn modelId="{5BC96D47-4025-4920-9F7F-85A9347DACF4}" type="presParOf" srcId="{59CAC233-C058-42E5-9F8A-53FF97C72764}" destId="{B9EFD5AE-97E5-4AD4-8E47-AD772A79238C}" srcOrd="2" destOrd="0" presId="urn:microsoft.com/office/officeart/2005/8/layout/lProcess2"/>
    <dgm:cxn modelId="{10413C26-A006-4623-BE69-9BCBC9AF92C4}" type="presParOf" srcId="{B9EFD5AE-97E5-4AD4-8E47-AD772A79238C}" destId="{A0129158-8337-486C-AAA8-A065B051F09E}" srcOrd="0" destOrd="0" presId="urn:microsoft.com/office/officeart/2005/8/layout/lProcess2"/>
    <dgm:cxn modelId="{272ACCEA-956A-4027-9B21-9CDF5E812B88}" type="presParOf" srcId="{A0129158-8337-486C-AAA8-A065B051F09E}" destId="{E22F4EEC-7EA5-4C55-85D7-72FC116D2583}" srcOrd="0" destOrd="0" presId="urn:microsoft.com/office/officeart/2005/8/layout/lProcess2"/>
    <dgm:cxn modelId="{9C337897-34E0-4D92-B692-E80596B20F84}" type="presParOf" srcId="{A0129158-8337-486C-AAA8-A065B051F09E}" destId="{2907A1DF-F027-4002-900B-D333EBD99A5E}" srcOrd="1" destOrd="0" presId="urn:microsoft.com/office/officeart/2005/8/layout/lProcess2"/>
    <dgm:cxn modelId="{B24DC9DC-EDC8-499D-AE82-55BC572E7071}" type="presParOf" srcId="{A0129158-8337-486C-AAA8-A065B051F09E}" destId="{1A00563B-3705-4CFE-A541-84136BAB57AA}" srcOrd="2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3FC5236-0516-4AF7-8286-E09E75592A5C}" type="doc">
      <dgm:prSet loTypeId="urn:microsoft.com/office/officeart/2005/8/layout/target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5368884E-507F-4B40-814C-3DB4EA276494}">
      <dgm:prSet phldrT="[Текст]"/>
      <dgm:spPr>
        <a:solidFill>
          <a:schemeClr val="accent6">
            <a:lumMod val="20000"/>
            <a:lumOff val="80000"/>
            <a:alpha val="90000"/>
          </a:schemeClr>
        </a:solidFill>
      </dgm:spPr>
      <dgm:t>
        <a:bodyPr/>
        <a:lstStyle/>
        <a:p>
          <a:endParaRPr lang="ru-RU" dirty="0"/>
        </a:p>
      </dgm:t>
    </dgm:pt>
    <dgm:pt modelId="{9B66F46E-A2D7-4D65-941D-37044085261D}" type="parTrans" cxnId="{DF5FD9BB-6505-489F-9881-16E3AC788B7D}">
      <dgm:prSet/>
      <dgm:spPr/>
      <dgm:t>
        <a:bodyPr/>
        <a:lstStyle/>
        <a:p>
          <a:endParaRPr lang="ru-RU"/>
        </a:p>
      </dgm:t>
    </dgm:pt>
    <dgm:pt modelId="{C3494830-6167-4676-88B4-A75DAB1A9482}" type="sibTrans" cxnId="{DF5FD9BB-6505-489F-9881-16E3AC788B7D}">
      <dgm:prSet/>
      <dgm:spPr/>
      <dgm:t>
        <a:bodyPr/>
        <a:lstStyle/>
        <a:p>
          <a:endParaRPr lang="ru-RU"/>
        </a:p>
      </dgm:t>
    </dgm:pt>
    <dgm:pt modelId="{7D287944-D247-4070-AA48-C32B4A458089}">
      <dgm:prSet phldrT="[Текст]" custT="1"/>
      <dgm:spPr>
        <a:solidFill>
          <a:schemeClr val="accent4">
            <a:lumMod val="40000"/>
            <a:lumOff val="60000"/>
          </a:schemeClr>
        </a:solidFill>
      </dgm:spPr>
      <dgm:t>
        <a:bodyPr/>
        <a:lstStyle/>
        <a:p>
          <a:pPr algn="just"/>
          <a:r>
            <a:rPr lang="ru-RU" sz="1200" dirty="0" smtClean="0"/>
            <a:t> </a:t>
          </a:r>
          <a:r>
            <a:rPr lang="ru-RU" sz="1400" dirty="0" smtClean="0"/>
            <a:t>Проект «Стандарт социально-бытовой </a:t>
          </a:r>
          <a:r>
            <a:rPr lang="ru-RU" sz="1400" dirty="0" err="1" smtClean="0"/>
            <a:t>адаптированности</a:t>
          </a:r>
          <a:r>
            <a:rPr lang="ru-RU" sz="1400" dirty="0" smtClean="0"/>
            <a:t>   детей с тяжелыми нарушениями речи и  задержкой психического развития», автор Л. Г. Розум. (Журнал «</a:t>
          </a:r>
          <a:r>
            <a:rPr lang="ru-RU" sz="1400" dirty="0" err="1" smtClean="0"/>
            <a:t>Дэфекталог</a:t>
          </a:r>
          <a:r>
            <a:rPr lang="en-US" sz="1400" dirty="0" err="1" smtClean="0"/>
            <a:t>i</a:t>
          </a:r>
          <a:r>
            <a:rPr lang="ru-RU" sz="1400" dirty="0" smtClean="0"/>
            <a:t>я» №3-4, 1999г;  №1, 2020 г.</a:t>
          </a:r>
          <a:endParaRPr lang="ru-RU" sz="1400" dirty="0"/>
        </a:p>
      </dgm:t>
    </dgm:pt>
    <dgm:pt modelId="{0D94CAD0-04D1-4069-9E86-1DE7055C8B38}" type="parTrans" cxnId="{587EF7A0-4A54-42D9-A4E1-87A584F4E9DB}">
      <dgm:prSet/>
      <dgm:spPr/>
      <dgm:t>
        <a:bodyPr/>
        <a:lstStyle/>
        <a:p>
          <a:endParaRPr lang="ru-RU"/>
        </a:p>
      </dgm:t>
    </dgm:pt>
    <dgm:pt modelId="{47FFE219-A80D-4322-B370-84C1B538EF06}" type="sibTrans" cxnId="{587EF7A0-4A54-42D9-A4E1-87A584F4E9DB}">
      <dgm:prSet/>
      <dgm:spPr/>
      <dgm:t>
        <a:bodyPr/>
        <a:lstStyle/>
        <a:p>
          <a:endParaRPr lang="ru-RU"/>
        </a:p>
      </dgm:t>
    </dgm:pt>
    <dgm:pt modelId="{CD0E999F-1977-43F2-9B62-393B0821F4E1}">
      <dgm:prSet phldrT="[Текст]" custT="1"/>
      <dgm:spPr/>
      <dgm:t>
        <a:bodyPr/>
        <a:lstStyle/>
        <a:p>
          <a:pPr algn="just"/>
          <a:r>
            <a:rPr lang="ru-RU" sz="1400" dirty="0" smtClean="0"/>
            <a:t>Программа «Социальная адаптация» для 11-12 классов (первое отделение вспомогательной школы) Министерство образования Республики Беларусь , 2017г.</a:t>
          </a:r>
          <a:endParaRPr lang="ru-RU" sz="1400" dirty="0"/>
        </a:p>
      </dgm:t>
    </dgm:pt>
    <dgm:pt modelId="{4278C1D1-66E1-4CAC-A9E0-807E022EB0A8}" type="parTrans" cxnId="{E5D3E3E3-4244-4BF4-A0B3-BE02D9688E11}">
      <dgm:prSet/>
      <dgm:spPr/>
      <dgm:t>
        <a:bodyPr/>
        <a:lstStyle/>
        <a:p>
          <a:endParaRPr lang="ru-RU"/>
        </a:p>
      </dgm:t>
    </dgm:pt>
    <dgm:pt modelId="{5095D8C2-61D1-48AD-A3C3-68F111A359E3}" type="sibTrans" cxnId="{E5D3E3E3-4244-4BF4-A0B3-BE02D9688E11}">
      <dgm:prSet/>
      <dgm:spPr/>
      <dgm:t>
        <a:bodyPr/>
        <a:lstStyle/>
        <a:p>
          <a:endParaRPr lang="ru-RU"/>
        </a:p>
      </dgm:t>
    </dgm:pt>
    <dgm:pt modelId="{675EBD84-9443-48CF-9B72-11CA539A66E0}">
      <dgm:prSet phldrT="[Текст]" phldr="1"/>
      <dgm:spPr>
        <a:solidFill>
          <a:schemeClr val="accent3">
            <a:lumMod val="40000"/>
            <a:lumOff val="60000"/>
            <a:alpha val="90000"/>
          </a:schemeClr>
        </a:solidFill>
      </dgm:spPr>
      <dgm:t>
        <a:bodyPr/>
        <a:lstStyle/>
        <a:p>
          <a:endParaRPr lang="ru-RU" dirty="0"/>
        </a:p>
      </dgm:t>
    </dgm:pt>
    <dgm:pt modelId="{40BB293E-99C4-4E93-A81F-3089C4074C3D}" type="parTrans" cxnId="{5A0985FF-D61D-4186-B8E9-3EDC8E244E1A}">
      <dgm:prSet/>
      <dgm:spPr/>
      <dgm:t>
        <a:bodyPr/>
        <a:lstStyle/>
        <a:p>
          <a:endParaRPr lang="ru-RU"/>
        </a:p>
      </dgm:t>
    </dgm:pt>
    <dgm:pt modelId="{8624BFC1-6E5E-4C75-89FD-225824CA220E}" type="sibTrans" cxnId="{5A0985FF-D61D-4186-B8E9-3EDC8E244E1A}">
      <dgm:prSet/>
      <dgm:spPr/>
      <dgm:t>
        <a:bodyPr/>
        <a:lstStyle/>
        <a:p>
          <a:endParaRPr lang="ru-RU"/>
        </a:p>
      </dgm:t>
    </dgm:pt>
    <dgm:pt modelId="{9066526A-3D2A-4DB1-B26D-D6122C340F77}">
      <dgm:prSet phldrT="[Текст]"/>
      <dgm:spPr/>
      <dgm:t>
        <a:bodyPr/>
        <a:lstStyle/>
        <a:p>
          <a:pPr algn="just"/>
          <a:r>
            <a:rPr lang="ru-RU" dirty="0" smtClean="0"/>
            <a:t>Программа «Развитие познавательной деятельности» для 1-10 классов (первое отделение вспомогательной школы) Министерство образования Республика Беларусь, 2019 г.</a:t>
          </a:r>
          <a:endParaRPr lang="ru-RU" dirty="0"/>
        </a:p>
      </dgm:t>
    </dgm:pt>
    <dgm:pt modelId="{2DFE9281-E45C-43CC-A5EB-0FE1F8A89258}" type="parTrans" cxnId="{1EF901F7-40DC-486B-8DC1-51CFD8D2F91E}">
      <dgm:prSet/>
      <dgm:spPr/>
      <dgm:t>
        <a:bodyPr/>
        <a:lstStyle/>
        <a:p>
          <a:endParaRPr lang="ru-RU"/>
        </a:p>
      </dgm:t>
    </dgm:pt>
    <dgm:pt modelId="{8E093EEA-CB01-4E7A-98E2-90BC0C3B581E}" type="sibTrans" cxnId="{1EF901F7-40DC-486B-8DC1-51CFD8D2F91E}">
      <dgm:prSet/>
      <dgm:spPr/>
      <dgm:t>
        <a:bodyPr/>
        <a:lstStyle/>
        <a:p>
          <a:endParaRPr lang="ru-RU"/>
        </a:p>
      </dgm:t>
    </dgm:pt>
    <dgm:pt modelId="{4052410A-9859-4A45-B98F-1FCDD223583C}">
      <dgm:prSet phldrT="[Текст]" phldr="1"/>
      <dgm:spPr>
        <a:solidFill>
          <a:schemeClr val="accent2">
            <a:lumMod val="20000"/>
            <a:lumOff val="80000"/>
            <a:alpha val="90000"/>
          </a:schemeClr>
        </a:solidFill>
      </dgm:spPr>
      <dgm:t>
        <a:bodyPr/>
        <a:lstStyle/>
        <a:p>
          <a:endParaRPr lang="ru-RU" dirty="0"/>
        </a:p>
      </dgm:t>
    </dgm:pt>
    <dgm:pt modelId="{3D693B50-B88A-4047-9E4D-F762CD20F4DC}" type="sibTrans" cxnId="{4FF6D50F-9FFA-44A5-B85B-A3144FC8AC79}">
      <dgm:prSet/>
      <dgm:spPr/>
      <dgm:t>
        <a:bodyPr/>
        <a:lstStyle/>
        <a:p>
          <a:endParaRPr lang="ru-RU"/>
        </a:p>
      </dgm:t>
    </dgm:pt>
    <dgm:pt modelId="{AB524331-E9E8-4C64-9EE3-526C48916647}" type="parTrans" cxnId="{4FF6D50F-9FFA-44A5-B85B-A3144FC8AC79}">
      <dgm:prSet/>
      <dgm:spPr/>
      <dgm:t>
        <a:bodyPr/>
        <a:lstStyle/>
        <a:p>
          <a:endParaRPr lang="ru-RU"/>
        </a:p>
      </dgm:t>
    </dgm:pt>
    <dgm:pt modelId="{F2CA1018-263F-4CB8-8077-AA188D390D86}" type="pres">
      <dgm:prSet presAssocID="{13FC5236-0516-4AF7-8286-E09E75592A5C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EA28268-8879-45BB-9CDC-06B8316681C7}" type="pres">
      <dgm:prSet presAssocID="{5368884E-507F-4B40-814C-3DB4EA276494}" presName="circle1" presStyleLbl="node1" presStyleIdx="0" presStyleCnt="3" custLinFactNeighborX="-203" custLinFactNeighborY="0"/>
      <dgm:spPr/>
    </dgm:pt>
    <dgm:pt modelId="{B1679B25-C28A-4B8B-BBD8-E47B19C85D4C}" type="pres">
      <dgm:prSet presAssocID="{5368884E-507F-4B40-814C-3DB4EA276494}" presName="space" presStyleCnt="0"/>
      <dgm:spPr/>
    </dgm:pt>
    <dgm:pt modelId="{6C156FBF-6578-4E2B-8067-086350660E84}" type="pres">
      <dgm:prSet presAssocID="{5368884E-507F-4B40-814C-3DB4EA276494}" presName="rect1" presStyleLbl="alignAcc1" presStyleIdx="0" presStyleCnt="3" custScaleX="104359" custLinFactNeighborX="1492" custLinFactNeighborY="1852"/>
      <dgm:spPr/>
      <dgm:t>
        <a:bodyPr/>
        <a:lstStyle/>
        <a:p>
          <a:endParaRPr lang="ru-RU"/>
        </a:p>
      </dgm:t>
    </dgm:pt>
    <dgm:pt modelId="{3EAF3E6E-C2FC-4A7E-A3BD-5525D90EB4EE}" type="pres">
      <dgm:prSet presAssocID="{4052410A-9859-4A45-B98F-1FCDD223583C}" presName="vertSpace2" presStyleLbl="node1" presStyleIdx="0" presStyleCnt="3"/>
      <dgm:spPr/>
    </dgm:pt>
    <dgm:pt modelId="{9AA72D3A-7705-45BC-BF84-81A0C0AF7DA8}" type="pres">
      <dgm:prSet presAssocID="{4052410A-9859-4A45-B98F-1FCDD223583C}" presName="circle2" presStyleLbl="node1" presStyleIdx="1" presStyleCnt="3" custLinFactNeighborX="110" custLinFactNeighborY="-3419"/>
      <dgm:spPr/>
    </dgm:pt>
    <dgm:pt modelId="{AAE697F4-B414-4CD7-8ACD-C6A26325299D}" type="pres">
      <dgm:prSet presAssocID="{4052410A-9859-4A45-B98F-1FCDD223583C}" presName="rect2" presStyleLbl="alignAcc1" presStyleIdx="1" presStyleCnt="3" custScaleX="103417" custScaleY="113612" custLinFactNeighborX="1021" custLinFactNeighborY="-570"/>
      <dgm:spPr/>
      <dgm:t>
        <a:bodyPr/>
        <a:lstStyle/>
        <a:p>
          <a:endParaRPr lang="ru-RU"/>
        </a:p>
      </dgm:t>
    </dgm:pt>
    <dgm:pt modelId="{58C1CD40-94EE-4738-8204-015C997077C4}" type="pres">
      <dgm:prSet presAssocID="{675EBD84-9443-48CF-9B72-11CA539A66E0}" presName="vertSpace3" presStyleLbl="node1" presStyleIdx="1" presStyleCnt="3"/>
      <dgm:spPr/>
    </dgm:pt>
    <dgm:pt modelId="{DD1AE3C6-AD4D-4220-80C8-47FE3D6E4AF6}" type="pres">
      <dgm:prSet presAssocID="{675EBD84-9443-48CF-9B72-11CA539A66E0}" presName="circle3" presStyleLbl="node1" presStyleIdx="2" presStyleCnt="3" custLinFactNeighborX="-2539" custLinFactNeighborY="3704"/>
      <dgm:spPr/>
    </dgm:pt>
    <dgm:pt modelId="{12C202FF-47AE-455A-AAB2-86E621CC38EF}" type="pres">
      <dgm:prSet presAssocID="{675EBD84-9443-48CF-9B72-11CA539A66E0}" presName="rect3" presStyleLbl="alignAcc1" presStyleIdx="2" presStyleCnt="3" custScaleX="101774" custScaleY="127889" custLinFactNeighborX="1545" custLinFactNeighborY="23821"/>
      <dgm:spPr/>
      <dgm:t>
        <a:bodyPr/>
        <a:lstStyle/>
        <a:p>
          <a:endParaRPr lang="ru-RU"/>
        </a:p>
      </dgm:t>
    </dgm:pt>
    <dgm:pt modelId="{04A15126-B36F-4FAA-99AE-B51E3BDA3D4D}" type="pres">
      <dgm:prSet presAssocID="{5368884E-507F-4B40-814C-3DB4EA276494}" presName="rect1ParTx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A9634F8-8463-4676-887F-4EA23D01C079}" type="pres">
      <dgm:prSet presAssocID="{5368884E-507F-4B40-814C-3DB4EA276494}" presName="rect1ChTx" presStyleLbl="alignAcc1" presStyleIdx="2" presStyleCnt="3" custScaleX="198590" custLinFactNeighborX="-41318" custLinFactNeighborY="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7916A76-6A08-46EA-A6A0-083A184934E4}" type="pres">
      <dgm:prSet presAssocID="{4052410A-9859-4A45-B98F-1FCDD223583C}" presName="rect2ParTx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3ACE6DF-6885-4AB5-89B8-C2B7E0676EF3}" type="pres">
      <dgm:prSet presAssocID="{4052410A-9859-4A45-B98F-1FCDD223583C}" presName="rect2ChTx" presStyleLbl="alignAcc1" presStyleIdx="2" presStyleCnt="3" custScaleX="196720" custScaleY="124646" custLinFactNeighborX="-39857" custLinFactNeighborY="-743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5E399C1-8C4D-4615-B490-EAB268BE7490}" type="pres">
      <dgm:prSet presAssocID="{675EBD84-9443-48CF-9B72-11CA539A66E0}" presName="rect3ParTx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686E675-B629-4B4E-9DA2-B21A85EBA3A5}" type="pres">
      <dgm:prSet presAssocID="{675EBD84-9443-48CF-9B72-11CA539A66E0}" presName="rect3ChTx" presStyleLbl="alignAcc1" presStyleIdx="2" presStyleCnt="3" custScaleX="190982" custLinFactNeighborX="-39679" custLinFactNeighborY="370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CE9A632-9B18-46A4-91A5-2E3E22A7FB23}" type="presOf" srcId="{675EBD84-9443-48CF-9B72-11CA539A66E0}" destId="{12C202FF-47AE-455A-AAB2-86E621CC38EF}" srcOrd="0" destOrd="0" presId="urn:microsoft.com/office/officeart/2005/8/layout/target3"/>
    <dgm:cxn modelId="{111983AA-57CD-4531-BC21-454F2407D3CD}" type="presOf" srcId="{13FC5236-0516-4AF7-8286-E09E75592A5C}" destId="{F2CA1018-263F-4CB8-8077-AA188D390D86}" srcOrd="0" destOrd="0" presId="urn:microsoft.com/office/officeart/2005/8/layout/target3"/>
    <dgm:cxn modelId="{5EAB54F1-A00C-45A5-9644-96307FE3D279}" type="presOf" srcId="{CD0E999F-1977-43F2-9B62-393B0821F4E1}" destId="{E3ACE6DF-6885-4AB5-89B8-C2B7E0676EF3}" srcOrd="0" destOrd="0" presId="urn:microsoft.com/office/officeart/2005/8/layout/target3"/>
    <dgm:cxn modelId="{1EF901F7-40DC-486B-8DC1-51CFD8D2F91E}" srcId="{675EBD84-9443-48CF-9B72-11CA539A66E0}" destId="{9066526A-3D2A-4DB1-B26D-D6122C340F77}" srcOrd="0" destOrd="0" parTransId="{2DFE9281-E45C-43CC-A5EB-0FE1F8A89258}" sibTransId="{8E093EEA-CB01-4E7A-98E2-90BC0C3B581E}"/>
    <dgm:cxn modelId="{B4B38A6E-5595-4D9F-8C8F-13E60E47DB79}" type="presOf" srcId="{4052410A-9859-4A45-B98F-1FCDD223583C}" destId="{B7916A76-6A08-46EA-A6A0-083A184934E4}" srcOrd="1" destOrd="0" presId="urn:microsoft.com/office/officeart/2005/8/layout/target3"/>
    <dgm:cxn modelId="{587EF7A0-4A54-42D9-A4E1-87A584F4E9DB}" srcId="{5368884E-507F-4B40-814C-3DB4EA276494}" destId="{7D287944-D247-4070-AA48-C32B4A458089}" srcOrd="0" destOrd="0" parTransId="{0D94CAD0-04D1-4069-9E86-1DE7055C8B38}" sibTransId="{47FFE219-A80D-4322-B370-84C1B538EF06}"/>
    <dgm:cxn modelId="{D45F3013-74E9-4AF3-B105-944D41DBF5A0}" type="presOf" srcId="{4052410A-9859-4A45-B98F-1FCDD223583C}" destId="{AAE697F4-B414-4CD7-8ACD-C6A26325299D}" srcOrd="0" destOrd="0" presId="urn:microsoft.com/office/officeart/2005/8/layout/target3"/>
    <dgm:cxn modelId="{DF5FD9BB-6505-489F-9881-16E3AC788B7D}" srcId="{13FC5236-0516-4AF7-8286-E09E75592A5C}" destId="{5368884E-507F-4B40-814C-3DB4EA276494}" srcOrd="0" destOrd="0" parTransId="{9B66F46E-A2D7-4D65-941D-37044085261D}" sibTransId="{C3494830-6167-4676-88B4-A75DAB1A9482}"/>
    <dgm:cxn modelId="{4FF6D50F-9FFA-44A5-B85B-A3144FC8AC79}" srcId="{13FC5236-0516-4AF7-8286-E09E75592A5C}" destId="{4052410A-9859-4A45-B98F-1FCDD223583C}" srcOrd="1" destOrd="0" parTransId="{AB524331-E9E8-4C64-9EE3-526C48916647}" sibTransId="{3D693B50-B88A-4047-9E4D-F762CD20F4DC}"/>
    <dgm:cxn modelId="{48233285-EEB5-412B-9185-4AA8FEEA60A3}" type="presOf" srcId="{675EBD84-9443-48CF-9B72-11CA539A66E0}" destId="{A5E399C1-8C4D-4615-B490-EAB268BE7490}" srcOrd="1" destOrd="0" presId="urn:microsoft.com/office/officeart/2005/8/layout/target3"/>
    <dgm:cxn modelId="{586A0F50-972B-4E2D-BB97-6DCA8CB1F0D1}" type="presOf" srcId="{5368884E-507F-4B40-814C-3DB4EA276494}" destId="{6C156FBF-6578-4E2B-8067-086350660E84}" srcOrd="0" destOrd="0" presId="urn:microsoft.com/office/officeart/2005/8/layout/target3"/>
    <dgm:cxn modelId="{C4AD537C-B200-4023-BFCC-9C8209AFBD65}" type="presOf" srcId="{7D287944-D247-4070-AA48-C32B4A458089}" destId="{AA9634F8-8463-4676-887F-4EA23D01C079}" srcOrd="0" destOrd="0" presId="urn:microsoft.com/office/officeart/2005/8/layout/target3"/>
    <dgm:cxn modelId="{E5D3E3E3-4244-4BF4-A0B3-BE02D9688E11}" srcId="{4052410A-9859-4A45-B98F-1FCDD223583C}" destId="{CD0E999F-1977-43F2-9B62-393B0821F4E1}" srcOrd="0" destOrd="0" parTransId="{4278C1D1-66E1-4CAC-A9E0-807E022EB0A8}" sibTransId="{5095D8C2-61D1-48AD-A3C3-68F111A359E3}"/>
    <dgm:cxn modelId="{5A0985FF-D61D-4186-B8E9-3EDC8E244E1A}" srcId="{13FC5236-0516-4AF7-8286-E09E75592A5C}" destId="{675EBD84-9443-48CF-9B72-11CA539A66E0}" srcOrd="2" destOrd="0" parTransId="{40BB293E-99C4-4E93-A81F-3089C4074C3D}" sibTransId="{8624BFC1-6E5E-4C75-89FD-225824CA220E}"/>
    <dgm:cxn modelId="{81F24DAB-FECE-4BC7-9182-65B9D6591FA3}" type="presOf" srcId="{5368884E-507F-4B40-814C-3DB4EA276494}" destId="{04A15126-B36F-4FAA-99AE-B51E3BDA3D4D}" srcOrd="1" destOrd="0" presId="urn:microsoft.com/office/officeart/2005/8/layout/target3"/>
    <dgm:cxn modelId="{862FDCF8-E94E-47A6-B19E-5546738DF368}" type="presOf" srcId="{9066526A-3D2A-4DB1-B26D-D6122C340F77}" destId="{5686E675-B629-4B4E-9DA2-B21A85EBA3A5}" srcOrd="0" destOrd="0" presId="urn:microsoft.com/office/officeart/2005/8/layout/target3"/>
    <dgm:cxn modelId="{855617A6-1A96-490B-ACA0-B2CA385250BD}" type="presParOf" srcId="{F2CA1018-263F-4CB8-8077-AA188D390D86}" destId="{AEA28268-8879-45BB-9CDC-06B8316681C7}" srcOrd="0" destOrd="0" presId="urn:microsoft.com/office/officeart/2005/8/layout/target3"/>
    <dgm:cxn modelId="{48EDA980-D200-468D-9A07-E2B9EF803119}" type="presParOf" srcId="{F2CA1018-263F-4CB8-8077-AA188D390D86}" destId="{B1679B25-C28A-4B8B-BBD8-E47B19C85D4C}" srcOrd="1" destOrd="0" presId="urn:microsoft.com/office/officeart/2005/8/layout/target3"/>
    <dgm:cxn modelId="{539EA71F-C041-4546-BC28-D62FF6C044DC}" type="presParOf" srcId="{F2CA1018-263F-4CB8-8077-AA188D390D86}" destId="{6C156FBF-6578-4E2B-8067-086350660E84}" srcOrd="2" destOrd="0" presId="urn:microsoft.com/office/officeart/2005/8/layout/target3"/>
    <dgm:cxn modelId="{11D37716-96F7-4BDA-9C52-D3A814ED2F54}" type="presParOf" srcId="{F2CA1018-263F-4CB8-8077-AA188D390D86}" destId="{3EAF3E6E-C2FC-4A7E-A3BD-5525D90EB4EE}" srcOrd="3" destOrd="0" presId="urn:microsoft.com/office/officeart/2005/8/layout/target3"/>
    <dgm:cxn modelId="{A4EBC18F-4847-4449-81BD-B680DFE93C58}" type="presParOf" srcId="{F2CA1018-263F-4CB8-8077-AA188D390D86}" destId="{9AA72D3A-7705-45BC-BF84-81A0C0AF7DA8}" srcOrd="4" destOrd="0" presId="urn:microsoft.com/office/officeart/2005/8/layout/target3"/>
    <dgm:cxn modelId="{B8C13253-5DAC-4E50-93A1-0B71757942CF}" type="presParOf" srcId="{F2CA1018-263F-4CB8-8077-AA188D390D86}" destId="{AAE697F4-B414-4CD7-8ACD-C6A26325299D}" srcOrd="5" destOrd="0" presId="urn:microsoft.com/office/officeart/2005/8/layout/target3"/>
    <dgm:cxn modelId="{6609629C-1C2A-4534-A197-42D038275F4B}" type="presParOf" srcId="{F2CA1018-263F-4CB8-8077-AA188D390D86}" destId="{58C1CD40-94EE-4738-8204-015C997077C4}" srcOrd="6" destOrd="0" presId="urn:microsoft.com/office/officeart/2005/8/layout/target3"/>
    <dgm:cxn modelId="{747D0C80-60CE-40B7-9D8C-23D7D3FE57EB}" type="presParOf" srcId="{F2CA1018-263F-4CB8-8077-AA188D390D86}" destId="{DD1AE3C6-AD4D-4220-80C8-47FE3D6E4AF6}" srcOrd="7" destOrd="0" presId="urn:microsoft.com/office/officeart/2005/8/layout/target3"/>
    <dgm:cxn modelId="{10EBFAF7-70C9-428E-9569-51850E6FCDF8}" type="presParOf" srcId="{F2CA1018-263F-4CB8-8077-AA188D390D86}" destId="{12C202FF-47AE-455A-AAB2-86E621CC38EF}" srcOrd="8" destOrd="0" presId="urn:microsoft.com/office/officeart/2005/8/layout/target3"/>
    <dgm:cxn modelId="{F2A5159D-FA58-4D16-B54D-6B5D75943112}" type="presParOf" srcId="{F2CA1018-263F-4CB8-8077-AA188D390D86}" destId="{04A15126-B36F-4FAA-99AE-B51E3BDA3D4D}" srcOrd="9" destOrd="0" presId="urn:microsoft.com/office/officeart/2005/8/layout/target3"/>
    <dgm:cxn modelId="{21DA9809-4B5A-4EF9-AD7C-5C42BF392504}" type="presParOf" srcId="{F2CA1018-263F-4CB8-8077-AA188D390D86}" destId="{AA9634F8-8463-4676-887F-4EA23D01C079}" srcOrd="10" destOrd="0" presId="urn:microsoft.com/office/officeart/2005/8/layout/target3"/>
    <dgm:cxn modelId="{2A93AE3D-D1C7-45A3-91B0-048551B3299C}" type="presParOf" srcId="{F2CA1018-263F-4CB8-8077-AA188D390D86}" destId="{B7916A76-6A08-46EA-A6A0-083A184934E4}" srcOrd="11" destOrd="0" presId="urn:microsoft.com/office/officeart/2005/8/layout/target3"/>
    <dgm:cxn modelId="{C0C66CDB-D102-4197-A813-8C8736F6EF7D}" type="presParOf" srcId="{F2CA1018-263F-4CB8-8077-AA188D390D86}" destId="{E3ACE6DF-6885-4AB5-89B8-C2B7E0676EF3}" srcOrd="12" destOrd="0" presId="urn:microsoft.com/office/officeart/2005/8/layout/target3"/>
    <dgm:cxn modelId="{7BE82297-BF25-4300-8376-AAD9EF14B5F8}" type="presParOf" srcId="{F2CA1018-263F-4CB8-8077-AA188D390D86}" destId="{A5E399C1-8C4D-4615-B490-EAB268BE7490}" srcOrd="13" destOrd="0" presId="urn:microsoft.com/office/officeart/2005/8/layout/target3"/>
    <dgm:cxn modelId="{5D3D9B07-69CF-4EBC-86DE-277AB9D57B17}" type="presParOf" srcId="{F2CA1018-263F-4CB8-8077-AA188D390D86}" destId="{5686E675-B629-4B4E-9DA2-B21A85EBA3A5}" srcOrd="14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423D7DD-5899-4095-B6C7-0A4929A4343F}" type="doc">
      <dgm:prSet loTypeId="urn:microsoft.com/office/officeart/2005/8/layout/StepDown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AF9EFCC-548D-4458-A365-55320D037AA8}">
      <dgm:prSet phldrT="[Текст]" custT="1"/>
      <dgm:spPr>
        <a:solidFill>
          <a:schemeClr val="accent3">
            <a:lumMod val="75000"/>
          </a:schemeClr>
        </a:solidFill>
      </dgm:spPr>
      <dgm:t>
        <a:bodyPr/>
        <a:lstStyle/>
        <a:p>
          <a:r>
            <a:rPr lang="ru-RU" sz="1600" b="1" dirty="0" smtClean="0"/>
            <a:t>1.Вводная часть </a:t>
          </a:r>
          <a:endParaRPr lang="ru-RU" sz="1600" b="1" dirty="0"/>
        </a:p>
      </dgm:t>
    </dgm:pt>
    <dgm:pt modelId="{5CF9E41C-9AC4-486A-AD24-D1FD44F9484E}" type="parTrans" cxnId="{697B7616-4088-43A1-AA51-43F7F1D5B67A}">
      <dgm:prSet/>
      <dgm:spPr/>
      <dgm:t>
        <a:bodyPr/>
        <a:lstStyle/>
        <a:p>
          <a:endParaRPr lang="ru-RU"/>
        </a:p>
      </dgm:t>
    </dgm:pt>
    <dgm:pt modelId="{13F181AA-D3C8-4E88-9644-F141A721C874}" type="sibTrans" cxnId="{697B7616-4088-43A1-AA51-43F7F1D5B67A}">
      <dgm:prSet/>
      <dgm:spPr/>
      <dgm:t>
        <a:bodyPr/>
        <a:lstStyle/>
        <a:p>
          <a:endParaRPr lang="ru-RU"/>
        </a:p>
      </dgm:t>
    </dgm:pt>
    <dgm:pt modelId="{03532D7E-A388-4AF8-93BD-A89F61CF0C78}">
      <dgm:prSet phldrT="[Текст]" custT="1"/>
      <dgm:spPr>
        <a:solidFill>
          <a:schemeClr val="accent3">
            <a:lumMod val="20000"/>
            <a:lumOff val="80000"/>
          </a:schemeClr>
        </a:solidFill>
      </dgm:spPr>
      <dgm:t>
        <a:bodyPr/>
        <a:lstStyle/>
        <a:p>
          <a:r>
            <a:rPr lang="ru-RU" sz="1600" dirty="0" smtClean="0"/>
            <a:t>создание условий успешной деятельности учащихся на занятии.</a:t>
          </a:r>
          <a:endParaRPr lang="ru-RU" sz="1600" dirty="0"/>
        </a:p>
      </dgm:t>
    </dgm:pt>
    <dgm:pt modelId="{C0571AEB-8CA9-4CDE-91E4-F07ED588836C}" type="parTrans" cxnId="{21ED09C3-1B80-4B18-8B61-A1ECADF79974}">
      <dgm:prSet/>
      <dgm:spPr/>
      <dgm:t>
        <a:bodyPr/>
        <a:lstStyle/>
        <a:p>
          <a:endParaRPr lang="ru-RU"/>
        </a:p>
      </dgm:t>
    </dgm:pt>
    <dgm:pt modelId="{AB42B125-79CE-4147-90F7-8CB24EB4C1C9}" type="sibTrans" cxnId="{21ED09C3-1B80-4B18-8B61-A1ECADF79974}">
      <dgm:prSet/>
      <dgm:spPr/>
      <dgm:t>
        <a:bodyPr/>
        <a:lstStyle/>
        <a:p>
          <a:endParaRPr lang="ru-RU"/>
        </a:p>
      </dgm:t>
    </dgm:pt>
    <dgm:pt modelId="{9A40C826-B357-4444-BCEF-40A19C39241F}">
      <dgm:prSet phldrT="[Текст]" custT="1"/>
      <dgm:spPr>
        <a:solidFill>
          <a:schemeClr val="accent6">
            <a:lumMod val="75000"/>
          </a:schemeClr>
        </a:solidFill>
      </dgm:spPr>
      <dgm:t>
        <a:bodyPr/>
        <a:lstStyle/>
        <a:p>
          <a:pPr>
            <a:lnSpc>
              <a:spcPct val="100000"/>
            </a:lnSpc>
          </a:pPr>
          <a:r>
            <a:rPr lang="ru-RU" sz="1600" b="1" dirty="0" smtClean="0"/>
            <a:t>2.Основная часть</a:t>
          </a:r>
          <a:endParaRPr lang="ru-RU" sz="1600" b="1" dirty="0"/>
        </a:p>
      </dgm:t>
    </dgm:pt>
    <dgm:pt modelId="{85AE6AC3-65CE-450D-86F8-141C79415B12}" type="parTrans" cxnId="{78D71EDB-E222-49D8-92B3-04CCEADD1D55}">
      <dgm:prSet/>
      <dgm:spPr/>
      <dgm:t>
        <a:bodyPr/>
        <a:lstStyle/>
        <a:p>
          <a:endParaRPr lang="ru-RU"/>
        </a:p>
      </dgm:t>
    </dgm:pt>
    <dgm:pt modelId="{F549BD1A-5526-4F58-BB86-D3DBD65007C5}" type="sibTrans" cxnId="{78D71EDB-E222-49D8-92B3-04CCEADD1D55}">
      <dgm:prSet/>
      <dgm:spPr/>
      <dgm:t>
        <a:bodyPr/>
        <a:lstStyle/>
        <a:p>
          <a:endParaRPr lang="ru-RU"/>
        </a:p>
      </dgm:t>
    </dgm:pt>
    <dgm:pt modelId="{2FC55911-6B6F-42B6-86DC-F9492D8A2B7B}">
      <dgm:prSet phldrT="[Текст]" custT="1"/>
      <dgm:spPr>
        <a:solidFill>
          <a:schemeClr val="accent6">
            <a:lumMod val="20000"/>
            <a:lumOff val="80000"/>
          </a:schemeClr>
        </a:solidFill>
        <a:ln>
          <a:solidFill>
            <a:schemeClr val="accent6">
              <a:lumMod val="40000"/>
              <a:lumOff val="60000"/>
            </a:schemeClr>
          </a:solidFill>
        </a:ln>
      </dgm:spPr>
      <dgm:t>
        <a:bodyPr/>
        <a:lstStyle/>
        <a:p>
          <a:pPr algn="just">
            <a:lnSpc>
              <a:spcPct val="100000"/>
            </a:lnSpc>
          </a:pPr>
          <a:r>
            <a:rPr lang="ru-RU" sz="1400" b="1" dirty="0" smtClean="0"/>
            <a:t>2.1.Подготовительный этап</a:t>
          </a:r>
          <a:r>
            <a:rPr lang="ru-RU" sz="1400" dirty="0" smtClean="0"/>
            <a:t>  - актуализация базовых умений, на основе которых строится процесс формирования нового умения (согласно поставленным к занятию задачам).</a:t>
          </a:r>
          <a:endParaRPr lang="ru-RU" sz="1400" dirty="0"/>
        </a:p>
      </dgm:t>
    </dgm:pt>
    <dgm:pt modelId="{DD5EF3B4-08B3-40D8-9299-1B11357F0A49}" type="parTrans" cxnId="{7B0689E5-540C-4C7F-B37C-199CA023FB34}">
      <dgm:prSet/>
      <dgm:spPr/>
      <dgm:t>
        <a:bodyPr/>
        <a:lstStyle/>
        <a:p>
          <a:endParaRPr lang="ru-RU"/>
        </a:p>
      </dgm:t>
    </dgm:pt>
    <dgm:pt modelId="{5D5E62C8-E5A7-43EF-803B-09236E240029}" type="sibTrans" cxnId="{7B0689E5-540C-4C7F-B37C-199CA023FB34}">
      <dgm:prSet/>
      <dgm:spPr/>
      <dgm:t>
        <a:bodyPr/>
        <a:lstStyle/>
        <a:p>
          <a:endParaRPr lang="ru-RU"/>
        </a:p>
      </dgm:t>
    </dgm:pt>
    <dgm:pt modelId="{F4A4E34B-78CE-4E48-81FE-6F357A6B8577}">
      <dgm:prSet phldrT="[Текст]" custT="1"/>
      <dgm:spPr/>
      <dgm:t>
        <a:bodyPr/>
        <a:lstStyle/>
        <a:p>
          <a:r>
            <a:rPr lang="ru-RU" sz="1600" b="1" dirty="0" smtClean="0"/>
            <a:t>3.Заключительная часть </a:t>
          </a:r>
          <a:endParaRPr lang="ru-RU" sz="1600" b="1" dirty="0"/>
        </a:p>
      </dgm:t>
    </dgm:pt>
    <dgm:pt modelId="{E5E775C0-0592-4F2F-B5C8-918985F01315}" type="parTrans" cxnId="{A349B2C7-C2D9-417B-87E8-1B04AD02EA51}">
      <dgm:prSet/>
      <dgm:spPr/>
      <dgm:t>
        <a:bodyPr/>
        <a:lstStyle/>
        <a:p>
          <a:endParaRPr lang="ru-RU"/>
        </a:p>
      </dgm:t>
    </dgm:pt>
    <dgm:pt modelId="{84E921CB-BF3C-417F-A7B4-EC829CC68A2A}" type="sibTrans" cxnId="{A349B2C7-C2D9-417B-87E8-1B04AD02EA51}">
      <dgm:prSet/>
      <dgm:spPr/>
      <dgm:t>
        <a:bodyPr/>
        <a:lstStyle/>
        <a:p>
          <a:endParaRPr lang="ru-RU"/>
        </a:p>
      </dgm:t>
    </dgm:pt>
    <dgm:pt modelId="{9E12BA62-B1D1-4BD4-80D9-1B8C4A436C95}">
      <dgm:prSet phldrT="[Текст]" custT="1"/>
      <dgm:spPr>
        <a:solidFill>
          <a:schemeClr val="accent5">
            <a:lumMod val="40000"/>
            <a:lumOff val="60000"/>
          </a:schemeClr>
        </a:solidFill>
      </dgm:spPr>
      <dgm:t>
        <a:bodyPr/>
        <a:lstStyle/>
        <a:p>
          <a:pPr algn="just"/>
          <a:r>
            <a:rPr lang="ru-RU" sz="1400" dirty="0" smtClean="0"/>
            <a:t>развитие рефлексивных умений у учащихся своей деятельности на занятии (степень успешности, самостоятельности, затруднения, ошибки). </a:t>
          </a:r>
          <a:endParaRPr lang="ru-RU" sz="1400" dirty="0"/>
        </a:p>
      </dgm:t>
    </dgm:pt>
    <dgm:pt modelId="{12FF3EDB-538E-4770-9D2F-B1F508544474}" type="parTrans" cxnId="{8DB401E0-03E6-452A-AFFF-DBF3BBA9230A}">
      <dgm:prSet/>
      <dgm:spPr/>
      <dgm:t>
        <a:bodyPr/>
        <a:lstStyle/>
        <a:p>
          <a:endParaRPr lang="ru-RU"/>
        </a:p>
      </dgm:t>
    </dgm:pt>
    <dgm:pt modelId="{33705A9C-C3F0-4C17-85D2-9DA256D6A84D}" type="sibTrans" cxnId="{8DB401E0-03E6-452A-AFFF-DBF3BBA9230A}">
      <dgm:prSet/>
      <dgm:spPr/>
      <dgm:t>
        <a:bodyPr/>
        <a:lstStyle/>
        <a:p>
          <a:endParaRPr lang="ru-RU"/>
        </a:p>
      </dgm:t>
    </dgm:pt>
    <dgm:pt modelId="{24E99144-71FC-4FA5-9651-A14041C7F51E}">
      <dgm:prSet phldrT="[Текст]" custT="1"/>
      <dgm:spPr>
        <a:solidFill>
          <a:schemeClr val="accent6">
            <a:lumMod val="20000"/>
            <a:lumOff val="80000"/>
          </a:schemeClr>
        </a:solidFill>
        <a:ln>
          <a:solidFill>
            <a:schemeClr val="accent6">
              <a:lumMod val="40000"/>
              <a:lumOff val="60000"/>
            </a:schemeClr>
          </a:solidFill>
        </a:ln>
      </dgm:spPr>
      <dgm:t>
        <a:bodyPr/>
        <a:lstStyle/>
        <a:p>
          <a:pPr algn="just">
            <a:lnSpc>
              <a:spcPct val="100000"/>
            </a:lnSpc>
          </a:pPr>
          <a:r>
            <a:rPr lang="ru-RU" sz="1400" b="1" dirty="0" smtClean="0"/>
            <a:t>2.2.Формирующий этап  </a:t>
          </a:r>
          <a:r>
            <a:rPr lang="ru-RU" sz="1400" dirty="0" smtClean="0"/>
            <a:t>- формирование отсутствующего или недостаточно развитого умения в «проблемной» для ребенка области развития, это задача, которая ставится к занятию в целом.</a:t>
          </a:r>
          <a:endParaRPr lang="ru-RU" sz="1400" dirty="0"/>
        </a:p>
      </dgm:t>
    </dgm:pt>
    <dgm:pt modelId="{CB8B096C-6E26-429B-87E8-2C61FFFF31E3}" type="parTrans" cxnId="{FA247271-E736-4EFC-8DCA-E79A23B0684F}">
      <dgm:prSet/>
      <dgm:spPr/>
      <dgm:t>
        <a:bodyPr/>
        <a:lstStyle/>
        <a:p>
          <a:endParaRPr lang="ru-RU"/>
        </a:p>
      </dgm:t>
    </dgm:pt>
    <dgm:pt modelId="{84389D79-99AE-4A9D-B463-8974E7704F29}" type="sibTrans" cxnId="{FA247271-E736-4EFC-8DCA-E79A23B0684F}">
      <dgm:prSet/>
      <dgm:spPr/>
      <dgm:t>
        <a:bodyPr/>
        <a:lstStyle/>
        <a:p>
          <a:endParaRPr lang="ru-RU"/>
        </a:p>
      </dgm:t>
    </dgm:pt>
    <dgm:pt modelId="{449A6791-03E6-4AC7-98FD-2CA359422805}">
      <dgm:prSet phldrT="[Текст]" custT="1"/>
      <dgm:spPr>
        <a:solidFill>
          <a:schemeClr val="accent6">
            <a:lumMod val="20000"/>
            <a:lumOff val="80000"/>
          </a:schemeClr>
        </a:solidFill>
        <a:ln>
          <a:solidFill>
            <a:schemeClr val="accent6">
              <a:lumMod val="40000"/>
              <a:lumOff val="60000"/>
            </a:schemeClr>
          </a:solidFill>
        </a:ln>
      </dgm:spPr>
      <dgm:t>
        <a:bodyPr/>
        <a:lstStyle/>
        <a:p>
          <a:pPr algn="just">
            <a:lnSpc>
              <a:spcPct val="90000"/>
            </a:lnSpc>
          </a:pPr>
          <a:r>
            <a:rPr lang="ru-RU" sz="1400" b="1" i="1" dirty="0" smtClean="0">
              <a:latin typeface="Century" pitchFamily="18" charset="0"/>
            </a:rPr>
            <a:t>2.3. Этап самостоятельной работы  -  </a:t>
          </a:r>
          <a:r>
            <a:rPr lang="ru-RU" sz="1400" dirty="0" smtClean="0"/>
            <a:t>закрепление формирующего умения на предыдущем этапе и выявление сформированности умения, над которым работали на занятии.</a:t>
          </a:r>
          <a:endParaRPr lang="ru-RU" sz="1400" dirty="0"/>
        </a:p>
      </dgm:t>
    </dgm:pt>
    <dgm:pt modelId="{66897778-CB90-4905-80DB-060B7BD26DB4}" type="parTrans" cxnId="{634B2E87-E2A3-4EC0-A894-225DD342E221}">
      <dgm:prSet/>
      <dgm:spPr/>
      <dgm:t>
        <a:bodyPr/>
        <a:lstStyle/>
        <a:p>
          <a:endParaRPr lang="ru-RU"/>
        </a:p>
      </dgm:t>
    </dgm:pt>
    <dgm:pt modelId="{C6F0C56A-306E-45DC-8F74-F89FFFBDD044}" type="sibTrans" cxnId="{634B2E87-E2A3-4EC0-A894-225DD342E221}">
      <dgm:prSet/>
      <dgm:spPr/>
      <dgm:t>
        <a:bodyPr/>
        <a:lstStyle/>
        <a:p>
          <a:endParaRPr lang="ru-RU"/>
        </a:p>
      </dgm:t>
    </dgm:pt>
    <dgm:pt modelId="{622A69EC-DB51-4ED0-AD67-97FD0821B8E3}" type="pres">
      <dgm:prSet presAssocID="{F423D7DD-5899-4095-B6C7-0A4929A4343F}" presName="rootnode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81ABDE90-1898-414D-ABED-F746D41AFDB1}" type="pres">
      <dgm:prSet presAssocID="{7AF9EFCC-548D-4458-A365-55320D037AA8}" presName="composite" presStyleCnt="0"/>
      <dgm:spPr/>
    </dgm:pt>
    <dgm:pt modelId="{05A6FDB0-2721-4A5D-B155-ABFE09666777}" type="pres">
      <dgm:prSet presAssocID="{7AF9EFCC-548D-4458-A365-55320D037AA8}" presName="bentUpArrow1" presStyleLbl="alignImgPlace1" presStyleIdx="0" presStyleCnt="2" custScaleX="69515" custLinFactNeighborX="-16742" custLinFactNeighborY="-21060"/>
      <dgm:spPr/>
    </dgm:pt>
    <dgm:pt modelId="{97E0BD6E-E429-4D35-9100-61834C59F18F}" type="pres">
      <dgm:prSet presAssocID="{7AF9EFCC-548D-4458-A365-55320D037AA8}" presName="ParentText" presStyleLbl="node1" presStyleIdx="0" presStyleCnt="3" custScaleX="130868" custScaleY="73971" custLinFactNeighborX="-228" custLinFactNeighborY="-9243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04357AF-101A-4A45-AAFA-04458A57CFA0}" type="pres">
      <dgm:prSet presAssocID="{7AF9EFCC-548D-4458-A365-55320D037AA8}" presName="ChildText" presStyleLbl="revTx" presStyleIdx="0" presStyleCnt="3" custScaleX="304959" custScaleY="76362" custLinFactX="24243" custLinFactNeighborX="100000" custLinFactNeighborY="-850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3536866-4AAE-4F20-8536-4F167B6B88D1}" type="pres">
      <dgm:prSet presAssocID="{13F181AA-D3C8-4E88-9644-F141A721C874}" presName="sibTrans" presStyleCnt="0"/>
      <dgm:spPr/>
    </dgm:pt>
    <dgm:pt modelId="{35453423-67EA-47FE-97A8-41FF95605B10}" type="pres">
      <dgm:prSet presAssocID="{9A40C826-B357-4444-BCEF-40A19C39241F}" presName="composite" presStyleCnt="0"/>
      <dgm:spPr/>
    </dgm:pt>
    <dgm:pt modelId="{A50BC294-8B0C-4461-B95C-83732CA38678}" type="pres">
      <dgm:prSet presAssocID="{9A40C826-B357-4444-BCEF-40A19C39241F}" presName="bentUpArrow1" presStyleLbl="alignImgPlace1" presStyleIdx="1" presStyleCnt="2" custScaleX="69516" custLinFactX="-21656" custLinFactNeighborX="-100000" custLinFactNeighborY="-10122"/>
      <dgm:spPr/>
    </dgm:pt>
    <dgm:pt modelId="{1D8D630C-33BD-42D6-97A5-90044EBB7400}" type="pres">
      <dgm:prSet presAssocID="{9A40C826-B357-4444-BCEF-40A19C39241F}" presName="ParentText" presStyleLbl="node1" presStyleIdx="1" presStyleCnt="3" custScaleX="103903" custScaleY="163335" custLinFactNeighborX="-77515" custLinFactNeighborY="-40752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29B3E36-B8E5-4C43-900B-4DE6F4029A66}" type="pres">
      <dgm:prSet presAssocID="{9A40C826-B357-4444-BCEF-40A19C39241F}" presName="ChildText" presStyleLbl="revTx" presStyleIdx="1" presStyleCnt="3" custScaleX="439637" custScaleY="259110" custLinFactNeighborX="75560" custLinFactNeighborY="-4472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FD9DAE6-93D9-44C1-8351-5818EFA9BBB5}" type="pres">
      <dgm:prSet presAssocID="{F549BD1A-5526-4F58-BB86-D3DBD65007C5}" presName="sibTrans" presStyleCnt="0"/>
      <dgm:spPr/>
    </dgm:pt>
    <dgm:pt modelId="{393F2840-6E0D-48C0-ADBA-F15A434C1133}" type="pres">
      <dgm:prSet presAssocID="{F4A4E34B-78CE-4E48-81FE-6F357A6B8577}" presName="composite" presStyleCnt="0"/>
      <dgm:spPr/>
    </dgm:pt>
    <dgm:pt modelId="{7323EF6A-8EE0-4E1E-8C90-65B30499149D}" type="pres">
      <dgm:prSet presAssocID="{F4A4E34B-78CE-4E48-81FE-6F357A6B8577}" presName="ParentText" presStyleLbl="node1" presStyleIdx="2" presStyleCnt="3" custScaleX="112919" custScaleY="68468" custLinFactX="-20323" custLinFactNeighborX="-100000" custLinFactNeighborY="6683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35DC73E-7DAD-4170-A3F8-D339E6403238}" type="pres">
      <dgm:prSet presAssocID="{F4A4E34B-78CE-4E48-81FE-6F357A6B8577}" presName="FinalChildText" presStyleLbl="revTx" presStyleIdx="2" presStyleCnt="3" custScaleX="353208" custScaleY="57709" custLinFactNeighborX="-30484" custLinFactNeighborY="1423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1ED09C3-1B80-4B18-8B61-A1ECADF79974}" srcId="{7AF9EFCC-548D-4458-A365-55320D037AA8}" destId="{03532D7E-A388-4AF8-93BD-A89F61CF0C78}" srcOrd="0" destOrd="0" parTransId="{C0571AEB-8CA9-4CDE-91E4-F07ED588836C}" sibTransId="{AB42B125-79CE-4147-90F7-8CB24EB4C1C9}"/>
    <dgm:cxn modelId="{1B5214E8-C72F-44CD-92B0-10D0154D564A}" type="presOf" srcId="{9A40C826-B357-4444-BCEF-40A19C39241F}" destId="{1D8D630C-33BD-42D6-97A5-90044EBB7400}" srcOrd="0" destOrd="0" presId="urn:microsoft.com/office/officeart/2005/8/layout/StepDownProcess"/>
    <dgm:cxn modelId="{FA247271-E736-4EFC-8DCA-E79A23B0684F}" srcId="{9A40C826-B357-4444-BCEF-40A19C39241F}" destId="{24E99144-71FC-4FA5-9651-A14041C7F51E}" srcOrd="1" destOrd="0" parTransId="{CB8B096C-6E26-429B-87E8-2C61FFFF31E3}" sibTransId="{84389D79-99AE-4A9D-B463-8974E7704F29}"/>
    <dgm:cxn modelId="{ADFD4457-0D80-4011-B86D-04E44EE70DE9}" type="presOf" srcId="{2FC55911-6B6F-42B6-86DC-F9492D8A2B7B}" destId="{C29B3E36-B8E5-4C43-900B-4DE6F4029A66}" srcOrd="0" destOrd="0" presId="urn:microsoft.com/office/officeart/2005/8/layout/StepDownProcess"/>
    <dgm:cxn modelId="{27506E0B-01E2-4C70-8E25-08170DBDD099}" type="presOf" srcId="{7AF9EFCC-548D-4458-A365-55320D037AA8}" destId="{97E0BD6E-E429-4D35-9100-61834C59F18F}" srcOrd="0" destOrd="0" presId="urn:microsoft.com/office/officeart/2005/8/layout/StepDownProcess"/>
    <dgm:cxn modelId="{92E628D5-5282-4335-821B-EC070553FAAE}" type="presOf" srcId="{24E99144-71FC-4FA5-9651-A14041C7F51E}" destId="{C29B3E36-B8E5-4C43-900B-4DE6F4029A66}" srcOrd="0" destOrd="1" presId="urn:microsoft.com/office/officeart/2005/8/layout/StepDownProcess"/>
    <dgm:cxn modelId="{7729434D-B70E-4D59-874D-B7E1A96AC421}" type="presOf" srcId="{F423D7DD-5899-4095-B6C7-0A4929A4343F}" destId="{622A69EC-DB51-4ED0-AD67-97FD0821B8E3}" srcOrd="0" destOrd="0" presId="urn:microsoft.com/office/officeart/2005/8/layout/StepDownProcess"/>
    <dgm:cxn modelId="{2A024509-EFD0-42BE-98EE-97554CEA0626}" type="presOf" srcId="{9E12BA62-B1D1-4BD4-80D9-1B8C4A436C95}" destId="{735DC73E-7DAD-4170-A3F8-D339E6403238}" srcOrd="0" destOrd="0" presId="urn:microsoft.com/office/officeart/2005/8/layout/StepDownProcess"/>
    <dgm:cxn modelId="{78D71EDB-E222-49D8-92B3-04CCEADD1D55}" srcId="{F423D7DD-5899-4095-B6C7-0A4929A4343F}" destId="{9A40C826-B357-4444-BCEF-40A19C39241F}" srcOrd="1" destOrd="0" parTransId="{85AE6AC3-65CE-450D-86F8-141C79415B12}" sibTransId="{F549BD1A-5526-4F58-BB86-D3DBD65007C5}"/>
    <dgm:cxn modelId="{DA769228-25DC-45E9-923D-4CE3A1973273}" type="presOf" srcId="{F4A4E34B-78CE-4E48-81FE-6F357A6B8577}" destId="{7323EF6A-8EE0-4E1E-8C90-65B30499149D}" srcOrd="0" destOrd="0" presId="urn:microsoft.com/office/officeart/2005/8/layout/StepDownProcess"/>
    <dgm:cxn modelId="{634B2E87-E2A3-4EC0-A894-225DD342E221}" srcId="{9A40C826-B357-4444-BCEF-40A19C39241F}" destId="{449A6791-03E6-4AC7-98FD-2CA359422805}" srcOrd="2" destOrd="0" parTransId="{66897778-CB90-4905-80DB-060B7BD26DB4}" sibTransId="{C6F0C56A-306E-45DC-8F74-F89FFFBDD044}"/>
    <dgm:cxn modelId="{7B0689E5-540C-4C7F-B37C-199CA023FB34}" srcId="{9A40C826-B357-4444-BCEF-40A19C39241F}" destId="{2FC55911-6B6F-42B6-86DC-F9492D8A2B7B}" srcOrd="0" destOrd="0" parTransId="{DD5EF3B4-08B3-40D8-9299-1B11357F0A49}" sibTransId="{5D5E62C8-E5A7-43EF-803B-09236E240029}"/>
    <dgm:cxn modelId="{8DB401E0-03E6-452A-AFFF-DBF3BBA9230A}" srcId="{F4A4E34B-78CE-4E48-81FE-6F357A6B8577}" destId="{9E12BA62-B1D1-4BD4-80D9-1B8C4A436C95}" srcOrd="0" destOrd="0" parTransId="{12FF3EDB-538E-4770-9D2F-B1F508544474}" sibTransId="{33705A9C-C3F0-4C17-85D2-9DA256D6A84D}"/>
    <dgm:cxn modelId="{F3211220-9839-47AF-884F-C7F637FDB52B}" type="presOf" srcId="{03532D7E-A388-4AF8-93BD-A89F61CF0C78}" destId="{204357AF-101A-4A45-AAFA-04458A57CFA0}" srcOrd="0" destOrd="0" presId="urn:microsoft.com/office/officeart/2005/8/layout/StepDownProcess"/>
    <dgm:cxn modelId="{A349B2C7-C2D9-417B-87E8-1B04AD02EA51}" srcId="{F423D7DD-5899-4095-B6C7-0A4929A4343F}" destId="{F4A4E34B-78CE-4E48-81FE-6F357A6B8577}" srcOrd="2" destOrd="0" parTransId="{E5E775C0-0592-4F2F-B5C8-918985F01315}" sibTransId="{84E921CB-BF3C-417F-A7B4-EC829CC68A2A}"/>
    <dgm:cxn modelId="{697B7616-4088-43A1-AA51-43F7F1D5B67A}" srcId="{F423D7DD-5899-4095-B6C7-0A4929A4343F}" destId="{7AF9EFCC-548D-4458-A365-55320D037AA8}" srcOrd="0" destOrd="0" parTransId="{5CF9E41C-9AC4-486A-AD24-D1FD44F9484E}" sibTransId="{13F181AA-D3C8-4E88-9644-F141A721C874}"/>
    <dgm:cxn modelId="{E36716C8-47BD-4803-885A-6EEA6AE03044}" type="presOf" srcId="{449A6791-03E6-4AC7-98FD-2CA359422805}" destId="{C29B3E36-B8E5-4C43-900B-4DE6F4029A66}" srcOrd="0" destOrd="2" presId="urn:microsoft.com/office/officeart/2005/8/layout/StepDownProcess"/>
    <dgm:cxn modelId="{30D44AB0-AA64-4508-9A34-46B702864609}" type="presParOf" srcId="{622A69EC-DB51-4ED0-AD67-97FD0821B8E3}" destId="{81ABDE90-1898-414D-ABED-F746D41AFDB1}" srcOrd="0" destOrd="0" presId="urn:microsoft.com/office/officeart/2005/8/layout/StepDownProcess"/>
    <dgm:cxn modelId="{B796D937-9460-4304-BAE8-972EF6DF54A0}" type="presParOf" srcId="{81ABDE90-1898-414D-ABED-F746D41AFDB1}" destId="{05A6FDB0-2721-4A5D-B155-ABFE09666777}" srcOrd="0" destOrd="0" presId="urn:microsoft.com/office/officeart/2005/8/layout/StepDownProcess"/>
    <dgm:cxn modelId="{8131F171-9F9D-4D9D-9F68-CD79255E36DD}" type="presParOf" srcId="{81ABDE90-1898-414D-ABED-F746D41AFDB1}" destId="{97E0BD6E-E429-4D35-9100-61834C59F18F}" srcOrd="1" destOrd="0" presId="urn:microsoft.com/office/officeart/2005/8/layout/StepDownProcess"/>
    <dgm:cxn modelId="{A0420AE5-F29A-4460-9E80-E1B7397491F1}" type="presParOf" srcId="{81ABDE90-1898-414D-ABED-F746D41AFDB1}" destId="{204357AF-101A-4A45-AAFA-04458A57CFA0}" srcOrd="2" destOrd="0" presId="urn:microsoft.com/office/officeart/2005/8/layout/StepDownProcess"/>
    <dgm:cxn modelId="{7A7D90F7-F588-4F88-B413-BF96513A656C}" type="presParOf" srcId="{622A69EC-DB51-4ED0-AD67-97FD0821B8E3}" destId="{83536866-4AAE-4F20-8536-4F167B6B88D1}" srcOrd="1" destOrd="0" presId="urn:microsoft.com/office/officeart/2005/8/layout/StepDownProcess"/>
    <dgm:cxn modelId="{33634FD3-DFA5-4979-8078-1EB5B5B918BC}" type="presParOf" srcId="{622A69EC-DB51-4ED0-AD67-97FD0821B8E3}" destId="{35453423-67EA-47FE-97A8-41FF95605B10}" srcOrd="2" destOrd="0" presId="urn:microsoft.com/office/officeart/2005/8/layout/StepDownProcess"/>
    <dgm:cxn modelId="{672D4999-71D5-4EB4-B10A-58B5592FA1F1}" type="presParOf" srcId="{35453423-67EA-47FE-97A8-41FF95605B10}" destId="{A50BC294-8B0C-4461-B95C-83732CA38678}" srcOrd="0" destOrd="0" presId="urn:microsoft.com/office/officeart/2005/8/layout/StepDownProcess"/>
    <dgm:cxn modelId="{3DACDA94-1834-4776-A07C-2ABECF139F5A}" type="presParOf" srcId="{35453423-67EA-47FE-97A8-41FF95605B10}" destId="{1D8D630C-33BD-42D6-97A5-90044EBB7400}" srcOrd="1" destOrd="0" presId="urn:microsoft.com/office/officeart/2005/8/layout/StepDownProcess"/>
    <dgm:cxn modelId="{2A5AB3E8-3F44-4C91-AE5A-F122E5387D02}" type="presParOf" srcId="{35453423-67EA-47FE-97A8-41FF95605B10}" destId="{C29B3E36-B8E5-4C43-900B-4DE6F4029A66}" srcOrd="2" destOrd="0" presId="urn:microsoft.com/office/officeart/2005/8/layout/StepDownProcess"/>
    <dgm:cxn modelId="{2B4FCD99-2A9C-4DAD-B7DA-2487D6AF5E09}" type="presParOf" srcId="{622A69EC-DB51-4ED0-AD67-97FD0821B8E3}" destId="{1FD9DAE6-93D9-44C1-8351-5818EFA9BBB5}" srcOrd="3" destOrd="0" presId="urn:microsoft.com/office/officeart/2005/8/layout/StepDownProcess"/>
    <dgm:cxn modelId="{62FB11D9-F567-424A-973B-77BA4EAFEB2F}" type="presParOf" srcId="{622A69EC-DB51-4ED0-AD67-97FD0821B8E3}" destId="{393F2840-6E0D-48C0-ADBA-F15A434C1133}" srcOrd="4" destOrd="0" presId="urn:microsoft.com/office/officeart/2005/8/layout/StepDownProcess"/>
    <dgm:cxn modelId="{436CD3E6-96A8-47AB-A04A-5D222AADE3EF}" type="presParOf" srcId="{393F2840-6E0D-48C0-ADBA-F15A434C1133}" destId="{7323EF6A-8EE0-4E1E-8C90-65B30499149D}" srcOrd="0" destOrd="0" presId="urn:microsoft.com/office/officeart/2005/8/layout/StepDownProcess"/>
    <dgm:cxn modelId="{31C355B3-1863-45DC-8EC5-E82DC9773290}" type="presParOf" srcId="{393F2840-6E0D-48C0-ADBA-F15A434C1133}" destId="{735DC73E-7DAD-4170-A3F8-D339E6403238}" srcOrd="1" destOrd="0" presId="urn:microsoft.com/office/officeart/2005/8/layout/StepDown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301A3783-D78A-41D6-987F-07FD32107F75}" type="doc">
      <dgm:prSet loTypeId="urn:microsoft.com/office/officeart/2005/8/layout/process4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006448E-287E-4EF7-A9F9-EAEE3F2E4695}">
      <dgm:prSet phldrT="[Текст]"/>
      <dgm:spPr>
        <a:solidFill>
          <a:srgbClr val="00B050"/>
        </a:solidFill>
        <a:effectLst>
          <a:outerShdw blurRad="50800" dist="38100" dir="18900000" algn="bl" rotWithShape="0">
            <a:prstClr val="black">
              <a:alpha val="40000"/>
            </a:prstClr>
          </a:outerShdw>
        </a:effectLst>
      </dgm:spPr>
      <dgm:t>
        <a:bodyPr/>
        <a:lstStyle/>
        <a:p>
          <a:r>
            <a:rPr lang="ru-RU" b="1" dirty="0" smtClean="0"/>
            <a:t>Диагностика </a:t>
          </a:r>
          <a:endParaRPr lang="ru-RU" b="1" dirty="0"/>
        </a:p>
      </dgm:t>
    </dgm:pt>
    <dgm:pt modelId="{F8085195-3106-4F9F-B5E6-AFDEB4CD5CA0}" type="parTrans" cxnId="{3C324DE3-FEC4-473A-9C5A-2319B38F34DB}">
      <dgm:prSet/>
      <dgm:spPr/>
      <dgm:t>
        <a:bodyPr/>
        <a:lstStyle/>
        <a:p>
          <a:endParaRPr lang="ru-RU"/>
        </a:p>
      </dgm:t>
    </dgm:pt>
    <dgm:pt modelId="{931DECCC-E272-454D-B15E-43D9AFC141DF}" type="sibTrans" cxnId="{3C324DE3-FEC4-473A-9C5A-2319B38F34DB}">
      <dgm:prSet/>
      <dgm:spPr/>
      <dgm:t>
        <a:bodyPr/>
        <a:lstStyle/>
        <a:p>
          <a:endParaRPr lang="ru-RU"/>
        </a:p>
      </dgm:t>
    </dgm:pt>
    <dgm:pt modelId="{23FD3A2F-6AC3-4408-A142-3F8DD0399473}">
      <dgm:prSet phldrT="[Текст]"/>
      <dgm:spPr>
        <a:solidFill>
          <a:srgbClr val="00B050"/>
        </a:solidFill>
        <a:effectLst>
          <a:outerShdw blurRad="50800" dist="38100" dir="18900000" algn="bl" rotWithShape="0">
            <a:prstClr val="black">
              <a:alpha val="40000"/>
            </a:prstClr>
          </a:outerShdw>
        </a:effectLst>
      </dgm:spPr>
      <dgm:t>
        <a:bodyPr/>
        <a:lstStyle/>
        <a:p>
          <a:r>
            <a:rPr lang="ru-RU" b="1" dirty="0" smtClean="0"/>
            <a:t>Календарно-тематическое планирование</a:t>
          </a:r>
          <a:endParaRPr lang="ru-RU" b="1" dirty="0"/>
        </a:p>
      </dgm:t>
    </dgm:pt>
    <dgm:pt modelId="{6339D2C8-F425-4093-BD15-BC83F1A5B592}" type="parTrans" cxnId="{F2726D7E-77F5-4336-A323-0D6F505D6E7E}">
      <dgm:prSet/>
      <dgm:spPr/>
      <dgm:t>
        <a:bodyPr/>
        <a:lstStyle/>
        <a:p>
          <a:endParaRPr lang="ru-RU"/>
        </a:p>
      </dgm:t>
    </dgm:pt>
    <dgm:pt modelId="{B32C0031-7904-4CB6-A228-4018D7BFA8C9}" type="sibTrans" cxnId="{F2726D7E-77F5-4336-A323-0D6F505D6E7E}">
      <dgm:prSet/>
      <dgm:spPr/>
      <dgm:t>
        <a:bodyPr/>
        <a:lstStyle/>
        <a:p>
          <a:endParaRPr lang="ru-RU"/>
        </a:p>
      </dgm:t>
    </dgm:pt>
    <dgm:pt modelId="{67B33764-7046-4D92-9183-78FB069E9F82}">
      <dgm:prSet phldrT="[Текст]"/>
      <dgm:spPr>
        <a:solidFill>
          <a:srgbClr val="00B050"/>
        </a:solidFill>
        <a:effectLst>
          <a:outerShdw blurRad="50800" dist="38100" dir="18900000" algn="bl" rotWithShape="0">
            <a:prstClr val="black">
              <a:alpha val="40000"/>
            </a:prstClr>
          </a:outerShdw>
        </a:effectLst>
      </dgm:spPr>
      <dgm:t>
        <a:bodyPr/>
        <a:lstStyle/>
        <a:p>
          <a:r>
            <a:rPr lang="ru-RU" b="1" smtClean="0"/>
            <a:t>Поурочное </a:t>
          </a:r>
          <a:r>
            <a:rPr lang="ru-RU" b="1" dirty="0" smtClean="0"/>
            <a:t>планирование и проведение коррекционных занятий</a:t>
          </a:r>
          <a:endParaRPr lang="ru-RU" b="1" dirty="0"/>
        </a:p>
      </dgm:t>
    </dgm:pt>
    <dgm:pt modelId="{F27306FC-72BE-4E07-BB5C-88DF3ED7D286}" type="parTrans" cxnId="{43F2D3CF-2CE5-43AA-A378-55189DD8B894}">
      <dgm:prSet/>
      <dgm:spPr/>
      <dgm:t>
        <a:bodyPr/>
        <a:lstStyle/>
        <a:p>
          <a:endParaRPr lang="ru-RU"/>
        </a:p>
      </dgm:t>
    </dgm:pt>
    <dgm:pt modelId="{512364BC-B03C-4F3D-BA5C-7583D7E4F060}" type="sibTrans" cxnId="{43F2D3CF-2CE5-43AA-A378-55189DD8B894}">
      <dgm:prSet/>
      <dgm:spPr/>
      <dgm:t>
        <a:bodyPr/>
        <a:lstStyle/>
        <a:p>
          <a:endParaRPr lang="ru-RU"/>
        </a:p>
      </dgm:t>
    </dgm:pt>
    <dgm:pt modelId="{946C118A-7211-4AC2-83D1-786C59607FE0}" type="pres">
      <dgm:prSet presAssocID="{301A3783-D78A-41D6-987F-07FD32107F75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944D901F-F11B-4103-A575-42AC597C7A4F}" type="pres">
      <dgm:prSet presAssocID="{67B33764-7046-4D92-9183-78FB069E9F82}" presName="boxAndChildren" presStyleCnt="0"/>
      <dgm:spPr/>
    </dgm:pt>
    <dgm:pt modelId="{5E151157-F2DE-4C19-9C4B-5E8767149618}" type="pres">
      <dgm:prSet presAssocID="{67B33764-7046-4D92-9183-78FB069E9F82}" presName="parentTextBox" presStyleLbl="node1" presStyleIdx="0" presStyleCnt="3"/>
      <dgm:spPr/>
      <dgm:t>
        <a:bodyPr/>
        <a:lstStyle/>
        <a:p>
          <a:endParaRPr lang="ru-RU"/>
        </a:p>
      </dgm:t>
    </dgm:pt>
    <dgm:pt modelId="{6B53E489-7C45-4E45-A7CB-9CF0B777EA35}" type="pres">
      <dgm:prSet presAssocID="{B32C0031-7904-4CB6-A228-4018D7BFA8C9}" presName="sp" presStyleCnt="0"/>
      <dgm:spPr/>
    </dgm:pt>
    <dgm:pt modelId="{10C74D89-D591-4BCD-99E3-7A4E9C037FD2}" type="pres">
      <dgm:prSet presAssocID="{23FD3A2F-6AC3-4408-A142-3F8DD0399473}" presName="arrowAndChildren" presStyleCnt="0"/>
      <dgm:spPr/>
    </dgm:pt>
    <dgm:pt modelId="{1C1F98ED-DAD6-4D3C-87A6-0683E929765A}" type="pres">
      <dgm:prSet presAssocID="{23FD3A2F-6AC3-4408-A142-3F8DD0399473}" presName="parentTextArrow" presStyleLbl="node1" presStyleIdx="1" presStyleCnt="3" custScaleX="98447"/>
      <dgm:spPr/>
      <dgm:t>
        <a:bodyPr/>
        <a:lstStyle/>
        <a:p>
          <a:endParaRPr lang="ru-RU"/>
        </a:p>
      </dgm:t>
    </dgm:pt>
    <dgm:pt modelId="{1C4A48EA-7E0C-4113-9BD0-3E71E5B1CA16}" type="pres">
      <dgm:prSet presAssocID="{931DECCC-E272-454D-B15E-43D9AFC141DF}" presName="sp" presStyleCnt="0"/>
      <dgm:spPr/>
    </dgm:pt>
    <dgm:pt modelId="{89FCCB36-CEB5-4AF1-AFAA-68DA47800E9B}" type="pres">
      <dgm:prSet presAssocID="{3006448E-287E-4EF7-A9F9-EAEE3F2E4695}" presName="arrowAndChildren" presStyleCnt="0"/>
      <dgm:spPr/>
    </dgm:pt>
    <dgm:pt modelId="{8677D970-7549-4713-97EB-3FE3F722125B}" type="pres">
      <dgm:prSet presAssocID="{3006448E-287E-4EF7-A9F9-EAEE3F2E4695}" presName="parentTextArrow" presStyleLbl="node1" presStyleIdx="2" presStyleCnt="3"/>
      <dgm:spPr/>
      <dgm:t>
        <a:bodyPr/>
        <a:lstStyle/>
        <a:p>
          <a:endParaRPr lang="ru-RU"/>
        </a:p>
      </dgm:t>
    </dgm:pt>
  </dgm:ptLst>
  <dgm:cxnLst>
    <dgm:cxn modelId="{3C324DE3-FEC4-473A-9C5A-2319B38F34DB}" srcId="{301A3783-D78A-41D6-987F-07FD32107F75}" destId="{3006448E-287E-4EF7-A9F9-EAEE3F2E4695}" srcOrd="0" destOrd="0" parTransId="{F8085195-3106-4F9F-B5E6-AFDEB4CD5CA0}" sibTransId="{931DECCC-E272-454D-B15E-43D9AFC141DF}"/>
    <dgm:cxn modelId="{2F589BA5-1AB7-41D4-99EB-7FC347D25130}" type="presOf" srcId="{67B33764-7046-4D92-9183-78FB069E9F82}" destId="{5E151157-F2DE-4C19-9C4B-5E8767149618}" srcOrd="0" destOrd="0" presId="urn:microsoft.com/office/officeart/2005/8/layout/process4"/>
    <dgm:cxn modelId="{B89044CC-1A2F-4821-B96C-CB9E12E4C546}" type="presOf" srcId="{301A3783-D78A-41D6-987F-07FD32107F75}" destId="{946C118A-7211-4AC2-83D1-786C59607FE0}" srcOrd="0" destOrd="0" presId="urn:microsoft.com/office/officeart/2005/8/layout/process4"/>
    <dgm:cxn modelId="{5A081D10-648F-468C-9768-991C5ED9FCF8}" type="presOf" srcId="{3006448E-287E-4EF7-A9F9-EAEE3F2E4695}" destId="{8677D970-7549-4713-97EB-3FE3F722125B}" srcOrd="0" destOrd="0" presId="urn:microsoft.com/office/officeart/2005/8/layout/process4"/>
    <dgm:cxn modelId="{43F2D3CF-2CE5-43AA-A378-55189DD8B894}" srcId="{301A3783-D78A-41D6-987F-07FD32107F75}" destId="{67B33764-7046-4D92-9183-78FB069E9F82}" srcOrd="2" destOrd="0" parTransId="{F27306FC-72BE-4E07-BB5C-88DF3ED7D286}" sibTransId="{512364BC-B03C-4F3D-BA5C-7583D7E4F060}"/>
    <dgm:cxn modelId="{65E525C9-36AA-4867-818C-A0B6BA0017F6}" type="presOf" srcId="{23FD3A2F-6AC3-4408-A142-3F8DD0399473}" destId="{1C1F98ED-DAD6-4D3C-87A6-0683E929765A}" srcOrd="0" destOrd="0" presId="urn:microsoft.com/office/officeart/2005/8/layout/process4"/>
    <dgm:cxn modelId="{F2726D7E-77F5-4336-A323-0D6F505D6E7E}" srcId="{301A3783-D78A-41D6-987F-07FD32107F75}" destId="{23FD3A2F-6AC3-4408-A142-3F8DD0399473}" srcOrd="1" destOrd="0" parTransId="{6339D2C8-F425-4093-BD15-BC83F1A5B592}" sibTransId="{B32C0031-7904-4CB6-A228-4018D7BFA8C9}"/>
    <dgm:cxn modelId="{77752815-3D89-4438-8077-E6A435484D8A}" type="presParOf" srcId="{946C118A-7211-4AC2-83D1-786C59607FE0}" destId="{944D901F-F11B-4103-A575-42AC597C7A4F}" srcOrd="0" destOrd="0" presId="urn:microsoft.com/office/officeart/2005/8/layout/process4"/>
    <dgm:cxn modelId="{E273EAFD-503A-47CB-9510-4088E36BA697}" type="presParOf" srcId="{944D901F-F11B-4103-A575-42AC597C7A4F}" destId="{5E151157-F2DE-4C19-9C4B-5E8767149618}" srcOrd="0" destOrd="0" presId="urn:microsoft.com/office/officeart/2005/8/layout/process4"/>
    <dgm:cxn modelId="{B02B201B-7B28-434B-B0CB-9BF222F86C22}" type="presParOf" srcId="{946C118A-7211-4AC2-83D1-786C59607FE0}" destId="{6B53E489-7C45-4E45-A7CB-9CF0B777EA35}" srcOrd="1" destOrd="0" presId="urn:microsoft.com/office/officeart/2005/8/layout/process4"/>
    <dgm:cxn modelId="{ADE77C84-9D4F-41F5-92BC-6D652E2C3167}" type="presParOf" srcId="{946C118A-7211-4AC2-83D1-786C59607FE0}" destId="{10C74D89-D591-4BCD-99E3-7A4E9C037FD2}" srcOrd="2" destOrd="0" presId="urn:microsoft.com/office/officeart/2005/8/layout/process4"/>
    <dgm:cxn modelId="{0210E222-7D5C-4D36-973B-33250183A6D7}" type="presParOf" srcId="{10C74D89-D591-4BCD-99E3-7A4E9C037FD2}" destId="{1C1F98ED-DAD6-4D3C-87A6-0683E929765A}" srcOrd="0" destOrd="0" presId="urn:microsoft.com/office/officeart/2005/8/layout/process4"/>
    <dgm:cxn modelId="{7DCE3C53-4B74-43C8-8118-B5720262B67A}" type="presParOf" srcId="{946C118A-7211-4AC2-83D1-786C59607FE0}" destId="{1C4A48EA-7E0C-4113-9BD0-3E71E5B1CA16}" srcOrd="3" destOrd="0" presId="urn:microsoft.com/office/officeart/2005/8/layout/process4"/>
    <dgm:cxn modelId="{EB1C8200-90DE-4505-A1BA-4573FCDE94E0}" type="presParOf" srcId="{946C118A-7211-4AC2-83D1-786C59607FE0}" destId="{89FCCB36-CEB5-4AF1-AFAA-68DA47800E9B}" srcOrd="4" destOrd="0" presId="urn:microsoft.com/office/officeart/2005/8/layout/process4"/>
    <dgm:cxn modelId="{F7D35A76-35AA-4C03-9AEA-141AF4B909A5}" type="presParOf" srcId="{89FCCB36-CEB5-4AF1-AFAA-68DA47800E9B}" destId="{8677D970-7549-4713-97EB-3FE3F722125B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AFCB129-E344-4AE7-9053-00C57A58361D}">
      <dsp:nvSpPr>
        <dsp:cNvPr id="0" name=""/>
        <dsp:cNvSpPr/>
      </dsp:nvSpPr>
      <dsp:spPr>
        <a:xfrm>
          <a:off x="861" y="0"/>
          <a:ext cx="2239701" cy="3744416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Трудности в обучении</a:t>
          </a:r>
          <a:endParaRPr lang="ru-RU" sz="2000" kern="1200" dirty="0"/>
        </a:p>
      </dsp:txBody>
      <dsp:txXfrm>
        <a:off x="861" y="0"/>
        <a:ext cx="2239701" cy="1123324"/>
      </dsp:txXfrm>
    </dsp:sp>
    <dsp:sp modelId="{D03D8502-A03D-4859-B2FE-93901C8607FB}">
      <dsp:nvSpPr>
        <dsp:cNvPr id="0" name=""/>
        <dsp:cNvSpPr/>
      </dsp:nvSpPr>
      <dsp:spPr>
        <a:xfrm>
          <a:off x="224831" y="1123324"/>
          <a:ext cx="1791761" cy="243387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180" tIns="32385" rIns="43180" bIns="3238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b="1" kern="1200" dirty="0" smtClean="0"/>
            <a:t>Социальное ориентирование</a:t>
          </a:r>
          <a:endParaRPr lang="ru-RU" sz="1700" b="1" kern="1200" dirty="0"/>
        </a:p>
      </dsp:txBody>
      <dsp:txXfrm>
        <a:off x="277310" y="1175803"/>
        <a:ext cx="1686803" cy="2328912"/>
      </dsp:txXfrm>
    </dsp:sp>
    <dsp:sp modelId="{760672BD-8686-4AE7-A469-E4284AB5C67A}">
      <dsp:nvSpPr>
        <dsp:cNvPr id="0" name=""/>
        <dsp:cNvSpPr/>
      </dsp:nvSpPr>
      <dsp:spPr>
        <a:xfrm>
          <a:off x="2408541" y="0"/>
          <a:ext cx="2239701" cy="3744416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Тяжелые нарушения речи</a:t>
          </a:r>
          <a:endParaRPr lang="ru-RU" sz="2000" kern="1200" dirty="0"/>
        </a:p>
      </dsp:txBody>
      <dsp:txXfrm>
        <a:off x="2408541" y="0"/>
        <a:ext cx="2239701" cy="1123324"/>
      </dsp:txXfrm>
    </dsp:sp>
    <dsp:sp modelId="{AA55AA79-C04A-4623-B304-3361183A9E5C}">
      <dsp:nvSpPr>
        <dsp:cNvPr id="0" name=""/>
        <dsp:cNvSpPr/>
      </dsp:nvSpPr>
      <dsp:spPr>
        <a:xfrm>
          <a:off x="2632511" y="1124421"/>
          <a:ext cx="1791761" cy="112899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180" tIns="32385" rIns="43180" bIns="3238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b="1" kern="1200" dirty="0" smtClean="0"/>
            <a:t>Социальное ориентирование</a:t>
          </a:r>
          <a:endParaRPr lang="ru-RU" sz="1700" b="1" kern="1200" dirty="0"/>
        </a:p>
      </dsp:txBody>
      <dsp:txXfrm>
        <a:off x="2665578" y="1157488"/>
        <a:ext cx="1725627" cy="1062858"/>
      </dsp:txXfrm>
    </dsp:sp>
    <dsp:sp modelId="{7067674B-5434-4ED9-AC6B-2CE41F523336}">
      <dsp:nvSpPr>
        <dsp:cNvPr id="0" name=""/>
        <dsp:cNvSpPr/>
      </dsp:nvSpPr>
      <dsp:spPr>
        <a:xfrm>
          <a:off x="2632511" y="2427105"/>
          <a:ext cx="1791761" cy="112899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180" tIns="32385" rIns="43180" bIns="3238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b="1" kern="1200" dirty="0" smtClean="0"/>
            <a:t>Коррекция нарушений письменной речи</a:t>
          </a:r>
          <a:endParaRPr lang="ru-RU" sz="1700" b="1" kern="1200" dirty="0"/>
        </a:p>
      </dsp:txBody>
      <dsp:txXfrm>
        <a:off x="2665578" y="2460172"/>
        <a:ext cx="1725627" cy="1062858"/>
      </dsp:txXfrm>
    </dsp:sp>
    <dsp:sp modelId="{7D3F66A8-7E91-428B-B314-7C1D6F952A8E}">
      <dsp:nvSpPr>
        <dsp:cNvPr id="0" name=""/>
        <dsp:cNvSpPr/>
      </dsp:nvSpPr>
      <dsp:spPr>
        <a:xfrm>
          <a:off x="4816220" y="0"/>
          <a:ext cx="2239701" cy="3744416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Первое отделение вспомогательной школы</a:t>
          </a:r>
          <a:endParaRPr lang="ru-RU" sz="2000" kern="1200" dirty="0"/>
        </a:p>
      </dsp:txBody>
      <dsp:txXfrm>
        <a:off x="4816220" y="0"/>
        <a:ext cx="2239701" cy="1123324"/>
      </dsp:txXfrm>
    </dsp:sp>
    <dsp:sp modelId="{E22F4EEC-7EA5-4C55-85D7-72FC116D2583}">
      <dsp:nvSpPr>
        <dsp:cNvPr id="0" name=""/>
        <dsp:cNvSpPr/>
      </dsp:nvSpPr>
      <dsp:spPr>
        <a:xfrm>
          <a:off x="5040190" y="1124421"/>
          <a:ext cx="1791761" cy="112899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180" tIns="32385" rIns="43180" bIns="3238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b="1" kern="1200" dirty="0" smtClean="0"/>
            <a:t>Развитие познавательной деятельности</a:t>
          </a:r>
          <a:endParaRPr lang="ru-RU" sz="1700" b="1" kern="1200" dirty="0"/>
        </a:p>
      </dsp:txBody>
      <dsp:txXfrm>
        <a:off x="5073257" y="1157488"/>
        <a:ext cx="1725627" cy="1062858"/>
      </dsp:txXfrm>
    </dsp:sp>
    <dsp:sp modelId="{1A00563B-3705-4CFE-A541-84136BAB57AA}">
      <dsp:nvSpPr>
        <dsp:cNvPr id="0" name=""/>
        <dsp:cNvSpPr/>
      </dsp:nvSpPr>
      <dsp:spPr>
        <a:xfrm>
          <a:off x="5040190" y="2427105"/>
          <a:ext cx="1791761" cy="112899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180" tIns="32385" rIns="43180" bIns="3238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b="1" kern="1200" dirty="0" smtClean="0"/>
            <a:t>Развитие эмоционально-волевой сферы</a:t>
          </a:r>
          <a:endParaRPr lang="ru-RU" sz="1700" b="1" kern="1200" dirty="0"/>
        </a:p>
      </dsp:txBody>
      <dsp:txXfrm>
        <a:off x="5073257" y="2460172"/>
        <a:ext cx="1725627" cy="106285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EA28268-8879-45BB-9CDC-06B8316681C7}">
      <dsp:nvSpPr>
        <dsp:cNvPr id="0" name=""/>
        <dsp:cNvSpPr/>
      </dsp:nvSpPr>
      <dsp:spPr>
        <a:xfrm>
          <a:off x="-667492" y="0"/>
          <a:ext cx="3888432" cy="3888432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C156FBF-6578-4E2B-8067-086350660E84}">
      <dsp:nvSpPr>
        <dsp:cNvPr id="0" name=""/>
        <dsp:cNvSpPr/>
      </dsp:nvSpPr>
      <dsp:spPr>
        <a:xfrm>
          <a:off x="1247820" y="0"/>
          <a:ext cx="5585560" cy="3888432"/>
        </a:xfrm>
        <a:prstGeom prst="rect">
          <a:avLst/>
        </a:prstGeom>
        <a:solidFill>
          <a:schemeClr val="accent6">
            <a:lumMod val="20000"/>
            <a:lumOff val="80000"/>
            <a:alpha val="9000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5740" tIns="205740" rIns="205740" bIns="205740" numCol="1" spcCol="1270" anchor="ctr" anchorCtr="0">
          <a:noAutofit/>
        </a:bodyPr>
        <a:lstStyle/>
        <a:p>
          <a:pPr lvl="0" algn="ctr" defTabSz="2400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400" kern="1200" dirty="0"/>
        </a:p>
      </dsp:txBody>
      <dsp:txXfrm>
        <a:off x="1247820" y="0"/>
        <a:ext cx="2792780" cy="1166532"/>
      </dsp:txXfrm>
    </dsp:sp>
    <dsp:sp modelId="{9AA72D3A-7705-45BC-BF84-81A0C0AF7DA8}">
      <dsp:nvSpPr>
        <dsp:cNvPr id="0" name=""/>
        <dsp:cNvSpPr/>
      </dsp:nvSpPr>
      <dsp:spPr>
        <a:xfrm>
          <a:off x="23658" y="1080117"/>
          <a:ext cx="2527478" cy="2527478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AE697F4-B414-4CD7-8ACD-C6A26325299D}">
      <dsp:nvSpPr>
        <dsp:cNvPr id="0" name=""/>
        <dsp:cNvSpPr/>
      </dsp:nvSpPr>
      <dsp:spPr>
        <a:xfrm>
          <a:off x="1247820" y="980105"/>
          <a:ext cx="5535142" cy="2871518"/>
        </a:xfrm>
        <a:prstGeom prst="rect">
          <a:avLst/>
        </a:prstGeom>
        <a:solidFill>
          <a:schemeClr val="accent2">
            <a:lumMod val="20000"/>
            <a:lumOff val="80000"/>
            <a:alpha val="9000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7170" tIns="217170" rIns="217170" bIns="217170" numCol="1" spcCol="1270" anchor="ctr" anchorCtr="0">
          <a:noAutofit/>
        </a:bodyPr>
        <a:lstStyle/>
        <a:p>
          <a:pPr lvl="0" algn="ctr" defTabSz="2533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700" kern="1200" dirty="0"/>
        </a:p>
      </dsp:txBody>
      <dsp:txXfrm>
        <a:off x="1247820" y="980105"/>
        <a:ext cx="2767571" cy="1325316"/>
      </dsp:txXfrm>
    </dsp:sp>
    <dsp:sp modelId="{DD1AE3C6-AD4D-4220-80C8-47FE3D6E4AF6}">
      <dsp:nvSpPr>
        <dsp:cNvPr id="0" name=""/>
        <dsp:cNvSpPr/>
      </dsp:nvSpPr>
      <dsp:spPr>
        <a:xfrm>
          <a:off x="671734" y="2376268"/>
          <a:ext cx="1166528" cy="1166528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2C202FF-47AE-455A-AAB2-86E621CC38EF}">
      <dsp:nvSpPr>
        <dsp:cNvPr id="0" name=""/>
        <dsp:cNvSpPr/>
      </dsp:nvSpPr>
      <dsp:spPr>
        <a:xfrm>
          <a:off x="1319835" y="2396570"/>
          <a:ext cx="5447205" cy="1491861"/>
        </a:xfrm>
        <a:prstGeom prst="rect">
          <a:avLst/>
        </a:prstGeom>
        <a:solidFill>
          <a:schemeClr val="accent3">
            <a:lumMod val="40000"/>
            <a:lumOff val="60000"/>
            <a:alpha val="9000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0980" tIns="220980" rIns="220980" bIns="220980" numCol="1" spcCol="1270" anchor="ctr" anchorCtr="0">
          <a:noAutofit/>
        </a:bodyPr>
        <a:lstStyle/>
        <a:p>
          <a:pPr lvl="0" algn="ctr" defTabSz="2578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800" kern="1200" dirty="0"/>
        </a:p>
      </dsp:txBody>
      <dsp:txXfrm>
        <a:off x="1319835" y="2396570"/>
        <a:ext cx="2723602" cy="1491861"/>
      </dsp:txXfrm>
    </dsp:sp>
    <dsp:sp modelId="{AA9634F8-8463-4676-887F-4EA23D01C079}">
      <dsp:nvSpPr>
        <dsp:cNvPr id="0" name=""/>
        <dsp:cNvSpPr/>
      </dsp:nvSpPr>
      <dsp:spPr>
        <a:xfrm>
          <a:off x="1535825" y="0"/>
          <a:ext cx="5314522" cy="1166532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114300" lvl="1" indent="-114300" algn="just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 smtClean="0"/>
            <a:t> </a:t>
          </a:r>
          <a:r>
            <a:rPr lang="ru-RU" sz="1400" kern="1200" dirty="0" smtClean="0"/>
            <a:t>Проект «Стандарт социально-бытовой </a:t>
          </a:r>
          <a:r>
            <a:rPr lang="ru-RU" sz="1400" kern="1200" dirty="0" err="1" smtClean="0"/>
            <a:t>адаптированности</a:t>
          </a:r>
          <a:r>
            <a:rPr lang="ru-RU" sz="1400" kern="1200" dirty="0" smtClean="0"/>
            <a:t>   детей с тяжелыми нарушениями речи и  задержкой психического развития», автор Л. Г. Розум. (Журнал «</a:t>
          </a:r>
          <a:r>
            <a:rPr lang="ru-RU" sz="1400" kern="1200" dirty="0" err="1" smtClean="0"/>
            <a:t>Дэфекталог</a:t>
          </a:r>
          <a:r>
            <a:rPr lang="en-US" sz="1400" kern="1200" dirty="0" err="1" smtClean="0"/>
            <a:t>i</a:t>
          </a:r>
          <a:r>
            <a:rPr lang="ru-RU" sz="1400" kern="1200" dirty="0" smtClean="0"/>
            <a:t>я» №3-4, 1999г;  №1, 2020 г.</a:t>
          </a:r>
          <a:endParaRPr lang="ru-RU" sz="1400" kern="1200" dirty="0"/>
        </a:p>
      </dsp:txBody>
      <dsp:txXfrm>
        <a:off x="1535825" y="0"/>
        <a:ext cx="5314522" cy="1166532"/>
      </dsp:txXfrm>
    </dsp:sp>
    <dsp:sp modelId="{E3ACE6DF-6885-4AB5-89B8-C2B7E0676EF3}">
      <dsp:nvSpPr>
        <dsp:cNvPr id="0" name=""/>
        <dsp:cNvSpPr/>
      </dsp:nvSpPr>
      <dsp:spPr>
        <a:xfrm>
          <a:off x="1599945" y="936107"/>
          <a:ext cx="5264479" cy="1454030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/>
            <a:t>Программа «Социальная адаптация» для 11-12 классов (первое отделение вспомогательной школы) Министерство образования Республики Беларусь , 2017г.</a:t>
          </a:r>
          <a:endParaRPr lang="ru-RU" sz="1400" kern="1200" dirty="0"/>
        </a:p>
      </dsp:txBody>
      <dsp:txXfrm>
        <a:off x="1599945" y="936107"/>
        <a:ext cx="5264479" cy="1454030"/>
      </dsp:txXfrm>
    </dsp:sp>
    <dsp:sp modelId="{5686E675-B629-4B4E-9DA2-B21A85EBA3A5}">
      <dsp:nvSpPr>
        <dsp:cNvPr id="0" name=""/>
        <dsp:cNvSpPr/>
      </dsp:nvSpPr>
      <dsp:spPr>
        <a:xfrm>
          <a:off x="1681487" y="2376268"/>
          <a:ext cx="5110922" cy="1166528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114300" lvl="1" indent="-114300" algn="just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500" kern="1200" dirty="0" smtClean="0"/>
            <a:t>Программа «Развитие познавательной деятельности» для 1-10 классов (первое отделение вспомогательной школы) Министерство образования Республика Беларусь, 2019 г.</a:t>
          </a:r>
          <a:endParaRPr lang="ru-RU" sz="1500" kern="1200" dirty="0"/>
        </a:p>
      </dsp:txBody>
      <dsp:txXfrm>
        <a:off x="1681487" y="2376268"/>
        <a:ext cx="5110922" cy="116652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5A6FDB0-2721-4A5D-B155-ABFE09666777}">
      <dsp:nvSpPr>
        <dsp:cNvPr id="0" name=""/>
        <dsp:cNvSpPr/>
      </dsp:nvSpPr>
      <dsp:spPr>
        <a:xfrm rot="5400000">
          <a:off x="327512" y="983854"/>
          <a:ext cx="971788" cy="769076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7E0BD6E-E429-4D35-9100-61834C59F18F}">
      <dsp:nvSpPr>
        <dsp:cNvPr id="0" name=""/>
        <dsp:cNvSpPr/>
      </dsp:nvSpPr>
      <dsp:spPr>
        <a:xfrm>
          <a:off x="0" y="0"/>
          <a:ext cx="2140894" cy="847034"/>
        </a:xfrm>
        <a:prstGeom prst="roundRect">
          <a:avLst>
            <a:gd name="adj" fmla="val 16670"/>
          </a:avLst>
        </a:prstGeom>
        <a:solidFill>
          <a:schemeClr val="accent3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1.Вводная часть </a:t>
          </a:r>
          <a:endParaRPr lang="ru-RU" sz="1600" b="1" kern="1200" dirty="0"/>
        </a:p>
      </dsp:txBody>
      <dsp:txXfrm>
        <a:off x="41356" y="41356"/>
        <a:ext cx="2058182" cy="764322"/>
      </dsp:txXfrm>
    </dsp:sp>
    <dsp:sp modelId="{204357AF-101A-4A45-AAFA-04458A57CFA0}">
      <dsp:nvSpPr>
        <dsp:cNvPr id="0" name=""/>
        <dsp:cNvSpPr/>
      </dsp:nvSpPr>
      <dsp:spPr>
        <a:xfrm>
          <a:off x="2150136" y="82531"/>
          <a:ext cx="3628437" cy="706739"/>
        </a:xfrm>
        <a:prstGeom prst="rect">
          <a:avLst/>
        </a:prstGeom>
        <a:solidFill>
          <a:schemeClr val="accent3">
            <a:lumMod val="20000"/>
            <a:lumOff val="80000"/>
          </a:schemeClr>
        </a:solidFill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/>
            <a:t>создание условий успешной деятельности учащихся на занятии.</a:t>
          </a:r>
          <a:endParaRPr lang="ru-RU" sz="1600" kern="1200" dirty="0"/>
        </a:p>
      </dsp:txBody>
      <dsp:txXfrm>
        <a:off x="2150136" y="82531"/>
        <a:ext cx="3628437" cy="706739"/>
      </dsp:txXfrm>
    </dsp:sp>
    <dsp:sp modelId="{A50BC294-8B0C-4461-B95C-83732CA38678}">
      <dsp:nvSpPr>
        <dsp:cNvPr id="0" name=""/>
        <dsp:cNvSpPr/>
      </dsp:nvSpPr>
      <dsp:spPr>
        <a:xfrm rot="5400000">
          <a:off x="1361729" y="3003538"/>
          <a:ext cx="971788" cy="769087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D8D630C-33BD-42D6-97A5-90044EBB7400}">
      <dsp:nvSpPr>
        <dsp:cNvPr id="0" name=""/>
        <dsp:cNvSpPr/>
      </dsp:nvSpPr>
      <dsp:spPr>
        <a:xfrm>
          <a:off x="1150193" y="1026758"/>
          <a:ext cx="1699769" cy="1870333"/>
        </a:xfrm>
        <a:prstGeom prst="roundRect">
          <a:avLst>
            <a:gd name="adj" fmla="val 16670"/>
          </a:avLst>
        </a:prstGeom>
        <a:solidFill>
          <a:schemeClr val="accent6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2.Основная часть</a:t>
          </a:r>
          <a:endParaRPr lang="ru-RU" sz="1600" b="1" kern="1200" dirty="0"/>
        </a:p>
      </dsp:txBody>
      <dsp:txXfrm>
        <a:off x="1233184" y="1109749"/>
        <a:ext cx="1533787" cy="1704351"/>
      </dsp:txXfrm>
    </dsp:sp>
    <dsp:sp modelId="{C29B3E36-B8E5-4C43-900B-4DE6F4029A66}">
      <dsp:nvSpPr>
        <dsp:cNvPr id="0" name=""/>
        <dsp:cNvSpPr/>
      </dsp:nvSpPr>
      <dsp:spPr>
        <a:xfrm>
          <a:off x="2964621" y="815047"/>
          <a:ext cx="5230852" cy="2398095"/>
        </a:xfrm>
        <a:prstGeom prst="rect">
          <a:avLst/>
        </a:prstGeom>
        <a:solidFill>
          <a:schemeClr val="accent6">
            <a:lumMod val="20000"/>
            <a:lumOff val="80000"/>
          </a:schemeClr>
        </a:solidFill>
        <a:ln>
          <a:solidFill>
            <a:schemeClr val="accent6">
              <a:lumMod val="40000"/>
              <a:lumOff val="60000"/>
            </a:schemeClr>
          </a:solidFill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14300" lvl="1" indent="-114300" algn="just" defTabSz="62230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b="1" kern="1200" dirty="0" smtClean="0"/>
            <a:t>2.1.Подготовительный этап</a:t>
          </a:r>
          <a:r>
            <a:rPr lang="ru-RU" sz="1400" kern="1200" dirty="0" smtClean="0"/>
            <a:t>  - актуализация базовых умений, на основе которых строится процесс формирования нового умения (согласно поставленным к занятию задачам).</a:t>
          </a:r>
          <a:endParaRPr lang="ru-RU" sz="1400" kern="1200" dirty="0"/>
        </a:p>
        <a:p>
          <a:pPr marL="114300" lvl="1" indent="-114300" algn="just" defTabSz="62230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b="1" kern="1200" dirty="0" smtClean="0"/>
            <a:t>2.2.Формирующий этап  </a:t>
          </a:r>
          <a:r>
            <a:rPr lang="ru-RU" sz="1400" kern="1200" dirty="0" smtClean="0"/>
            <a:t>- формирование отсутствующего или недостаточно развитого умения в «проблемной» для ребенка области развития, это задача, которая ставится к занятию в целом.</a:t>
          </a:r>
          <a:endParaRPr lang="ru-RU" sz="1400" kern="1200" dirty="0"/>
        </a:p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b="1" i="1" kern="1200" dirty="0" smtClean="0">
              <a:latin typeface="Century" pitchFamily="18" charset="0"/>
            </a:rPr>
            <a:t>2.3. Этап самостоятельной работы  -  </a:t>
          </a:r>
          <a:r>
            <a:rPr lang="ru-RU" sz="1400" kern="1200" dirty="0" smtClean="0"/>
            <a:t>закрепление формирующего умения на предыдущем этапе и выявление сформированности умения, над которым работали на занятии.</a:t>
          </a:r>
          <a:endParaRPr lang="ru-RU" sz="1400" kern="1200" dirty="0"/>
        </a:p>
      </dsp:txBody>
      <dsp:txXfrm>
        <a:off x="2964621" y="815047"/>
        <a:ext cx="5230852" cy="2398095"/>
      </dsp:txXfrm>
    </dsp:sp>
    <dsp:sp modelId="{7323EF6A-8EE0-4E1E-8C90-65B30499149D}">
      <dsp:nvSpPr>
        <dsp:cNvPr id="0" name=""/>
        <dsp:cNvSpPr/>
      </dsp:nvSpPr>
      <dsp:spPr>
        <a:xfrm>
          <a:off x="2160028" y="3218867"/>
          <a:ext cx="1847263" cy="784020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3.Заключительная часть </a:t>
          </a:r>
          <a:endParaRPr lang="ru-RU" sz="1600" b="1" kern="1200" dirty="0"/>
        </a:p>
      </dsp:txBody>
      <dsp:txXfrm>
        <a:off x="2198308" y="3257147"/>
        <a:ext cx="1770703" cy="707460"/>
      </dsp:txXfrm>
    </dsp:sp>
    <dsp:sp modelId="{735DC73E-7DAD-4170-A3F8-D339E6403238}">
      <dsp:nvSpPr>
        <dsp:cNvPr id="0" name=""/>
        <dsp:cNvSpPr/>
      </dsp:nvSpPr>
      <dsp:spPr>
        <a:xfrm>
          <a:off x="4000955" y="3398439"/>
          <a:ext cx="4202510" cy="534104"/>
        </a:xfrm>
        <a:prstGeom prst="rect">
          <a:avLst/>
        </a:prstGeom>
        <a:solidFill>
          <a:schemeClr val="accent5">
            <a:lumMod val="40000"/>
            <a:lumOff val="60000"/>
          </a:schemeClr>
        </a:solidFill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/>
            <a:t>развитие рефлексивных умений у учащихся своей деятельности на занятии (степень успешности, самостоятельности, затруднения, ошибки). </a:t>
          </a:r>
          <a:endParaRPr lang="ru-RU" sz="1400" kern="1200" dirty="0"/>
        </a:p>
      </dsp:txBody>
      <dsp:txXfrm>
        <a:off x="4000955" y="3398439"/>
        <a:ext cx="4202510" cy="53410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E151157-F2DE-4C19-9C4B-5E8767149618}">
      <dsp:nvSpPr>
        <dsp:cNvPr id="0" name=""/>
        <dsp:cNvSpPr/>
      </dsp:nvSpPr>
      <dsp:spPr>
        <a:xfrm>
          <a:off x="0" y="3059187"/>
          <a:ext cx="7416824" cy="1004093"/>
        </a:xfrm>
        <a:prstGeom prst="rect">
          <a:avLst/>
        </a:prstGeom>
        <a:solidFill>
          <a:srgbClr val="00B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18900000" algn="bl" rotWithShape="0">
            <a:prstClr val="black">
              <a:alpha val="40000"/>
            </a:prst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576" tIns="163576" rIns="163576" bIns="163576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b="1" kern="1200" smtClean="0"/>
            <a:t>Поурочное </a:t>
          </a:r>
          <a:r>
            <a:rPr lang="ru-RU" sz="2300" b="1" kern="1200" dirty="0" smtClean="0"/>
            <a:t>планирование и проведение коррекционных занятий</a:t>
          </a:r>
          <a:endParaRPr lang="ru-RU" sz="2300" b="1" kern="1200" dirty="0"/>
        </a:p>
      </dsp:txBody>
      <dsp:txXfrm>
        <a:off x="0" y="3059187"/>
        <a:ext cx="7416824" cy="1004093"/>
      </dsp:txXfrm>
    </dsp:sp>
    <dsp:sp modelId="{1C1F98ED-DAD6-4D3C-87A6-0683E929765A}">
      <dsp:nvSpPr>
        <dsp:cNvPr id="0" name=""/>
        <dsp:cNvSpPr/>
      </dsp:nvSpPr>
      <dsp:spPr>
        <a:xfrm rot="10800000">
          <a:off x="57591" y="1529953"/>
          <a:ext cx="7301640" cy="1544296"/>
        </a:xfrm>
        <a:prstGeom prst="upArrowCallout">
          <a:avLst/>
        </a:prstGeom>
        <a:solidFill>
          <a:srgbClr val="00B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18900000" algn="bl" rotWithShape="0">
            <a:prstClr val="black">
              <a:alpha val="40000"/>
            </a:prst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576" tIns="163576" rIns="163576" bIns="163576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b="1" kern="1200" dirty="0" smtClean="0"/>
            <a:t>Календарно-тематическое планирование</a:t>
          </a:r>
          <a:endParaRPr lang="ru-RU" sz="2300" b="1" kern="1200" dirty="0"/>
        </a:p>
      </dsp:txBody>
      <dsp:txXfrm rot="10800000">
        <a:off x="57591" y="1529953"/>
        <a:ext cx="7301640" cy="1003437"/>
      </dsp:txXfrm>
    </dsp:sp>
    <dsp:sp modelId="{8677D970-7549-4713-97EB-3FE3F722125B}">
      <dsp:nvSpPr>
        <dsp:cNvPr id="0" name=""/>
        <dsp:cNvSpPr/>
      </dsp:nvSpPr>
      <dsp:spPr>
        <a:xfrm rot="10800000">
          <a:off x="0" y="718"/>
          <a:ext cx="7416824" cy="1544296"/>
        </a:xfrm>
        <a:prstGeom prst="upArrowCallout">
          <a:avLst/>
        </a:prstGeom>
        <a:solidFill>
          <a:srgbClr val="00B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18900000" algn="bl" rotWithShape="0">
            <a:prstClr val="black">
              <a:alpha val="40000"/>
            </a:prst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576" tIns="163576" rIns="163576" bIns="163576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b="1" kern="1200" dirty="0" smtClean="0"/>
            <a:t>Диагностика </a:t>
          </a:r>
          <a:endParaRPr lang="ru-RU" sz="2300" b="1" kern="1200" dirty="0"/>
        </a:p>
      </dsp:txBody>
      <dsp:txXfrm rot="10800000">
        <a:off x="0" y="718"/>
        <a:ext cx="7416824" cy="100343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StepDownProcess">
  <dgm:title val=""/>
  <dgm:desc val=""/>
  <dgm:catLst>
    <dgm:cat type="process" pri="16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60" srcId="0" destId="10" srcOrd="0" destOrd="0"/>
        <dgm:cxn modelId="12" srcId="10" destId="11" srcOrd="0" destOrd="0"/>
        <dgm:cxn modelId="70" srcId="0" destId="20" srcOrd="1" destOrd="0"/>
        <dgm:cxn modelId="22" srcId="20" destId="21" srcOrd="0" destOrd="0"/>
        <dgm:cxn modelId="8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t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t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hoose name="Name3">
      <dgm:if name="Name4" func="var" arg="dir" op="equ" val="norm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if>
      <dgm:else name="Name5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else>
    </dgm:choose>
    <dgm:forEach name="nodesForEach" axis="ch" ptType="node">
      <dgm:layoutNode name="composite">
        <dgm:alg type="composite">
          <dgm:param type="ar" val="1.2439"/>
        </dgm:alg>
        <dgm:shape xmlns:r="http://schemas.openxmlformats.org/officeDocument/2006/relationships" r:blip="">
          <dgm:adjLst/>
        </dgm:shape>
        <dgm:choose name="Name6">
          <dgm:if name="Name7" func="var" arg="dir" op="equ" val="norm">
            <dgm:constrLst>
              <dgm:constr type="l" for="ch" forName="bentUpArrow1" refType="w" fact="0.0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refFor="ch" refForName="ParentText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refFor="ch" refForName="ParentText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if>
          <dgm:else name="Name8">
            <dgm:constrLst>
              <dgm:constr type="r" for="ch" forName="bentUpArrow1" refType="w" fact="0.9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.4316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fact="0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fact="0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else>
        </dgm:choose>
        <dgm:choose name="Name9">
          <dgm:if name="Name10" axis="followSib" ptType="node" func="cnt" op="gte" val="1">
            <dgm:layoutNode name="bentUpArrow1" styleLbl="alignImgPlace1">
              <dgm:alg type="sp"/>
              <dgm:choose name="Name11">
                <dgm:if name="Name12" func="var" arg="dir" op="equ" val="norm">
                  <dgm:shape xmlns:r="http://schemas.openxmlformats.org/officeDocument/2006/relationships" rot="90" type="bentUpArrow" r:blip="">
                    <dgm:adjLst>
                      <dgm:adj idx="1" val="0.3284"/>
                      <dgm:adj idx="2" val="0.25"/>
                      <dgm:adj idx="3" val="0.3578"/>
                    </dgm:adjLst>
                  </dgm:shape>
                </dgm:if>
                <dgm:else name="Name13">
                  <dgm:shape xmlns:r="http://schemas.openxmlformats.org/officeDocument/2006/relationships" rot="180" type="bentArrow" r:blip="">
                    <dgm:adjLst>
                      <dgm:adj idx="1" val="0.3284"/>
                      <dgm:adj idx="2" val="0.25"/>
                      <dgm:adj idx="3" val="0.3578"/>
                      <dgm:adj idx="4" val="0"/>
                    </dgm:adjLst>
                  </dgm:shape>
                </dgm:else>
              </dgm:choose>
              <dgm:presOf/>
            </dgm:layoutNode>
          </dgm:if>
          <dgm:else name="Name14"/>
        </dgm:choose>
        <dgm:layoutNode name="ParentText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66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15">
          <dgm:if name="Name16" axis="followSib" ptType="node" func="cnt" op="equ" val="0">
            <dgm:choose name="Name17">
              <dgm:if name="Name18" axis="ch" ptType="node" func="cnt" op="gte" val="1">
                <dgm:layoutNode name="FinalChildText" styleLbl="revTx">
                  <dgm:varLst>
                    <dgm:chMax val="0"/>
                    <dgm:chPref val="0"/>
                    <dgm:bulletEnabled val="1"/>
                  </dgm:varLst>
                  <dgm:alg type="tx">
                    <dgm:param type="stBulletLvl" val="1"/>
                    <dgm:param type="txAnchorVertCh" val="mid"/>
                    <dgm:param type="parTxLTRAlign" val="l"/>
                  </dgm:alg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9"/>
            </dgm:choose>
          </dgm:if>
          <dgm:else name="Name20">
            <dgm:layoutNode name="ChildText" styleLbl="revTx">
              <dgm:varLst>
                <dgm:chMax val="0"/>
                <dgm:chPref val="0"/>
                <dgm:bulletEnabled val="1"/>
              </dgm:varLst>
              <dgm:alg type="tx">
                <dgm:param type="stBulletLvl" val="1"/>
                <dgm:param type="txAnchorVertCh" val="mid"/>
                <dgm:param type="parTxLTRAlign" val="l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else>
        </dgm:choos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4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4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40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83E3B-E46E-42D8-A222-FD788AB57335}" type="datetimeFigureOut">
              <a:rPr lang="ru-RU" smtClean="0"/>
              <a:t>27.11.2020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4BBC1-D244-4CBB-9CD9-2F62DE1583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31674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83E3B-E46E-42D8-A222-FD788AB57335}" type="datetimeFigureOut">
              <a:rPr lang="ru-RU" smtClean="0"/>
              <a:t>27.11.2020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4BBC1-D244-4CBB-9CD9-2F62DE1583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91950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9" y="273843"/>
            <a:ext cx="1971675" cy="4358879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273843"/>
            <a:ext cx="5800725" cy="435887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83E3B-E46E-42D8-A222-FD788AB57335}" type="datetimeFigureOut">
              <a:rPr lang="ru-RU" smtClean="0"/>
              <a:t>27.11.2020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4BBC1-D244-4CBB-9CD9-2F62DE1583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76803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4" y="1597826"/>
            <a:ext cx="7772400" cy="11025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93DDD-0916-451D-8621-0A33C0ABC0A0}" type="datetimeFigureOut">
              <a:rPr lang="ru-RU" smtClean="0"/>
              <a:t>27.11.2020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4BBC1-D244-4CBB-9CD9-2F62DE1583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407458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2F1E8-02E6-40ED-BAD5-05F01F16DFF4}" type="datetimeFigureOut">
              <a:rPr lang="ru-RU" smtClean="0"/>
              <a:t>27.11.2020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4BBC1-D244-4CBB-9CD9-2F62DE1583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07331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6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6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2F1E8-02E6-40ED-BAD5-05F01F16DFF4}" type="datetimeFigureOut">
              <a:rPr lang="ru-RU" smtClean="0"/>
              <a:t>27.11.2020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4BBC1-D244-4CBB-9CD9-2F62DE1583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17650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3" y="900114"/>
            <a:ext cx="4038601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2" y="900114"/>
            <a:ext cx="4038601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93DDD-0916-451D-8621-0A33C0ABC0A0}" type="datetimeFigureOut">
              <a:rPr lang="ru-RU" smtClean="0"/>
              <a:t>27.11.2020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4BBC1-D244-4CBB-9CD9-2F62DE1583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54920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35" y="1151335"/>
            <a:ext cx="4041774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35" y="1631156"/>
            <a:ext cx="4041774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93DDD-0916-451D-8621-0A33C0ABC0A0}" type="datetimeFigureOut">
              <a:rPr lang="ru-RU" smtClean="0"/>
              <a:t>27.11.2020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4BBC1-D244-4CBB-9CD9-2F62DE1583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382836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93DDD-0916-451D-8621-0A33C0ABC0A0}" type="datetimeFigureOut">
              <a:rPr lang="ru-RU" smtClean="0"/>
              <a:t>27.11.2020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4BBC1-D244-4CBB-9CD9-2F62DE1583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028761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93DDD-0916-451D-8621-0A33C0ABC0A0}" type="datetimeFigureOut">
              <a:rPr lang="ru-RU" smtClean="0"/>
              <a:t>27.11.2020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4BBC1-D244-4CBB-9CD9-2F62DE1583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764179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2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4" y="204795"/>
            <a:ext cx="5111749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2" y="1076328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93DDD-0916-451D-8621-0A33C0ABC0A0}" type="datetimeFigureOut">
              <a:rPr lang="ru-RU" smtClean="0"/>
              <a:t>27.11.2020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4BBC1-D244-4CBB-9CD9-2F62DE1583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24342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2F1E8-02E6-40ED-BAD5-05F01F16DFF4}" type="datetimeFigureOut">
              <a:rPr lang="ru-RU" smtClean="0"/>
              <a:t>27.11.2020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4BBC1-D244-4CBB-9CD9-2F62DE1583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473691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9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93DDD-0916-451D-8621-0A33C0ABC0A0}" type="datetimeFigureOut">
              <a:rPr lang="ru-RU" smtClean="0"/>
              <a:t>27.11.2020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4BBC1-D244-4CBB-9CD9-2F62DE1583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179939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93DDD-0916-451D-8621-0A33C0ABC0A0}" type="datetimeFigureOut">
              <a:rPr lang="ru-RU" smtClean="0"/>
              <a:t>27.11.2020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4BBC1-D244-4CBB-9CD9-2F62DE1583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990479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399" y="154781"/>
            <a:ext cx="2057401" cy="329088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1" cy="329088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93DDD-0916-451D-8621-0A33C0ABC0A0}" type="datetimeFigureOut">
              <a:rPr lang="ru-RU" smtClean="0"/>
              <a:t>27.11.2020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4BBC1-D244-4CBB-9CD9-2F62DE1583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52512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7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7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2F1E8-02E6-40ED-BAD5-05F01F16DFF4}" type="datetimeFigureOut">
              <a:rPr lang="ru-RU" smtClean="0"/>
              <a:t>27.11.2020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4BBC1-D244-4CBB-9CD9-2F62DE1583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10756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49" y="1369218"/>
            <a:ext cx="3886201" cy="326350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8"/>
            <a:ext cx="3886201" cy="326350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83E3B-E46E-42D8-A222-FD788AB57335}" type="datetimeFigureOut">
              <a:rPr lang="ru-RU" smtClean="0"/>
              <a:t>27.11.2020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4BBC1-D244-4CBB-9CD9-2F62DE1583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94537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1" y="1260872"/>
            <a:ext cx="388739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1" y="1878806"/>
            <a:ext cx="3887390" cy="2763441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83E3B-E46E-42D8-A222-FD788AB57335}" type="datetimeFigureOut">
              <a:rPr lang="ru-RU" smtClean="0"/>
              <a:t>27.11.2020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4BBC1-D244-4CBB-9CD9-2F62DE1583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25398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83E3B-E46E-42D8-A222-FD788AB57335}" type="datetimeFigureOut">
              <a:rPr lang="ru-RU" smtClean="0"/>
              <a:t>27.11.2020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4BBC1-D244-4CBB-9CD9-2F62DE1583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82874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83E3B-E46E-42D8-A222-FD788AB57335}" type="datetimeFigureOut">
              <a:rPr lang="ru-RU" smtClean="0"/>
              <a:t>27.11.2020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4BBC1-D244-4CBB-9CD9-2F62DE1583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06385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3" y="342900"/>
            <a:ext cx="2949179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71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3" y="1543052"/>
            <a:ext cx="2949179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100"/>
            </a:lvl2pPr>
            <a:lvl3pPr marL="685800" indent="0">
              <a:buNone/>
              <a:defRPr sz="900"/>
            </a:lvl3pPr>
            <a:lvl4pPr marL="1028700" indent="0">
              <a:buNone/>
              <a:defRPr sz="800"/>
            </a:lvl4pPr>
            <a:lvl5pPr marL="1371600" indent="0">
              <a:buNone/>
              <a:defRPr sz="800"/>
            </a:lvl5pPr>
            <a:lvl6pPr marL="1714500" indent="0">
              <a:buNone/>
              <a:defRPr sz="800"/>
            </a:lvl6pPr>
            <a:lvl7pPr marL="2057400" indent="0">
              <a:buNone/>
              <a:defRPr sz="800"/>
            </a:lvl7pPr>
            <a:lvl8pPr marL="2400300" indent="0">
              <a:buNone/>
              <a:defRPr sz="800"/>
            </a:lvl8pPr>
            <a:lvl9pPr marL="2743200" indent="0">
              <a:buNone/>
              <a:defRPr sz="8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83E3B-E46E-42D8-A222-FD788AB57335}" type="datetimeFigureOut">
              <a:rPr lang="ru-RU" smtClean="0"/>
              <a:t>27.11.2020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4BBC1-D244-4CBB-9CD9-2F62DE1583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23850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3" y="342900"/>
            <a:ext cx="2949179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740571"/>
            <a:ext cx="4629150" cy="3655219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3" y="1543052"/>
            <a:ext cx="2949179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100"/>
            </a:lvl2pPr>
            <a:lvl3pPr marL="685800" indent="0">
              <a:buNone/>
              <a:defRPr sz="900"/>
            </a:lvl3pPr>
            <a:lvl4pPr marL="1028700" indent="0">
              <a:buNone/>
              <a:defRPr sz="800"/>
            </a:lvl4pPr>
            <a:lvl5pPr marL="1371600" indent="0">
              <a:buNone/>
              <a:defRPr sz="800"/>
            </a:lvl5pPr>
            <a:lvl6pPr marL="1714500" indent="0">
              <a:buNone/>
              <a:defRPr sz="800"/>
            </a:lvl6pPr>
            <a:lvl7pPr marL="2057400" indent="0">
              <a:buNone/>
              <a:defRPr sz="800"/>
            </a:lvl7pPr>
            <a:lvl8pPr marL="2400300" indent="0">
              <a:buNone/>
              <a:defRPr sz="800"/>
            </a:lvl8pPr>
            <a:lvl9pPr marL="2743200" indent="0">
              <a:buNone/>
              <a:defRPr sz="8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83E3B-E46E-42D8-A222-FD788AB57335}" type="datetimeFigureOut">
              <a:rPr lang="ru-RU" smtClean="0"/>
              <a:t>27.11.2020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4BBC1-D244-4CBB-9CD9-2F62DE1583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40803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4" y="273844"/>
            <a:ext cx="7886700" cy="994172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4" y="1369218"/>
            <a:ext cx="7886700" cy="3263504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49" y="4767263"/>
            <a:ext cx="2057401" cy="273844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383E3B-E46E-42D8-A222-FD788AB57335}" type="datetimeFigureOut">
              <a:rPr lang="ru-RU" smtClean="0"/>
              <a:t>27.11.2020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4" y="4767263"/>
            <a:ext cx="3086100" cy="273844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1" cy="273844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34BBC1-D244-4CBB-9CD9-2F62DE1583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16719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64" r:id="rId1"/>
    <p:sldLayoutId id="2147483965" r:id="rId2"/>
    <p:sldLayoutId id="2147483966" r:id="rId3"/>
    <p:sldLayoutId id="2147483967" r:id="rId4"/>
    <p:sldLayoutId id="2147483968" r:id="rId5"/>
    <p:sldLayoutId id="2147483969" r:id="rId6"/>
    <p:sldLayoutId id="2147483970" r:id="rId7"/>
    <p:sldLayoutId id="2147483971" r:id="rId8"/>
    <p:sldLayoutId id="2147483972" r:id="rId9"/>
    <p:sldLayoutId id="2147483973" r:id="rId10"/>
    <p:sldLayoutId id="2147483974" r:id="rId11"/>
  </p:sldLayoutIdLst>
  <p:transition>
    <p:fade thruBlk="1"/>
  </p:transition>
  <p:timing>
    <p:tnLst>
      <p:par>
        <p:cTn id="1" dur="indefinite" restart="never" nodeType="tmRoot"/>
      </p:par>
    </p:tnLst>
  </p:timing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893DDD-0916-451D-8621-0A33C0ABC0A0}" type="datetimeFigureOut">
              <a:rPr lang="ru-RU" smtClean="0"/>
              <a:t>27.11.2020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4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34BBC1-D244-4CBB-9CD9-2F62DE1583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18922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76" r:id="rId1"/>
    <p:sldLayoutId id="2147483977" r:id="rId2"/>
    <p:sldLayoutId id="2147483978" r:id="rId3"/>
    <p:sldLayoutId id="2147483979" r:id="rId4"/>
    <p:sldLayoutId id="2147483980" r:id="rId5"/>
    <p:sldLayoutId id="2147483981" r:id="rId6"/>
    <p:sldLayoutId id="2147483982" r:id="rId7"/>
    <p:sldLayoutId id="2147483983" r:id="rId8"/>
    <p:sldLayoutId id="2147483984" r:id="rId9"/>
    <p:sldLayoutId id="2147483985" r:id="rId10"/>
    <p:sldLayoutId id="2147483986" r:id="rId11"/>
  </p:sldLayoutIdLst>
  <p:transition>
    <p:fade thruBlk="1"/>
  </p:transition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7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17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71" y="267494"/>
            <a:ext cx="7920880" cy="4392488"/>
          </a:xfrm>
        </p:spPr>
        <p:txBody>
          <a:bodyPr>
            <a:normAutofit fontScale="90000"/>
          </a:bodyPr>
          <a:lstStyle/>
          <a:p>
            <a:pPr algn="just"/>
            <a:r>
              <a:rPr lang="ru-RU" sz="4400" b="1" dirty="0" smtClean="0">
                <a:cs typeface="Aharoni" panose="02010803020104030203" pitchFamily="2" charset="-79"/>
              </a:rPr>
              <a:t>	</a:t>
            </a:r>
            <a:r>
              <a:rPr lang="ru-RU" sz="4400" b="1" dirty="0" smtClean="0">
                <a:solidFill>
                  <a:srgbClr val="002060"/>
                </a:solidFill>
                <a:cs typeface="Aharoni" panose="02010803020104030203" pitchFamily="2" charset="-79"/>
              </a:rPr>
              <a:t>Реализация </a:t>
            </a:r>
            <a:r>
              <a:rPr lang="ru-RU" sz="4400" b="1" dirty="0">
                <a:solidFill>
                  <a:srgbClr val="002060"/>
                </a:solidFill>
                <a:cs typeface="Aharoni" panose="02010803020104030203" pitchFamily="2" charset="-79"/>
              </a:rPr>
              <a:t>коррекционных занятий учебного </a:t>
            </a:r>
            <a:r>
              <a:rPr lang="ru-RU" sz="4400" b="1" dirty="0" smtClean="0">
                <a:solidFill>
                  <a:srgbClr val="002060"/>
                </a:solidFill>
                <a:cs typeface="Aharoni" panose="02010803020104030203" pitchFamily="2" charset="-79"/>
              </a:rPr>
              <a:t>плана класса </a:t>
            </a:r>
            <a:r>
              <a:rPr lang="ru-RU" sz="4400" b="1" dirty="0">
                <a:solidFill>
                  <a:srgbClr val="002060"/>
                </a:solidFill>
                <a:cs typeface="Aharoni" panose="02010803020104030203" pitchFamily="2" charset="-79"/>
              </a:rPr>
              <a:t>интегрированного обучения и </a:t>
            </a:r>
            <a:r>
              <a:rPr lang="ru-RU" sz="4400" b="1" dirty="0" smtClean="0">
                <a:solidFill>
                  <a:srgbClr val="002060"/>
                </a:solidFill>
                <a:cs typeface="Aharoni" panose="02010803020104030203" pitchFamily="2" charset="-79"/>
              </a:rPr>
              <a:t>воспитания</a:t>
            </a:r>
            <a:br>
              <a:rPr lang="ru-RU" sz="4400" b="1" dirty="0" smtClean="0">
                <a:solidFill>
                  <a:srgbClr val="002060"/>
                </a:solidFill>
                <a:cs typeface="Aharoni" panose="02010803020104030203" pitchFamily="2" charset="-79"/>
              </a:rPr>
            </a:br>
            <a:r>
              <a:rPr lang="ru-RU" sz="4400" dirty="0" smtClean="0">
                <a:latin typeface="Bookman Old Style" pitchFamily="18" charset="0"/>
              </a:rPr>
              <a:t>                 </a:t>
            </a:r>
            <a:r>
              <a:rPr lang="ru-RU" sz="2000" dirty="0" smtClean="0">
                <a:latin typeface="Bookman Old Style" pitchFamily="18" charset="0"/>
              </a:rPr>
              <a:t>Кравцова Татьяна Владимировна,                         учитель-дефектолог </a:t>
            </a:r>
            <a:br>
              <a:rPr lang="ru-RU" sz="2000" dirty="0" smtClean="0">
                <a:latin typeface="Bookman Old Style" pitchFamily="18" charset="0"/>
              </a:rPr>
            </a:br>
            <a:r>
              <a:rPr lang="ru-RU" sz="2000" dirty="0" smtClean="0">
                <a:latin typeface="Bookman Old Style" pitchFamily="18" charset="0"/>
              </a:rPr>
              <a:t>                                     ГУО «Средняя школа №5 г. Рогачева»</a:t>
            </a:r>
            <a:br>
              <a:rPr lang="ru-RU" sz="2000" dirty="0" smtClean="0">
                <a:latin typeface="Bookman Old Style" pitchFamily="18" charset="0"/>
              </a:rPr>
            </a:br>
            <a:r>
              <a:rPr lang="ru-RU" sz="4400" dirty="0" smtClean="0">
                <a:latin typeface="Bookman Old Style" pitchFamily="18" charset="0"/>
              </a:rPr>
              <a:t/>
            </a:r>
            <a:br>
              <a:rPr lang="ru-RU" sz="4400" dirty="0" smtClean="0">
                <a:latin typeface="Bookman Old Style" pitchFamily="18" charset="0"/>
              </a:rPr>
            </a:b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117582512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95486"/>
            <a:ext cx="8208912" cy="648072"/>
          </a:xfrm>
        </p:spPr>
        <p:txBody>
          <a:bodyPr>
            <a:noAutofit/>
          </a:bodyPr>
          <a:lstStyle/>
          <a:p>
            <a:r>
              <a:rPr lang="ru-RU" sz="1600" b="1" dirty="0" smtClean="0"/>
              <a:t/>
            </a:r>
            <a:br>
              <a:rPr lang="ru-RU" sz="1600" b="1" dirty="0" smtClean="0"/>
            </a:br>
            <a:r>
              <a:rPr lang="ru-RU" sz="1600" b="1" dirty="0" smtClean="0">
                <a:solidFill>
                  <a:srgbClr val="002060"/>
                </a:solidFill>
              </a:rPr>
              <a:t>Календарно-тематического </a:t>
            </a:r>
            <a:r>
              <a:rPr lang="ru-RU" sz="1600" b="1" dirty="0">
                <a:solidFill>
                  <a:srgbClr val="002060"/>
                </a:solidFill>
              </a:rPr>
              <a:t>планирования коррекционного занятия «Социальное ориентирование</a:t>
            </a:r>
            <a:r>
              <a:rPr lang="ru-RU" sz="1200" b="1" dirty="0">
                <a:solidFill>
                  <a:srgbClr val="002060"/>
                </a:solidFill>
              </a:rPr>
              <a:t>» (</a:t>
            </a:r>
            <a:r>
              <a:rPr lang="ru-RU" sz="1200" dirty="0">
                <a:solidFill>
                  <a:srgbClr val="002060"/>
                </a:solidFill>
              </a:rPr>
              <a:t>9 класс, тяжелые нарушения речи) </a:t>
            </a:r>
            <a:br>
              <a:rPr lang="ru-RU" sz="1200" dirty="0">
                <a:solidFill>
                  <a:srgbClr val="002060"/>
                </a:solidFill>
              </a:rPr>
            </a:br>
            <a:r>
              <a:rPr lang="ru-RU" sz="1200" dirty="0" smtClean="0">
                <a:latin typeface="Bookman Old Style" pitchFamily="18" charset="0"/>
              </a:rPr>
              <a:t> 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1666053"/>
              </p:ext>
            </p:extLst>
          </p:nvPr>
        </p:nvGraphicFramePr>
        <p:xfrm>
          <a:off x="251520" y="1203598"/>
          <a:ext cx="8568951" cy="3645372"/>
        </p:xfrm>
        <a:graphic>
          <a:graphicData uri="http://schemas.openxmlformats.org/drawingml/2006/table">
            <a:tbl>
              <a:tblPr firstRow="1" firstCol="1" bandRow="1"/>
              <a:tblGrid>
                <a:gridCol w="212452"/>
                <a:gridCol w="2883891"/>
                <a:gridCol w="432048"/>
                <a:gridCol w="426509"/>
                <a:gridCol w="4614051"/>
              </a:tblGrid>
              <a:tr h="39925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№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672" marR="236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Тема 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672" marR="236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К-во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часов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672" marR="236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Дата 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672" marR="236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Коррекционные задачи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672" marR="236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970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672" marR="236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Служба занятости населения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672" marR="236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21372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672" marR="236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Социальные гарантии в сфере занятости несовершеннолетних и инвалидов.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Устное и письменное обращение в службу занятости.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672" marR="236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672" marR="236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672" marR="236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Формировать умение определять статус человека и его социальные гарантии в сфере занятости (несовершеннолетний, инвалид, безработный) Формировать умения: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устного и письменного обращения в службу занятости;  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заполнять карточку персонального учета с опорой на образец. 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Развивать умение адекватно оценивать свои способности при выборе рабочего места.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672" marR="236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305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672" marR="236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Понятие «резюме» претендента на рабочее место. Социальные отношения «работодатель-работник»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672" marR="236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672" marR="236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672" marR="236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Развивать умение составлять текс резюме, опираясь на алгоритм.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Формировать умение устанавливать социальные отношения «работодатель-работник».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672" marR="236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5820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672" marR="236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i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Социальное закаливание.</a:t>
                      </a: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200" i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Практикум:</a:t>
                      </a: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устные и письменные способы презентации выпускника, ищущего работу.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672" marR="236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672" marR="236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672" marR="236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Развивать умения: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рассказывать о себе при приеме на работу с опорой на план;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составлять письменно автобиографию с опорой на образец.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Формировать умение вести себя в ситуации отказа при первичном и повторном обращениях в службу 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занятости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672" marR="236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728102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470"/>
            <a:ext cx="8229600" cy="576064"/>
          </a:xfrm>
        </p:spPr>
        <p:txBody>
          <a:bodyPr>
            <a:noAutofit/>
          </a:bodyPr>
          <a:lstStyle/>
          <a:p>
            <a:r>
              <a:rPr lang="ru-RU" sz="1600" b="1" dirty="0" smtClean="0"/>
              <a:t/>
            </a:r>
            <a:br>
              <a:rPr lang="ru-RU" sz="1600" b="1" dirty="0" smtClean="0"/>
            </a:br>
            <a:r>
              <a:rPr lang="ru-RU" sz="1600" b="1" dirty="0" smtClean="0">
                <a:solidFill>
                  <a:srgbClr val="002060"/>
                </a:solidFill>
              </a:rPr>
              <a:t>Календарно-тематического </a:t>
            </a:r>
            <a:r>
              <a:rPr lang="ru-RU" sz="1600" b="1" dirty="0">
                <a:solidFill>
                  <a:srgbClr val="002060"/>
                </a:solidFill>
              </a:rPr>
              <a:t>планирования коррекционного занятия «Коррекция нарушений письменной </a:t>
            </a:r>
            <a:r>
              <a:rPr lang="ru-RU" sz="1600" b="1" dirty="0" smtClean="0">
                <a:solidFill>
                  <a:srgbClr val="002060"/>
                </a:solidFill>
              </a:rPr>
              <a:t>речи»</a:t>
            </a:r>
            <a:r>
              <a:rPr lang="ru-RU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16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4019649"/>
              </p:ext>
            </p:extLst>
          </p:nvPr>
        </p:nvGraphicFramePr>
        <p:xfrm>
          <a:off x="251520" y="687187"/>
          <a:ext cx="8640960" cy="4234378"/>
        </p:xfrm>
        <a:graphic>
          <a:graphicData uri="http://schemas.openxmlformats.org/drawingml/2006/table">
            <a:tbl>
              <a:tblPr firstRow="1" firstCol="1" bandRow="1"/>
              <a:tblGrid>
                <a:gridCol w="216024"/>
                <a:gridCol w="2736304"/>
                <a:gridCol w="432048"/>
                <a:gridCol w="432048"/>
                <a:gridCol w="4824536"/>
              </a:tblGrid>
              <a:tr h="43823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№</a:t>
                      </a:r>
                      <a:endParaRPr lang="ru-RU" sz="9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п/п</a:t>
                      </a:r>
                      <a:endParaRPr lang="ru-RU" sz="9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0128" marR="201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Тема</a:t>
                      </a:r>
                      <a:endParaRPr lang="ru-RU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0128" marR="201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К-во</a:t>
                      </a:r>
                      <a:endParaRPr lang="ru-RU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часов</a:t>
                      </a:r>
                      <a:endParaRPr lang="ru-RU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0128" marR="201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Дата</a:t>
                      </a:r>
                      <a:endParaRPr lang="ru-RU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0128" marR="201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Коррекционные задачи</a:t>
                      </a:r>
                      <a:endParaRPr lang="ru-RU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0128" marR="201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750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0128" marR="201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Слоговой анализ и синтез слов сложной слоговой структуры.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0128" marR="201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0128" marR="201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0128" marR="201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Совершенствовать умение определять количество слогов, их место и последовательность в словах сложной слоговой структуры, делить слова для переноса. 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0128" marR="201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7647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0128" marR="201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Образование  новых слов путём добавления различных морфем. Правописание н (нн) в суффиксах имен прилагательных. Правописание неизменяемых приставок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0128" marR="201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0128" marR="201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0128" marR="201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Развивать умение образовывать новые слова путём добавления приставок, суффиксов. Развивать умение правописания н (</a:t>
                      </a:r>
                      <a:r>
                        <a:rPr lang="ru-RU" sz="12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нн</a:t>
                      </a:r>
                      <a:r>
                        <a:rPr lang="ru-RU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) в суффиксах имен прилагательных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Развивать умение правописания приставок о-, до-, на-, про- и т.д.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0128" marR="201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6223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0128" marR="201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Согласование имён существительных с различными частями речи в роде, числе и падеже. 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Правописание падежных окончаний.  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0128" marR="201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0128" marR="201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0128" marR="201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Развивать  умение согласовывать имена существительные в роде, числе и падеже в роде, числе и падеже с различными частями речи опираясь на слова- помощники и вопросы.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Развивать умение находить ошибки в согласовании частей речи. 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0128" marR="201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118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0128" marR="201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Составление связного пересказа  с опорой на план и  опорные слова. 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0128" marR="201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0128" marR="201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0128" marR="201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Развивать умения: 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составлять связный пересказ с опорой на план и опорные слова;  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восстанавливать деформированные предложения.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Развивать  умение давать самооценку своей деятельности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0128" marR="201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118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0128" marR="201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Синтаксический  и семантический анализ текстов.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0128" marR="201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0128" marR="201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0128" marR="201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Развивать умения: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пересказывать текст, опираясь на готовое начало (середину, окончание) рассказа;  составлять рассказ по плану и опорным словам;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осуществлять самоконтроль по ходу выполнения задания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0128" marR="201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9752977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470"/>
            <a:ext cx="8229600" cy="576064"/>
          </a:xfrm>
        </p:spPr>
        <p:txBody>
          <a:bodyPr>
            <a:noAutofit/>
          </a:bodyPr>
          <a:lstStyle/>
          <a:p>
            <a:r>
              <a:rPr lang="ru-RU" sz="1600" b="1" dirty="0" smtClean="0">
                <a:solidFill>
                  <a:srgbClr val="002060"/>
                </a:solidFill>
              </a:rPr>
              <a:t/>
            </a:r>
            <a:br>
              <a:rPr lang="ru-RU" sz="1600" b="1" dirty="0" smtClean="0">
                <a:solidFill>
                  <a:srgbClr val="002060"/>
                </a:solidFill>
              </a:rPr>
            </a:br>
            <a:r>
              <a:rPr lang="ru-RU" sz="1600" b="1" dirty="0" smtClean="0">
                <a:solidFill>
                  <a:srgbClr val="002060"/>
                </a:solidFill>
              </a:rPr>
              <a:t>Календарно-тематического </a:t>
            </a:r>
            <a:r>
              <a:rPr lang="ru-RU" sz="1600" b="1" dirty="0">
                <a:solidFill>
                  <a:srgbClr val="002060"/>
                </a:solidFill>
              </a:rPr>
              <a:t>планирования коррекционного занятия </a:t>
            </a:r>
            <a:r>
              <a:rPr lang="ru-RU" sz="1600" b="1" dirty="0" smtClean="0">
                <a:solidFill>
                  <a:srgbClr val="002060"/>
                </a:solidFill>
              </a:rPr>
              <a:t/>
            </a:r>
            <a:br>
              <a:rPr lang="ru-RU" sz="1600" b="1" dirty="0" smtClean="0">
                <a:solidFill>
                  <a:srgbClr val="002060"/>
                </a:solidFill>
              </a:rPr>
            </a:br>
            <a:r>
              <a:rPr lang="ru-RU" sz="1600" b="1" dirty="0" smtClean="0">
                <a:solidFill>
                  <a:srgbClr val="002060"/>
                </a:solidFill>
              </a:rPr>
              <a:t>«</a:t>
            </a:r>
            <a:r>
              <a:rPr lang="ru-RU" sz="1600" b="1" dirty="0">
                <a:solidFill>
                  <a:srgbClr val="002060"/>
                </a:solidFill>
              </a:rPr>
              <a:t>Развитие познавательной деятельности</a:t>
            </a:r>
            <a:r>
              <a:rPr lang="ru-RU" sz="1600" b="1" dirty="0" smtClean="0">
                <a:solidFill>
                  <a:srgbClr val="002060"/>
                </a:solidFill>
              </a:rPr>
              <a:t>»</a:t>
            </a:r>
            <a:r>
              <a:rPr lang="ru-RU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16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0090419"/>
              </p:ext>
            </p:extLst>
          </p:nvPr>
        </p:nvGraphicFramePr>
        <p:xfrm>
          <a:off x="323528" y="631457"/>
          <a:ext cx="8568953" cy="4339749"/>
        </p:xfrm>
        <a:graphic>
          <a:graphicData uri="http://schemas.openxmlformats.org/drawingml/2006/table">
            <a:tbl>
              <a:tblPr firstRow="1" firstCol="1" bandRow="1"/>
              <a:tblGrid>
                <a:gridCol w="288033"/>
                <a:gridCol w="2376264"/>
                <a:gridCol w="412963"/>
                <a:gridCol w="235109"/>
                <a:gridCol w="5256584"/>
              </a:tblGrid>
              <a:tr h="35024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№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н\п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743" marR="307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Тема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743" marR="307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К-во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часов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743" marR="307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Дата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743" marR="307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Коррекционные задачи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743" marR="307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5124">
                <a:tc grid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Развитие чувства ритма в речевом плане</a:t>
                      </a:r>
                      <a:endParaRPr lang="ru-RU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743" marR="307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7018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743" marR="307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Восприятие интонации высказывания, ударения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743" marR="307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 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743" marR="307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743" marR="307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Развивать четкие дви­жения органов арти­куляции. </a:t>
                      </a:r>
                      <a:endParaRPr lang="ru-RU" sz="1200" dirty="0" smtClean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Развивать </a:t>
                      </a: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умение </a:t>
                      </a:r>
                      <a:r>
                        <a:rPr lang="ru-RU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воспринимать и воспроизводить, подражая, интонацию высказывания, ударение в словах. </a:t>
                      </a:r>
                      <a:endParaRPr lang="ru-RU" sz="1200" dirty="0" smtClean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Развивать </a:t>
                      </a:r>
                      <a:r>
                        <a:rPr lang="ru-RU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умение находить рифмующиеся слова, подбирать рифмующиеся слова.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743" marR="307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4036">
                <a:tc gridSpan="5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Развитие фонематического восприятия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743" marR="307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59365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743" marR="307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Различение на слух и в собственном произношении звуков, сходных по акустико-артикуляторному признаку: </a:t>
                      </a:r>
                      <a:endParaRPr lang="ru-RU" sz="1200" dirty="0" smtClean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i="1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ч </a:t>
                      </a:r>
                      <a:r>
                        <a:rPr lang="ru-RU" sz="1200" i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 ц.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743" marR="307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743" marR="307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743" marR="307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Развивать умение различать на слух и в собственном произношении звуки, сходные по акустико-артикуляторному признаку, фонематические противопоставления: </a:t>
                      </a:r>
                      <a:r>
                        <a:rPr lang="ru-RU" sz="12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аффрикаты </a:t>
                      </a:r>
                      <a:r>
                        <a:rPr lang="ru-RU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(</a:t>
                      </a:r>
                      <a:r>
                        <a:rPr lang="ru-RU" sz="1200" i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ч - ц).</a:t>
                      </a:r>
                      <a:r>
                        <a:rPr lang="ru-RU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endParaRPr lang="ru-RU" sz="1200" dirty="0" smtClean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Развивать </a:t>
                      </a: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фонемати­ческое восприятие:</a:t>
                      </a:r>
                      <a:r>
                        <a:rPr lang="ru-RU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умение устанавливать отношения противоположности (фонематические противопоставления: гласный - согласный, твердый - мягкий, звонкий - глухой). 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Совершенствовать слуховую память и распределение внимания при выполнении упражнений (списывание с доски, письмо под диктовку)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743" marR="307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4036">
                <a:tc gridSpan="5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Развитие сложного фонематического анализа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743" marR="307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91386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743" marR="307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Определение</a:t>
                      </a:r>
                      <a:r>
                        <a:rPr lang="ru-RU" sz="1200" b="1" i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 </a:t>
                      </a:r>
                      <a:r>
                        <a:rPr lang="ru-RU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последовательности звуков,  количества звуков в слове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indent="342900" algn="just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ru-RU" sz="1200" b="1" i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0743" marR="307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743" marR="307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743" marR="307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Развивать умение  определять последовательность звуков, место каждого звука по отношению к другим звукам в слове, количество звуков в слове: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в трехсложных словах со стечением согласных и закрытым слогом; 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в трехсложных словах с двумя стечениями согласных 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743" marR="307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3919834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-308570"/>
            <a:ext cx="8229600" cy="1371798"/>
          </a:xfrm>
        </p:spPr>
        <p:txBody>
          <a:bodyPr>
            <a:noAutofit/>
          </a:bodyPr>
          <a:lstStyle/>
          <a:p>
            <a:r>
              <a:rPr lang="ru-RU" sz="1600" b="1" dirty="0">
                <a:solidFill>
                  <a:srgbClr val="002060"/>
                </a:solidFill>
              </a:rPr>
              <a:t>К</a:t>
            </a:r>
            <a:r>
              <a:rPr lang="ru-RU" sz="1600" b="1" dirty="0" smtClean="0">
                <a:solidFill>
                  <a:srgbClr val="002060"/>
                </a:solidFill>
              </a:rPr>
              <a:t>алендарно-тематическое </a:t>
            </a:r>
            <a:r>
              <a:rPr lang="ru-RU" sz="1600" b="1" dirty="0">
                <a:solidFill>
                  <a:srgbClr val="002060"/>
                </a:solidFill>
              </a:rPr>
              <a:t>планирование коррекционного занятия «Развитие эмоционально-волевой сферы»</a:t>
            </a:r>
            <a:endParaRPr lang="ru-RU" sz="12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0428714"/>
              </p:ext>
            </p:extLst>
          </p:nvPr>
        </p:nvGraphicFramePr>
        <p:xfrm>
          <a:off x="179512" y="843557"/>
          <a:ext cx="8640962" cy="4023360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288033"/>
                <a:gridCol w="1584175"/>
                <a:gridCol w="432048"/>
                <a:gridCol w="432048"/>
                <a:gridCol w="5904658"/>
              </a:tblGrid>
              <a:tr h="34747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№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п/п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09" marR="222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Тема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2209" marR="222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К-во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часов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2209" marR="222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Дата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2209" marR="222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Коррекционные задачи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2209" marR="222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747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8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22209" marR="222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Управление  своими эмоциями</a:t>
                      </a:r>
                    </a:p>
                  </a:txBody>
                  <a:tcPr marL="22209" marR="222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2209" marR="222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ru-RU" sz="12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2209" marR="222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Развивать волевую регуляцию поведения.</a:t>
                      </a: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Развивать умение  контролировать свои эмоции, не подавляя их.  </a:t>
                      </a:r>
                    </a:p>
                  </a:txBody>
                  <a:tcPr marL="22209" marR="222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9494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09" marR="222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Разрешение конфликтов без насилия. </a:t>
                      </a:r>
                      <a:r>
                        <a:rPr lang="ru-RU" sz="1200" dirty="0">
                          <a:solidFill>
                            <a:srgbClr val="0D0D0D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Обсуждение проблемной ситуации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2209" marR="222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2209" marR="222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ru-RU" sz="12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2209" marR="222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Развивать волевую регуляцию поведения, эмоциональную честность.</a:t>
                      </a: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Развивать умение  контроли-</a:t>
                      </a:r>
                      <a:r>
                        <a:rPr lang="ru-RU" sz="1200" dirty="0" err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ровать</a:t>
                      </a:r>
                      <a:r>
                        <a:rPr lang="ru-RU" sz="12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свое состояние при гневе, раздражительности и агрессивном поведении, адекватно вести себя при разрешении конфликтов</a:t>
                      </a:r>
                    </a:p>
                  </a:txBody>
                  <a:tcPr marL="22209" marR="222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1702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09" marR="222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Создание позитивных дружеских отношений</a:t>
                      </a:r>
                    </a:p>
                  </a:txBody>
                  <a:tcPr marL="22209" marR="222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2209" marR="222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ru-RU" sz="12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2209" marR="222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Формировать умение различными способами создавать позитивные дружеские отношения с различными людьми с целью взаимопомощи, удовлетворения потребностей в любви, сосуществовании в обществе.</a:t>
                      </a: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Развивать умение выражать своё отношение к другому человеку через слова, действия</a:t>
                      </a:r>
                    </a:p>
                  </a:txBody>
                  <a:tcPr marL="22209" marR="222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1702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09" marR="222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Умей сказать «НЕТ».  </a:t>
                      </a:r>
                      <a:r>
                        <a:rPr lang="ru-RU" sz="1200" dirty="0">
                          <a:solidFill>
                            <a:srgbClr val="0D0D0D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Обсуждение проблемной ситуации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2209" marR="222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2209" marR="222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ru-RU" sz="12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2209" marR="222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Формировать представления о различных источниках и видах принуждения (давления). Формировать представления о способах уверенного отказа, который поможет подростку противостоять негативному давлению сверстников, в том числе предлагающих наркотики, алкоголь, табак</a:t>
                      </a:r>
                    </a:p>
                  </a:txBody>
                  <a:tcPr marL="22209" marR="222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1702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8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22209" marR="222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Тренинг на развитие уверенности в себе </a:t>
                      </a:r>
                    </a:p>
                  </a:txBody>
                  <a:tcPr marL="22209" marR="222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2209" marR="222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ru-RU" sz="12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2209" marR="222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Путем  интерактивных упражнений развить уверенность в собственных силах, выстроить адекватную самооценку, снять эмоциональную закрепощенность. </a:t>
                      </a: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Формировать представление о том, что все люди разные и их нужно воспринимать такими,  какие они есть.  </a:t>
                      </a:r>
                    </a:p>
                  </a:txBody>
                  <a:tcPr marL="22209" marR="222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747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8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22209" marR="222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Я в будущем</a:t>
                      </a:r>
                    </a:p>
                  </a:txBody>
                  <a:tcPr marL="22209" marR="222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2209" marR="222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ru-RU" sz="12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2209" marR="222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Формировать представления  о своем будущем </a:t>
                      </a:r>
                      <a:r>
                        <a:rPr lang="ru-RU" sz="12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Я</a:t>
                      </a:r>
                      <a:r>
                        <a:rPr lang="ru-RU" sz="12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, наметить цели и задачи, пробудить стремление двигаться по намеченному пути. Формировать умение быть благодарным</a:t>
                      </a:r>
                    </a:p>
                  </a:txBody>
                  <a:tcPr marL="22209" marR="222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921027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421556"/>
          </a:xfrm>
        </p:spPr>
        <p:txBody>
          <a:bodyPr>
            <a:normAutofit/>
          </a:bodyPr>
          <a:lstStyle/>
          <a:p>
            <a:r>
              <a:rPr lang="ru-RU" sz="2000" b="1" dirty="0">
                <a:solidFill>
                  <a:srgbClr val="002060"/>
                </a:solidFill>
                <a:latin typeface="Century" pitchFamily="18" charset="0"/>
              </a:rPr>
              <a:t>Структура коррекционного занятия</a:t>
            </a:r>
            <a:endParaRPr lang="ru-RU" sz="2000" dirty="0">
              <a:solidFill>
                <a:srgbClr val="002060"/>
              </a:solidFill>
            </a:endParaRPr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3946884718"/>
              </p:ext>
            </p:extLst>
          </p:nvPr>
        </p:nvGraphicFramePr>
        <p:xfrm>
          <a:off x="323528" y="771550"/>
          <a:ext cx="8568952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74936276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 smtClean="0">
                <a:solidFill>
                  <a:srgbClr val="002060"/>
                </a:solidFill>
              </a:rPr>
              <a:t>РЕАЛИЗАЦИЯ КОРРЕКЦИОННЫХ ЗАНЯТИЙ</a:t>
            </a:r>
            <a:endParaRPr lang="ru-RU" sz="2800" b="1" dirty="0">
              <a:solidFill>
                <a:srgbClr val="002060"/>
              </a:solidFill>
            </a:endParaRPr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3878218969"/>
              </p:ext>
            </p:extLst>
          </p:nvPr>
        </p:nvGraphicFramePr>
        <p:xfrm>
          <a:off x="1259632" y="915566"/>
          <a:ext cx="7416824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38345034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4" y="841772"/>
            <a:ext cx="6858000" cy="2954114"/>
          </a:xfrm>
        </p:spPr>
        <p:txBody>
          <a:bodyPr/>
          <a:lstStyle/>
          <a:p>
            <a:r>
              <a:rPr lang="ru-RU" b="1" dirty="0" smtClean="0">
                <a:latin typeface="Century" pitchFamily="18" charset="0"/>
              </a:rPr>
              <a:t>Спасибо за внимание!</a:t>
            </a:r>
            <a:endParaRPr lang="ru-RU" b="1" dirty="0">
              <a:latin typeface="Century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4" y="2643758"/>
            <a:ext cx="6858000" cy="864096"/>
          </a:xfrm>
        </p:spPr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36400155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4" y="273844"/>
            <a:ext cx="7886700" cy="71373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002060"/>
                </a:solidFill>
              </a:rPr>
              <a:t>Коррекционные занятия на 2 ступени обучения</a:t>
            </a:r>
            <a:endParaRPr lang="ru-RU" b="1" dirty="0">
              <a:solidFill>
                <a:srgbClr val="002060"/>
              </a:solidFill>
            </a:endParaRPr>
          </a:p>
        </p:txBody>
      </p:sp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2259851312"/>
              </p:ext>
            </p:extLst>
          </p:nvPr>
        </p:nvGraphicFramePr>
        <p:xfrm>
          <a:off x="1115616" y="1131590"/>
          <a:ext cx="7056784" cy="37444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95215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4" y="123478"/>
            <a:ext cx="7886700" cy="864096"/>
          </a:xfrm>
        </p:spPr>
        <p:txBody>
          <a:bodyPr/>
          <a:lstStyle/>
          <a:p>
            <a:r>
              <a:rPr lang="ru-RU" b="1" dirty="0" smtClean="0">
                <a:solidFill>
                  <a:srgbClr val="002060"/>
                </a:solidFill>
              </a:rPr>
              <a:t>         Программы коррекционных занятий</a:t>
            </a:r>
            <a:endParaRPr lang="ru-RU" b="1" dirty="0">
              <a:solidFill>
                <a:srgbClr val="002060"/>
              </a:solidFill>
            </a:endParaRPr>
          </a:p>
        </p:txBody>
      </p:sp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1379335965"/>
              </p:ext>
            </p:extLst>
          </p:nvPr>
        </p:nvGraphicFramePr>
        <p:xfrm>
          <a:off x="1524000" y="1059582"/>
          <a:ext cx="7296472" cy="38884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2293466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107507" y="0"/>
            <a:ext cx="9001001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latin typeface="Bookman Old Style" pitchFamily="18" charset="0"/>
              </a:rPr>
              <a:t>ИНДИВИДУАЛЬНАЯ КАРТА ОБСЛЕДОВАНИЯ </a:t>
            </a:r>
            <a:r>
              <a:rPr lang="ru-RU" b="1" dirty="0" smtClean="0">
                <a:latin typeface="Bookman Old Style" pitchFamily="18" charset="0"/>
              </a:rPr>
              <a:t>УЧЕНИКА</a:t>
            </a:r>
          </a:p>
          <a:p>
            <a:pPr algn="ctr"/>
            <a:r>
              <a:rPr lang="ru-RU" sz="1200" dirty="0">
                <a:latin typeface="Bookman Old Style" pitchFamily="18" charset="0"/>
              </a:rPr>
              <a:t> (ФИО)________________________________________________________________________________________</a:t>
            </a:r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888"/>
          <a:stretch/>
        </p:blipFill>
        <p:spPr bwMode="auto">
          <a:xfrm>
            <a:off x="827587" y="553998"/>
            <a:ext cx="7560841" cy="44272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845483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23478"/>
            <a:ext cx="8712968" cy="576064"/>
          </a:xfrm>
        </p:spPr>
        <p:txBody>
          <a:bodyPr>
            <a:noAutofit/>
          </a:bodyPr>
          <a:lstStyle/>
          <a:p>
            <a:r>
              <a:rPr lang="ru-RU" sz="1400" b="1" dirty="0" smtClean="0">
                <a:latin typeface="Bookman Old Style" pitchFamily="18" charset="0"/>
              </a:rPr>
              <a:t>Диагностическая </a:t>
            </a:r>
            <a:r>
              <a:rPr lang="ru-RU" sz="1200" b="1" dirty="0">
                <a:latin typeface="Bookman Old Style" pitchFamily="18" charset="0"/>
              </a:rPr>
              <a:t>к</a:t>
            </a:r>
            <a:r>
              <a:rPr lang="ru-RU" sz="1200" b="1" dirty="0" smtClean="0">
                <a:latin typeface="Bookman Old Style" pitchFamily="18" charset="0"/>
              </a:rPr>
              <a:t>арта </a:t>
            </a:r>
            <a:r>
              <a:rPr lang="ru-RU" sz="1200" b="1" dirty="0">
                <a:latin typeface="Bookman Old Style" pitchFamily="18" charset="0"/>
              </a:rPr>
              <a:t>развития эмоционально-волевой </a:t>
            </a:r>
            <a:r>
              <a:rPr lang="ru-RU" sz="1200" b="1" dirty="0" smtClean="0">
                <a:latin typeface="Bookman Old Style" pitchFamily="18" charset="0"/>
              </a:rPr>
              <a:t>сферы (первое отделение вспомогательной школы). </a:t>
            </a:r>
            <a:r>
              <a:rPr lang="ru-RU" sz="1200" dirty="0" smtClean="0">
                <a:latin typeface="Bookman Old Style" pitchFamily="18" charset="0"/>
              </a:rPr>
              <a:t>(фрагмент) </a:t>
            </a:r>
            <a:br>
              <a:rPr lang="ru-RU" sz="1200" dirty="0" smtClean="0">
                <a:latin typeface="Bookman Old Style" pitchFamily="18" charset="0"/>
              </a:rPr>
            </a:br>
            <a:r>
              <a:rPr lang="ru-RU" sz="1200" b="1" dirty="0" smtClean="0">
                <a:latin typeface="Bookman Old Style" pitchFamily="18" charset="0"/>
              </a:rPr>
              <a:t>Ф.И.О</a:t>
            </a:r>
            <a:r>
              <a:rPr lang="ru-RU" sz="1200" b="1" dirty="0">
                <a:latin typeface="Bookman Old Style" pitchFamily="18" charset="0"/>
              </a:rPr>
              <a:t>. __________________________________________________________________</a:t>
            </a: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4872330"/>
              </p:ext>
            </p:extLst>
          </p:nvPr>
        </p:nvGraphicFramePr>
        <p:xfrm>
          <a:off x="755576" y="771550"/>
          <a:ext cx="7848873" cy="3744326"/>
        </p:xfrm>
        <a:graphic>
          <a:graphicData uri="http://schemas.openxmlformats.org/drawingml/2006/table">
            <a:tbl>
              <a:tblPr/>
              <a:tblGrid>
                <a:gridCol w="503586"/>
                <a:gridCol w="5518394"/>
                <a:gridCol w="541302"/>
                <a:gridCol w="473639"/>
                <a:gridCol w="811952"/>
              </a:tblGrid>
              <a:tr h="304795">
                <a:tc>
                  <a:txBody>
                    <a:bodyPr/>
                    <a:lstStyle/>
                    <a:p>
                      <a:pPr marL="21590" marR="89535" indent="-2159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№</a:t>
                      </a:r>
                    </a:p>
                    <a:p>
                      <a:pPr marL="21590" marR="89535" indent="-2159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п/п</a:t>
                      </a:r>
                    </a:p>
                  </a:txBody>
                  <a:tcPr marL="13373" marR="133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89535"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Направления, задачи</a:t>
                      </a:r>
                      <a:endParaRPr lang="ru-RU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3373" marR="133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Дата обследования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3373" marR="133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marR="89535" algn="ctr">
                        <a:spcAft>
                          <a:spcPts val="0"/>
                        </a:spcAft>
                      </a:pPr>
                      <a:r>
                        <a:rPr lang="ru-RU" sz="6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</a:p>
                    <a:p>
                      <a:pPr marR="89535" algn="ctr">
                        <a:spcAft>
                          <a:spcPts val="0"/>
                        </a:spcAft>
                      </a:pPr>
                      <a:r>
                        <a:rPr lang="ru-RU" sz="6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13373" marR="133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89535"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13373" marR="133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R="89535">
                        <a:spcAft>
                          <a:spcPts val="0"/>
                        </a:spcAft>
                      </a:pPr>
                      <a:r>
                        <a:rPr lang="ru-RU" sz="6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13373" marR="133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900" dirty="0"/>
                    </a:p>
                  </a:txBody>
                  <a:tcPr marL="48143" marR="48143" marT="24071" marB="24071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00341">
                <a:tc>
                  <a:txBody>
                    <a:bodyPr/>
                    <a:lstStyle/>
                    <a:p>
                      <a:pPr marR="8953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I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3373" marR="133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" marR="89535" indent="-635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Развитие    адекватного    эмоционального    реагирования (волевые качества).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R="8953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Формирование (развитие, совершенствование) умений: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3373" marR="133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8953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13373" marR="133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ru-RU" sz="900"/>
                    </a:p>
                  </a:txBody>
                  <a:tcPr marL="48143" marR="48143" marT="24071" marB="24071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ru-RU" sz="900" dirty="0"/>
                    </a:p>
                  </a:txBody>
                  <a:tcPr marL="48143" marR="48143" marT="24071" marB="24071"/>
                </a:tc>
              </a:tr>
              <a:tr h="189755">
                <a:tc>
                  <a:txBody>
                    <a:bodyPr/>
                    <a:lstStyle/>
                    <a:p>
                      <a:pPr marR="8953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3373" marR="133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8415" marR="89535" indent="-1841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представления о модальности </a:t>
                      </a: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эмоций </a:t>
                      </a: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в связи с изменившейся ситуации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3373" marR="133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8953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13373" marR="133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ru-RU" sz="900" dirty="0"/>
                    </a:p>
                  </a:txBody>
                  <a:tcPr marL="48143" marR="48143" marT="24071" marB="24071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ru-RU" sz="900" dirty="0"/>
                    </a:p>
                  </a:txBody>
                  <a:tcPr marL="48143" marR="48143" marT="24071" marB="24071"/>
                </a:tc>
              </a:tr>
              <a:tr h="189755">
                <a:tc>
                  <a:txBody>
                    <a:bodyPr/>
                    <a:lstStyle/>
                    <a:p>
                      <a:pPr marR="8953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3373" marR="133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8953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представления о внешних проявлениях эмоций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3373" marR="133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8953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13373" marR="133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ru-RU" sz="900"/>
                    </a:p>
                  </a:txBody>
                  <a:tcPr marL="48143" marR="48143" marT="24071" marB="24071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ru-RU" sz="900"/>
                    </a:p>
                  </a:txBody>
                  <a:tcPr marL="48143" marR="48143" marT="24071" marB="24071"/>
                </a:tc>
              </a:tr>
              <a:tr h="189755">
                <a:tc>
                  <a:txBody>
                    <a:bodyPr/>
                    <a:lstStyle/>
                    <a:p>
                      <a:pPr marR="8953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3373" marR="133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8953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руководить своими действиями, поступками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3373" marR="133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8953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6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13373" marR="133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ru-RU" sz="900"/>
                    </a:p>
                  </a:txBody>
                  <a:tcPr marL="48143" marR="48143" marT="24071" marB="24071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ru-RU" sz="900"/>
                    </a:p>
                  </a:txBody>
                  <a:tcPr marL="48143" marR="48143" marT="24071" marB="24071"/>
                </a:tc>
              </a:tr>
              <a:tr h="189755">
                <a:tc>
                  <a:txBody>
                    <a:bodyPr/>
                    <a:lstStyle/>
                    <a:p>
                      <a:pPr marR="8953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3373" marR="133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8415" marR="89535" indent="-1841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действовать в соответствии со сколько-нибудь отдаленными целями</a:t>
                      </a:r>
                      <a:endParaRPr lang="ru-RU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3373" marR="133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8953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13373" marR="133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ru-RU" sz="900"/>
                    </a:p>
                  </a:txBody>
                  <a:tcPr marL="48143" marR="48143" marT="24071" marB="24071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ru-RU" sz="900"/>
                    </a:p>
                  </a:txBody>
                  <a:tcPr marL="48143" marR="48143" marT="24071" marB="24071"/>
                </a:tc>
              </a:tr>
              <a:tr h="189755">
                <a:tc>
                  <a:txBody>
                    <a:bodyPr/>
                    <a:lstStyle/>
                    <a:p>
                      <a:pPr marR="8953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3373" marR="133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8953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планировать свою деятельность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3373" marR="133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8953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13373" marR="133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ru-RU" sz="900" dirty="0"/>
                    </a:p>
                  </a:txBody>
                  <a:tcPr marL="48143" marR="48143" marT="24071" marB="24071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ru-RU" sz="900"/>
                    </a:p>
                  </a:txBody>
                  <a:tcPr marL="48143" marR="48143" marT="24071" marB="24071"/>
                </a:tc>
              </a:tr>
              <a:tr h="276124">
                <a:tc>
                  <a:txBody>
                    <a:bodyPr/>
                    <a:lstStyle/>
                    <a:p>
                      <a:pPr marR="8953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3373" marR="133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" marR="89535" indent="-635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проявлять самостоятельность в игровой (трудовой, учебной, в быту) деятельности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3373" marR="133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8953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6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13373" marR="133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ru-RU" sz="900" dirty="0"/>
                    </a:p>
                  </a:txBody>
                  <a:tcPr marL="48143" marR="48143" marT="24071" marB="24071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ru-RU" sz="900" dirty="0"/>
                    </a:p>
                  </a:txBody>
                  <a:tcPr marL="48143" marR="48143" marT="24071" marB="24071"/>
                </a:tc>
              </a:tr>
              <a:tr h="189755">
                <a:tc>
                  <a:txBody>
                    <a:bodyPr/>
                    <a:lstStyle/>
                    <a:p>
                      <a:pPr marR="8953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3373" marR="133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8953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проявлять инициативу в различных видах деятельности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3373" marR="133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8953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13373" marR="133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ru-RU" sz="900"/>
                    </a:p>
                  </a:txBody>
                  <a:tcPr marL="48143" marR="48143" marT="24071" marB="24071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ru-RU" sz="900" dirty="0"/>
                    </a:p>
                  </a:txBody>
                  <a:tcPr marL="48143" marR="48143" marT="24071" marB="24071"/>
                </a:tc>
              </a:tr>
              <a:tr h="189755">
                <a:tc>
                  <a:txBody>
                    <a:bodyPr/>
                    <a:lstStyle/>
                    <a:p>
                      <a:pPr marR="8953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3373" marR="133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8953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следовать заранее составленному плану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3373" marR="133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8953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13373" marR="133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ru-RU" sz="900"/>
                    </a:p>
                  </a:txBody>
                  <a:tcPr marL="48143" marR="48143" marT="24071" marB="24071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ru-RU" sz="900"/>
                    </a:p>
                  </a:txBody>
                  <a:tcPr marL="48143" marR="48143" marT="24071" marB="24071"/>
                </a:tc>
              </a:tr>
              <a:tr h="189755">
                <a:tc>
                  <a:txBody>
                    <a:bodyPr/>
                    <a:lstStyle/>
                    <a:p>
                      <a:pPr marR="8953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9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3373" marR="133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8953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доводить начатое дело до конца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3373" marR="133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8953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13373" marR="133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ru-RU" sz="900"/>
                    </a:p>
                  </a:txBody>
                  <a:tcPr marL="48143" marR="48143" marT="24071" marB="24071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ru-RU" sz="900"/>
                    </a:p>
                  </a:txBody>
                  <a:tcPr marL="48143" marR="48143" marT="24071" marB="24071"/>
                </a:tc>
              </a:tr>
              <a:tr h="189755">
                <a:tc>
                  <a:txBody>
                    <a:bodyPr/>
                    <a:lstStyle/>
                    <a:p>
                      <a:pPr marR="8953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3373" marR="133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8953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адекватно оценивать свою деятельность, поступки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3373" marR="133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8953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13373" marR="133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ru-RU" sz="900"/>
                    </a:p>
                  </a:txBody>
                  <a:tcPr marL="48143" marR="48143" marT="24071" marB="24071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ru-RU" sz="900"/>
                    </a:p>
                  </a:txBody>
                  <a:tcPr marL="48143" marR="48143" marT="24071" marB="24071"/>
                </a:tc>
              </a:tr>
              <a:tr h="189755">
                <a:tc>
                  <a:txBody>
                    <a:bodyPr/>
                    <a:lstStyle/>
                    <a:p>
                      <a:pPr marR="8953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11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3373" marR="133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8953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регулировать свои эмоциональные проявления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3373" marR="133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8953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13373" marR="133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ru-RU" sz="900"/>
                    </a:p>
                  </a:txBody>
                  <a:tcPr marL="48143" marR="48143" marT="24071" marB="24071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ru-RU" sz="900"/>
                    </a:p>
                  </a:txBody>
                  <a:tcPr marL="48143" marR="48143" marT="24071" marB="24071"/>
                </a:tc>
              </a:tr>
              <a:tr h="189755">
                <a:tc>
                  <a:txBody>
                    <a:bodyPr/>
                    <a:lstStyle/>
                    <a:p>
                      <a:pPr marR="8953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12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3373" marR="133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8953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критичность к своим и чужим поступкам, действиям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3373" marR="133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8953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13373" marR="133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ru-RU" sz="900"/>
                    </a:p>
                  </a:txBody>
                  <a:tcPr marL="48143" marR="48143" marT="24071" marB="24071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ru-RU" sz="900"/>
                    </a:p>
                  </a:txBody>
                  <a:tcPr marL="48143" marR="48143" marT="24071" marB="24071"/>
                </a:tc>
              </a:tr>
              <a:tr h="189755">
                <a:tc>
                  <a:txBody>
                    <a:bodyPr/>
                    <a:lstStyle/>
                    <a:p>
                      <a:pPr marR="8953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i="0" spc="-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13</a:t>
                      </a:r>
                      <a:endParaRPr lang="ru-RU" sz="1400" i="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3373" marR="133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890" marR="89535" indent="-889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устанавливать причины </a:t>
                      </a:r>
                      <a:r>
                        <a:rPr lang="ru-RU" sz="12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психологическ</a:t>
                      </a: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. дискомфорта, агрессии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3373" marR="133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8953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13373" marR="133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ru-RU" sz="900"/>
                    </a:p>
                  </a:txBody>
                  <a:tcPr marL="48143" marR="48143" marT="24071" marB="24071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ru-RU" sz="900"/>
                    </a:p>
                  </a:txBody>
                  <a:tcPr marL="48143" marR="48143" marT="24071" marB="24071"/>
                </a:tc>
              </a:tr>
              <a:tr h="276124">
                <a:tc>
                  <a:txBody>
                    <a:bodyPr/>
                    <a:lstStyle/>
                    <a:p>
                      <a:pPr marR="8953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14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3373" marR="133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" marR="89535" indent="-635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понимать и применять к своей деятельности такие понятия как «надо», «могу», «хочу»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3373" marR="133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8953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6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13373" marR="133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ru-RU" sz="900" dirty="0"/>
                    </a:p>
                  </a:txBody>
                  <a:tcPr marL="48143" marR="48143" marT="24071" marB="24071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ru-RU" sz="900" dirty="0"/>
                    </a:p>
                  </a:txBody>
                  <a:tcPr marL="48143" marR="48143" marT="24071" marB="24071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779301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07504" y="-236562"/>
            <a:ext cx="8928992" cy="1299790"/>
          </a:xfrm>
        </p:spPr>
        <p:txBody>
          <a:bodyPr>
            <a:noAutofit/>
          </a:bodyPr>
          <a:lstStyle/>
          <a:p>
            <a:r>
              <a:rPr lang="ru-RU" sz="1150" b="1" dirty="0" smtClean="0">
                <a:latin typeface="Bookman Old Style" pitchFamily="18" charset="0"/>
              </a:rPr>
              <a:t>Индивидуальная карта воспитанности _____________________________ учащегося ___________ класса</a:t>
            </a:r>
            <a:br>
              <a:rPr lang="ru-RU" sz="1150" b="1" dirty="0" smtClean="0">
                <a:latin typeface="Bookman Old Style" pitchFamily="18" charset="0"/>
              </a:rPr>
            </a:br>
            <a:r>
              <a:rPr lang="ru-RU" sz="1150" b="1" dirty="0" smtClean="0">
                <a:latin typeface="Bookman Old Style" pitchFamily="18" charset="0"/>
              </a:rPr>
              <a:t>        (старшие классы)                                                                        (</a:t>
            </a:r>
            <a:r>
              <a:rPr lang="ru-RU" sz="1150" b="1" dirty="0" err="1" smtClean="0">
                <a:latin typeface="Bookman Old Style" pitchFamily="18" charset="0"/>
              </a:rPr>
              <a:t>ф.и.о</a:t>
            </a:r>
            <a:r>
              <a:rPr lang="ru-RU" sz="1150" dirty="0" smtClean="0">
                <a:latin typeface="Bookman Old Style" pitchFamily="18" charset="0"/>
              </a:rPr>
              <a:t>)</a:t>
            </a:r>
            <a:r>
              <a:rPr lang="ru-RU" sz="1150" dirty="0" smtClean="0"/>
              <a:t/>
            </a:r>
            <a:br>
              <a:rPr lang="ru-RU" sz="1150" dirty="0" smtClean="0"/>
            </a:br>
            <a:endParaRPr lang="ru-RU" sz="1150" dirty="0"/>
          </a:p>
        </p:txBody>
      </p:sp>
      <p:pic>
        <p:nvPicPr>
          <p:cNvPr id="2049" name="Picture 1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2095" b="47910"/>
          <a:stretch/>
        </p:blipFill>
        <p:spPr bwMode="auto">
          <a:xfrm>
            <a:off x="827584" y="627535"/>
            <a:ext cx="7272808" cy="4176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429894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195486"/>
            <a:ext cx="7886700" cy="1152128"/>
          </a:xfrm>
        </p:spPr>
        <p:txBody>
          <a:bodyPr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ru-RU" sz="1300" dirty="0" smtClean="0"/>
              <a:t> </a:t>
            </a:r>
            <a:r>
              <a:rPr lang="ru-RU" sz="1600" b="1" dirty="0" smtClean="0">
                <a:solidFill>
                  <a:srgbClr val="002060"/>
                </a:solidFill>
                <a:latin typeface="+mn-lt"/>
              </a:rPr>
              <a:t>Диагностическая карта «Социальное ориентирование» </a:t>
            </a:r>
            <a:br>
              <a:rPr lang="ru-RU" sz="1600" b="1" dirty="0" smtClean="0">
                <a:solidFill>
                  <a:srgbClr val="002060"/>
                </a:solidFill>
                <a:latin typeface="+mn-lt"/>
              </a:rPr>
            </a:br>
            <a:r>
              <a:rPr lang="ru-RU" sz="1400" b="1" dirty="0" smtClean="0">
                <a:solidFill>
                  <a:srgbClr val="002060"/>
                </a:solidFill>
                <a:latin typeface="+mn-lt"/>
                <a:cs typeface="Times New Roman" pitchFamily="18" charset="0"/>
              </a:rPr>
              <a:t>6 </a:t>
            </a:r>
            <a:r>
              <a:rPr lang="ru-RU" sz="1400" b="1" dirty="0">
                <a:solidFill>
                  <a:srgbClr val="002060"/>
                </a:solidFill>
                <a:latin typeface="+mn-lt"/>
                <a:cs typeface="Times New Roman" pitchFamily="18" charset="0"/>
              </a:rPr>
              <a:t>(7) </a:t>
            </a:r>
            <a:r>
              <a:rPr lang="ru-RU" sz="1400" b="1" dirty="0" smtClean="0">
                <a:solidFill>
                  <a:srgbClr val="002060"/>
                </a:solidFill>
                <a:latin typeface="+mn-lt"/>
                <a:cs typeface="Times New Roman" pitchFamily="18" charset="0"/>
              </a:rPr>
              <a:t>класса, трудности </a:t>
            </a:r>
            <a:r>
              <a:rPr lang="ru-RU" sz="1400" b="1" dirty="0">
                <a:solidFill>
                  <a:srgbClr val="002060"/>
                </a:solidFill>
                <a:latin typeface="+mn-lt"/>
                <a:cs typeface="Times New Roman" pitchFamily="18" charset="0"/>
              </a:rPr>
              <a:t>в </a:t>
            </a:r>
            <a:r>
              <a:rPr lang="ru-RU" sz="1400" b="1" dirty="0" smtClean="0">
                <a:solidFill>
                  <a:srgbClr val="002060"/>
                </a:solidFill>
                <a:latin typeface="+mn-lt"/>
                <a:cs typeface="Times New Roman" pitchFamily="18" charset="0"/>
              </a:rPr>
              <a:t>обучении (фрагмент)</a:t>
            </a:r>
            <a:r>
              <a:rPr lang="ru-RU" sz="1400" dirty="0">
                <a:solidFill>
                  <a:srgbClr val="002060"/>
                </a:solidFill>
                <a:latin typeface="+mn-lt"/>
              </a:rPr>
              <a:t/>
            </a:r>
            <a:br>
              <a:rPr lang="ru-RU" sz="1400" dirty="0">
                <a:solidFill>
                  <a:srgbClr val="002060"/>
                </a:solidFill>
                <a:latin typeface="+mn-lt"/>
              </a:rPr>
            </a:br>
            <a:endParaRPr lang="ru-RU" sz="1400" dirty="0">
              <a:solidFill>
                <a:srgbClr val="002060"/>
              </a:solidFill>
              <a:latin typeface="+mn-lt"/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47736420"/>
              </p:ext>
            </p:extLst>
          </p:nvPr>
        </p:nvGraphicFramePr>
        <p:xfrm>
          <a:off x="683568" y="1059582"/>
          <a:ext cx="7776862" cy="3744416"/>
        </p:xfrm>
        <a:graphic>
          <a:graphicData uri="http://schemas.openxmlformats.org/drawingml/2006/table">
            <a:tbl>
              <a:tblPr firstRow="1" firstCol="1" bandRow="1"/>
              <a:tblGrid>
                <a:gridCol w="4579354"/>
                <a:gridCol w="799377"/>
                <a:gridCol w="799377"/>
                <a:gridCol w="799377"/>
                <a:gridCol w="799377"/>
              </a:tblGrid>
              <a:tr h="245743">
                <a:tc row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Представления/умения</a:t>
                      </a:r>
                      <a:endParaRPr lang="ru-RU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126" marR="651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Ф.И.О.</a:t>
                      </a:r>
                      <a:endParaRPr lang="ru-RU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126" marR="651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Ф.И.О.</a:t>
                      </a:r>
                      <a:endParaRPr lang="ru-RU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126" marR="651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4574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2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126" marR="651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126" marR="651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4574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Н. г.</a:t>
                      </a:r>
                      <a:endParaRPr lang="ru-RU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126" marR="651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К. г.</a:t>
                      </a:r>
                      <a:endParaRPr lang="ru-RU" sz="12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126" marR="651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Н. г.</a:t>
                      </a:r>
                      <a:endParaRPr lang="ru-RU" sz="12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126" marR="651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К. г.</a:t>
                      </a:r>
                      <a:endParaRPr lang="ru-RU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126" marR="651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2891">
                <a:tc gridSpan="5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Раздел «Приобщение к гигиенической культуре,  формирова­ние навыков здорового образа жизни»</a:t>
                      </a:r>
                      <a:endParaRPr lang="ru-RU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126" marR="651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45743">
                <a:tc gridSpan="5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Одежда и обувь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126" marR="651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5373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Определение видов тканей зрительно и на ощупь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126" marR="651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126" marR="651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126" marR="651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126" marR="651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126" marR="651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08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Свойства одежды из различных видов тканей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126" marR="651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126" marR="651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126" marR="651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126" marR="651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126" marR="651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977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Условные обозначения (символы), отражающие особенности ухода за одеждой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126" marR="651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126" marR="651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126" marR="651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126" marR="651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126" marR="651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148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Уход за одеждой из хлопчатобумажной ткани </a:t>
                      </a:r>
                      <a:r>
                        <a:rPr lang="ru-RU" sz="1200">
                          <a:effectLst/>
                          <a:latin typeface="Calibri"/>
                          <a:ea typeface="Calibri"/>
                          <a:cs typeface="Times New Roman"/>
                        </a:rPr>
                        <a:t>(</a:t>
                      </a: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стирка,  средства для стирки)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126" marR="651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126" marR="651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126" marR="651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126" marR="651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126" marR="651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141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Уход за одеждой из синтетической ткани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(стирка,  средства для стирки; химчистка)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126" marR="651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126" marR="651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126" marR="651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126" marR="651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126" marR="651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574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Глажение  одежды из разных тканей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126" marR="651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126" marR="651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126" marR="651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126" marR="651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126" marR="651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831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Зашивание  растянувшихся петель для пуговиц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126" marR="651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126" marR="651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126" marR="651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126" marR="651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126" marR="651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403614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23478"/>
            <a:ext cx="8229600" cy="277540"/>
          </a:xfrm>
        </p:spPr>
        <p:txBody>
          <a:bodyPr>
            <a:noAutofit/>
          </a:bodyPr>
          <a:lstStyle/>
          <a:p>
            <a:r>
              <a:rPr lang="ru-RU" sz="2400" b="1" dirty="0">
                <a:latin typeface="Bookman Old Style" pitchFamily="18" charset="0"/>
              </a:rPr>
              <a:t>Диагностический тест «</a:t>
            </a:r>
            <a:r>
              <a:rPr lang="ru-RU" sz="2400" b="1" dirty="0" smtClean="0">
                <a:latin typeface="Bookman Old Style" pitchFamily="18" charset="0"/>
              </a:rPr>
              <a:t>Одежда и обувь»</a:t>
            </a:r>
            <a:endParaRPr lang="ru-RU" sz="2400" b="1" dirty="0">
              <a:latin typeface="Bookman Old Style" pitchFamily="18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3651907"/>
              </p:ext>
            </p:extLst>
          </p:nvPr>
        </p:nvGraphicFramePr>
        <p:xfrm>
          <a:off x="467544" y="555526"/>
          <a:ext cx="8352927" cy="4536504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3188366"/>
                <a:gridCol w="5164561"/>
              </a:tblGrid>
              <a:tr h="57606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1.Выбери номера  лоскутков ткани одинаковых на ощупь. </a:t>
                      </a:r>
                      <a:r>
                        <a:rPr lang="ru-RU" sz="11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Определи вид ткани (синтетическая, хлопчатобумажная)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653" marR="306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1.хлопчатобумажная: …, …, … .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2.синтетическая: …, …, …, … .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653" marR="306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0811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2.Выбери свойства, которыми обладает синтетическая ткань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653" marR="306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ru-RU" sz="700" dirty="0" smtClean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0653" marR="306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0896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3.Выбери свойства, которыми обладает хлопчатобумажная ткань 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653" marR="306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ru-RU" sz="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653" marR="306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5411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4. Подпиши, что обозначает каждый символ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653" marR="306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ru-RU" sz="7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0653" marR="306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5190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5.Обозначь цифрами порядок утюжки одежды из  хлопчатобумажной ткани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653" marR="306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653" marR="306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1027" name="Рисунок 1" descr="Описание: Описание: Описание: C:\Users\User\Downloads\Безымянный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266" b="13885"/>
          <a:stretch/>
        </p:blipFill>
        <p:spPr bwMode="auto">
          <a:xfrm>
            <a:off x="4139952" y="3313723"/>
            <a:ext cx="3829050" cy="8701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8215806"/>
              </p:ext>
            </p:extLst>
          </p:nvPr>
        </p:nvGraphicFramePr>
        <p:xfrm>
          <a:off x="3707904" y="1131590"/>
          <a:ext cx="5112568" cy="124991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592288"/>
                <a:gridCol w="2520280"/>
              </a:tblGrid>
              <a:tr h="124991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5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1. не садится, не деформируется при стирке;</a:t>
                      </a:r>
                      <a:endParaRPr lang="ru-RU" sz="105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5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2. хорошо пропускает воздух;</a:t>
                      </a:r>
                      <a:endParaRPr lang="ru-RU" sz="105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5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3. слабо мнётся, редко требует глажки;</a:t>
                      </a:r>
                      <a:endParaRPr lang="ru-RU" sz="105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5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4. мягкая;</a:t>
                      </a:r>
                      <a:endParaRPr lang="ru-RU" sz="105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5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5. плохо впитывает влагу, быстро сохнет;</a:t>
                      </a:r>
                      <a:endParaRPr lang="ru-RU" sz="105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5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6. хорошо впитывает влагу;</a:t>
                      </a:r>
                      <a:endParaRPr lang="ru-RU" sz="105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5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7. легко стирается, проста в уходе;</a:t>
                      </a:r>
                      <a:endParaRPr lang="ru-RU" sz="105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5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8. хорошо сохраняет тепло;</a:t>
                      </a:r>
                      <a:endParaRPr lang="ru-RU" sz="105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5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9. мнётся;</a:t>
                      </a:r>
                      <a:endParaRPr lang="ru-RU" sz="105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5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10. долго сохнет.</a:t>
                      </a:r>
                      <a:endParaRPr lang="ru-RU" sz="105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2" name="Таблица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0830114"/>
              </p:ext>
            </p:extLst>
          </p:nvPr>
        </p:nvGraphicFramePr>
        <p:xfrm>
          <a:off x="3707904" y="2139702"/>
          <a:ext cx="5112568" cy="117790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592288"/>
                <a:gridCol w="2520280"/>
              </a:tblGrid>
              <a:tr h="1177905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5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1. не садится, не деформируется при стирке;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5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2. хорошо пропускает воздух;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5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3. слабо мнётся, редко требует глажки;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5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4. мягкая;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5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5. плохо впитывает влагу, быстро сохнет;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5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6. хорошо впитывает влагу;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5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7. легко стирается, проста в уходе;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5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8. хорошо сохраняет тепло;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5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9. мнётся;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5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10. долго сохнет.</a:t>
                      </a: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3" name="Таблица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9416130"/>
              </p:ext>
            </p:extLst>
          </p:nvPr>
        </p:nvGraphicFramePr>
        <p:xfrm>
          <a:off x="3707904" y="4183912"/>
          <a:ext cx="5112568" cy="117790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592288"/>
                <a:gridCol w="2520280"/>
              </a:tblGrid>
              <a:tr h="1177905">
                <a:tc>
                  <a:txBody>
                    <a:bodyPr/>
                    <a:lstStyle/>
                    <a:p>
                      <a:pPr marL="0" indent="0" algn="l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050" kern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Приготовь гладильную доску, утюг</a:t>
                      </a:r>
                    </a:p>
                    <a:p>
                      <a:pPr marL="0" indent="0" algn="l">
                        <a:spcAft>
                          <a:spcPts val="0"/>
                        </a:spcAft>
                      </a:pPr>
                      <a:r>
                        <a:rPr lang="ru-RU" sz="1050" kern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Установи ручку терморегулятора на показатель…</a:t>
                      </a:r>
                    </a:p>
                    <a:p>
                      <a:pPr marL="0" indent="0" algn="l">
                        <a:spcAft>
                          <a:spcPts val="0"/>
                        </a:spcAft>
                      </a:pPr>
                      <a:r>
                        <a:rPr lang="ru-RU" sz="1050" kern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Проверь состояние подошвы и шнура утюга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5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Прогладь бельё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5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Смочи </a:t>
                      </a:r>
                      <a:r>
                        <a:rPr lang="ru-RU" sz="1050" dirty="0" err="1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проутюжельник</a:t>
                      </a:r>
                      <a:endParaRPr lang="ru-RU" sz="1050" dirty="0" smtClean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5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Убери рабочее место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5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Накрой бельё </a:t>
                      </a:r>
                      <a:r>
                        <a:rPr lang="ru-RU" sz="1050" dirty="0" err="1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проутюжельником</a:t>
                      </a:r>
                      <a:endParaRPr lang="ru-RU" sz="1050" dirty="0" smtClean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Сложи бельё аккуратно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ru-RU" sz="1050" dirty="0" smtClean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6332683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123478"/>
            <a:ext cx="8136904" cy="576064"/>
          </a:xfrm>
        </p:spPr>
        <p:txBody>
          <a:bodyPr>
            <a:noAutofit/>
          </a:bodyPr>
          <a:lstStyle/>
          <a:p>
            <a:r>
              <a:rPr lang="ru-RU" sz="1600" b="1" dirty="0" smtClean="0">
                <a:solidFill>
                  <a:srgbClr val="002060"/>
                </a:solidFill>
                <a:latin typeface="Bookman Old Style" pitchFamily="18" charset="0"/>
              </a:rPr>
              <a:t/>
            </a:r>
            <a:br>
              <a:rPr lang="ru-RU" sz="1600" b="1" dirty="0" smtClean="0">
                <a:solidFill>
                  <a:srgbClr val="002060"/>
                </a:solidFill>
                <a:latin typeface="Bookman Old Style" pitchFamily="18" charset="0"/>
              </a:rPr>
            </a:br>
            <a:r>
              <a:rPr lang="ru-RU" sz="1600" b="1" dirty="0">
                <a:solidFill>
                  <a:srgbClr val="002060"/>
                </a:solidFill>
                <a:latin typeface="Bookman Old Style" pitchFamily="18" charset="0"/>
              </a:rPr>
              <a:t/>
            </a:r>
            <a:br>
              <a:rPr lang="ru-RU" sz="1600" b="1" dirty="0">
                <a:solidFill>
                  <a:srgbClr val="002060"/>
                </a:solidFill>
                <a:latin typeface="Bookman Old Style" pitchFamily="18" charset="0"/>
              </a:rPr>
            </a:br>
            <a:r>
              <a:rPr lang="ru-RU" sz="1600" b="1" dirty="0" smtClean="0">
                <a:solidFill>
                  <a:srgbClr val="002060"/>
                </a:solidFill>
                <a:latin typeface="Bookman Old Style" pitchFamily="18" charset="0"/>
              </a:rPr>
              <a:t>Календарно-тематическое планирование коррекционного занятия «Социальное </a:t>
            </a:r>
            <a:r>
              <a:rPr lang="ru-RU" sz="1600" b="1" dirty="0">
                <a:solidFill>
                  <a:srgbClr val="002060"/>
                </a:solidFill>
                <a:latin typeface="Bookman Old Style" pitchFamily="18" charset="0"/>
              </a:rPr>
              <a:t>ориентирование</a:t>
            </a:r>
            <a:r>
              <a:rPr lang="ru-RU" sz="1600" b="1" dirty="0" smtClean="0">
                <a:solidFill>
                  <a:srgbClr val="002060"/>
                </a:solidFill>
                <a:latin typeface="Bookman Old Style" pitchFamily="18" charset="0"/>
              </a:rPr>
              <a:t>»</a:t>
            </a:r>
            <a:r>
              <a:rPr lang="ru-RU" sz="1600" dirty="0">
                <a:solidFill>
                  <a:srgbClr val="002060"/>
                </a:solidFill>
                <a:latin typeface="Bookman Old Style" pitchFamily="18" charset="0"/>
              </a:rPr>
              <a:t> </a:t>
            </a:r>
            <a:r>
              <a:rPr lang="ru-RU" sz="1600" b="1" dirty="0"/>
              <a:t>(6 класс, трудности в обучении)</a:t>
            </a:r>
            <a:r>
              <a:rPr lang="ru-RU" sz="1600" dirty="0"/>
              <a:t/>
            </a:r>
            <a:br>
              <a:rPr lang="ru-RU" sz="1600" dirty="0"/>
            </a:br>
            <a:r>
              <a:rPr lang="ru-RU" sz="1200" dirty="0">
                <a:latin typeface="Bookman Old Style" pitchFamily="18" charset="0"/>
              </a:rPr>
              <a:t/>
            </a:r>
            <a:br>
              <a:rPr lang="ru-RU" sz="1200" dirty="0">
                <a:latin typeface="Bookman Old Style" pitchFamily="18" charset="0"/>
              </a:rPr>
            </a:br>
            <a:endParaRPr lang="ru-RU" sz="1200" dirty="0">
              <a:latin typeface="Bookman Old Style" pitchFamily="18" charset="0"/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96673669"/>
              </p:ext>
            </p:extLst>
          </p:nvPr>
        </p:nvGraphicFramePr>
        <p:xfrm>
          <a:off x="683568" y="1059582"/>
          <a:ext cx="8064895" cy="3862997"/>
        </p:xfrm>
        <a:graphic>
          <a:graphicData uri="http://schemas.openxmlformats.org/drawingml/2006/table">
            <a:tbl>
              <a:tblPr firstRow="1" firstCol="1" bandRow="1"/>
              <a:tblGrid>
                <a:gridCol w="327317"/>
                <a:gridCol w="3417099"/>
                <a:gridCol w="432048"/>
                <a:gridCol w="360040"/>
                <a:gridCol w="3528391"/>
              </a:tblGrid>
              <a:tr h="18472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№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359" marR="323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Тема 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359" marR="323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К-во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часов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359" marR="323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Дата 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359" marR="323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Коррекционные задачи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359" marR="323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337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359" marR="323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Приобщение к гигиенической культуре, формирование навыков здорового образа жизни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359" marR="323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0775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359" marR="323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Одежда и обувь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359" marR="323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359" marR="323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8529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359" marR="323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Свойства одежды   из разных видов тканей. Решение бытовых задач: определение стоимости верхней одежды для семьи из трёх человек.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359" marR="323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359" marR="323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359" marR="323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Развивать умения: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находить общие и отличительные признаки одежды из разных видов тканей;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умение группировать по заданному признаку;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решать бытовые задачи на определение стоимости верхней одежды для семьи из трех человек.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359" marR="323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6979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359" marR="323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Условные обозначения (символы), отражающие особенности ухода за одеждой. </a:t>
                      </a:r>
                      <a:r>
                        <a:rPr lang="ru-RU" sz="1200" i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Моделирование ситуации </a:t>
                      </a:r>
                      <a:r>
                        <a:rPr lang="ru-RU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«Опиши новую покупку другу» (правила ухода).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359" marR="323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359" marR="323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359" marR="323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Развивать умения: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определять по символам на этикетке одежды особенности её стирки, сушки, глаженья;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умение составлять рассказ- описание с опорой на план и  символы на этикетке одежды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359" marR="323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1685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359" marR="323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Уход за одеждой из синтетической ткани. </a:t>
                      </a:r>
                      <a:r>
                        <a:rPr lang="ru-RU" sz="1200" i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Моделирование ситуации </a:t>
                      </a:r>
                      <a:r>
                        <a:rPr lang="ru-RU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«Уход за одеждой из синтетической  ткани». Решение бытовых задач: определение стоимости набора моющих средств по уходу за одеждой из синтетической  ткани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359" marR="323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359" marR="323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359" marR="323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Развивать умения: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выполнять уход за  одеждой из синтетических тканей, опираясь на технологическую карту; </a:t>
                      </a:r>
                      <a:r>
                        <a:rPr lang="ru-RU" sz="1200" dirty="0">
                          <a:solidFill>
                            <a:srgbClr val="0D0D0D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решать бытовые задачи на  определение стоимости набора моющих средств. 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359" marR="323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6250822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1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Тема8</Template>
  <TotalTime>316</TotalTime>
  <Words>1754</Words>
  <Application>Microsoft Office PowerPoint</Application>
  <PresentationFormat>Экран (16:9)</PresentationFormat>
  <Paragraphs>351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16</vt:i4>
      </vt:variant>
    </vt:vector>
  </HeadingPairs>
  <TitlesOfParts>
    <vt:vector size="18" baseType="lpstr">
      <vt:lpstr>Тема1</vt:lpstr>
      <vt:lpstr>Тема Office</vt:lpstr>
      <vt:lpstr> Реализация коррекционных занятий учебного плана класса интегрированного обучения и воспитания                  Кравцова Татьяна Владимировна,                         учитель-дефектолог                                       ГУО «Средняя школа №5 г. Рогачева»  </vt:lpstr>
      <vt:lpstr>Коррекционные занятия на 2 ступени обучения</vt:lpstr>
      <vt:lpstr>         Программы коррекционных занятий</vt:lpstr>
      <vt:lpstr>Презентация PowerPoint</vt:lpstr>
      <vt:lpstr>Диагностическая карта развития эмоционально-волевой сферы (первое отделение вспомогательной школы). (фрагмент)  Ф.И.О. __________________________________________________________________</vt:lpstr>
      <vt:lpstr>Индивидуальная карта воспитанности _____________________________ учащегося ___________ класса         (старшие классы)                                                                        (ф.и.о) </vt:lpstr>
      <vt:lpstr> Диагностическая карта «Социальное ориентирование»  6 (7) класса, трудности в обучении (фрагмент) </vt:lpstr>
      <vt:lpstr>Диагностический тест «Одежда и обувь»</vt:lpstr>
      <vt:lpstr>  Календарно-тематическое планирование коррекционного занятия «Социальное ориентирование» (6 класс, трудности в обучении)  </vt:lpstr>
      <vt:lpstr> Календарно-тематического планирования коррекционного занятия «Социальное ориентирование» (9 класс, тяжелые нарушения речи)   </vt:lpstr>
      <vt:lpstr> Календарно-тематического планирования коррекционного занятия «Коррекция нарушений письменной речи» </vt:lpstr>
      <vt:lpstr> Календарно-тематического планирования коррекционного занятия  «Развитие познавательной деятельности» </vt:lpstr>
      <vt:lpstr>Календарно-тематическое планирование коррекционного занятия «Развитие эмоционально-волевой сферы»</vt:lpstr>
      <vt:lpstr>Структура коррекционного занятия</vt:lpstr>
      <vt:lpstr>РЕАЛИЗАЦИЯ КОРРЕКЦИОННЫХ ЗАНЯТИЙ</vt:lpstr>
      <vt:lpstr>Спасибо за внимание!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юзер1</cp:lastModifiedBy>
  <cp:revision>79</cp:revision>
  <dcterms:created xsi:type="dcterms:W3CDTF">2020-11-24T20:31:44Z</dcterms:created>
  <dcterms:modified xsi:type="dcterms:W3CDTF">2020-11-27T14:15:28Z</dcterms:modified>
</cp:coreProperties>
</file>