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4" r:id="rId9"/>
    <p:sldId id="262" r:id="rId10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000000"/>
    <a:srgbClr val="CC0099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09.06.2020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836712"/>
            <a:ext cx="7992888" cy="2822032"/>
          </a:xfrm>
        </p:spPr>
        <p:txBody>
          <a:bodyPr>
            <a:normAutofit fontScale="90000"/>
          </a:bodyPr>
          <a:lstStyle/>
          <a:p>
            <a:r>
              <a:rPr lang="ru-RU" sz="3500" b="1" dirty="0" smtClean="0">
                <a:solidFill>
                  <a:srgbClr val="CC0066"/>
                </a:solidFill>
              </a:rPr>
              <a:t>Использование </a:t>
            </a:r>
            <a:r>
              <a:rPr lang="ru-RU" sz="3500" b="1" dirty="0" smtClean="0">
                <a:solidFill>
                  <a:srgbClr val="CC0066"/>
                </a:solidFill>
              </a:rPr>
              <a:t/>
            </a:r>
            <a:br>
              <a:rPr lang="ru-RU" sz="3500" b="1" dirty="0" smtClean="0">
                <a:solidFill>
                  <a:srgbClr val="CC0066"/>
                </a:solidFill>
              </a:rPr>
            </a:br>
            <a:r>
              <a:rPr lang="ru-RU" sz="3500" b="1" dirty="0" smtClean="0">
                <a:solidFill>
                  <a:srgbClr val="CC0066"/>
                </a:solidFill>
              </a:rPr>
              <a:t>систематической </a:t>
            </a:r>
            <a:r>
              <a:rPr lang="ru-RU" sz="3500" b="1" dirty="0" smtClean="0">
                <a:solidFill>
                  <a:srgbClr val="CC0066"/>
                </a:solidFill>
              </a:rPr>
              <a:t>десенсибилизации </a:t>
            </a:r>
            <a:r>
              <a:rPr lang="ru-RU" sz="3500" b="1" dirty="0" smtClean="0">
                <a:solidFill>
                  <a:srgbClr val="CC0066"/>
                </a:solidFill>
              </a:rPr>
              <a:t/>
            </a:r>
            <a:br>
              <a:rPr lang="ru-RU" sz="3500" b="1" dirty="0" smtClean="0">
                <a:solidFill>
                  <a:srgbClr val="CC0066"/>
                </a:solidFill>
              </a:rPr>
            </a:br>
            <a:r>
              <a:rPr lang="ru-RU" sz="3500" b="1" dirty="0" smtClean="0">
                <a:solidFill>
                  <a:srgbClr val="CC0066"/>
                </a:solidFill>
              </a:rPr>
              <a:t>и </a:t>
            </a:r>
            <a:r>
              <a:rPr lang="ru-RU" sz="3500" b="1" dirty="0" smtClean="0">
                <a:solidFill>
                  <a:srgbClr val="CC0066"/>
                </a:solidFill>
              </a:rPr>
              <a:t>дифференцированного подкрепления для расширения пищевого рациона у ребенка с </a:t>
            </a:r>
            <a:r>
              <a:rPr lang="ru-RU" sz="3500" b="1" dirty="0" smtClean="0">
                <a:solidFill>
                  <a:srgbClr val="CC0066"/>
                </a:solidFill>
              </a:rPr>
              <a:t>аутистическими нарушениями</a:t>
            </a:r>
            <a:endParaRPr lang="ru-RU" sz="3500" b="1" dirty="0">
              <a:solidFill>
                <a:srgbClr val="CC0066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95536" y="5013176"/>
            <a:ext cx="7915538" cy="1368152"/>
          </a:xfrm>
        </p:spPr>
        <p:txBody>
          <a:bodyPr>
            <a:normAutofit/>
          </a:bodyPr>
          <a:lstStyle/>
          <a:p>
            <a:pPr algn="just"/>
            <a:r>
              <a:rPr lang="ru-RU" b="1" dirty="0" err="1" smtClean="0">
                <a:solidFill>
                  <a:srgbClr val="CC0099"/>
                </a:solidFill>
              </a:rPr>
              <a:t>Минькова</a:t>
            </a:r>
            <a:r>
              <a:rPr lang="ru-RU" b="1" dirty="0" smtClean="0">
                <a:solidFill>
                  <a:srgbClr val="CC0099"/>
                </a:solidFill>
              </a:rPr>
              <a:t> Юлия Олеговна, </a:t>
            </a:r>
            <a:r>
              <a:rPr lang="ru-RU" dirty="0" smtClean="0">
                <a:solidFill>
                  <a:srgbClr val="CC0099"/>
                </a:solidFill>
              </a:rPr>
              <a:t>учитель-дефектолог дошкольной группы «Колокольчики» государственного учреждения образования «Гомельский областной центр коррекционно-развивающего обучения и реабилитации</a:t>
            </a:r>
            <a:r>
              <a:rPr lang="ru-RU" dirty="0" smtClean="0">
                <a:solidFill>
                  <a:srgbClr val="CC0099"/>
                </a:solidFill>
              </a:rPr>
              <a:t>»</a:t>
            </a:r>
            <a:endParaRPr lang="ru-RU" dirty="0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8460432" cy="936104"/>
          </a:xfrm>
        </p:spPr>
        <p:txBody>
          <a:bodyPr>
            <a:noAutofit/>
          </a:bodyPr>
          <a:lstStyle/>
          <a:p>
            <a:pPr algn="ctr"/>
            <a:r>
              <a:rPr lang="ru-RU" sz="3500" b="1" dirty="0" smtClean="0">
                <a:solidFill>
                  <a:srgbClr val="CC0066"/>
                </a:solidFill>
              </a:rPr>
              <a:t>Как </a:t>
            </a:r>
            <a:r>
              <a:rPr lang="ru-RU" sz="3500" b="1" dirty="0" smtClean="0">
                <a:solidFill>
                  <a:srgbClr val="CC0066"/>
                </a:solidFill>
              </a:rPr>
              <a:t>пищевая избирательность</a:t>
            </a:r>
            <a:br>
              <a:rPr lang="ru-RU" sz="3500" b="1" dirty="0" smtClean="0">
                <a:solidFill>
                  <a:srgbClr val="CC0066"/>
                </a:solidFill>
              </a:rPr>
            </a:br>
            <a:r>
              <a:rPr lang="ru-RU" sz="3500" b="1" dirty="0" smtClean="0">
                <a:solidFill>
                  <a:srgbClr val="CC0066"/>
                </a:solidFill>
              </a:rPr>
              <a:t> </a:t>
            </a:r>
            <a:r>
              <a:rPr lang="ru-RU" sz="3500" b="1" dirty="0">
                <a:solidFill>
                  <a:srgbClr val="CC0066"/>
                </a:solidFill>
              </a:rPr>
              <a:t>влияет н</a:t>
            </a:r>
            <a:r>
              <a:rPr lang="ru-RU" sz="3500" b="1" dirty="0" smtClean="0">
                <a:solidFill>
                  <a:srgbClr val="CC0066"/>
                </a:solidFill>
              </a:rPr>
              <a:t>а </a:t>
            </a:r>
            <a:r>
              <a:rPr lang="ru-RU" sz="3500" b="1" dirty="0" smtClean="0">
                <a:solidFill>
                  <a:srgbClr val="CC0066"/>
                </a:solidFill>
              </a:rPr>
              <a:t>жизнь ребенка с аутизмом:</a:t>
            </a:r>
            <a:endParaRPr lang="ru-RU" sz="3500" b="1" dirty="0">
              <a:solidFill>
                <a:srgbClr val="CC006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8208912" cy="5805264"/>
          </a:xfrm>
        </p:spPr>
        <p:txBody>
          <a:bodyPr>
            <a:noAutofit/>
          </a:bodyPr>
          <a:lstStyle/>
          <a:p>
            <a:pPr algn="just">
              <a:buClr>
                <a:srgbClr val="CC0066"/>
              </a:buClr>
              <a:buFont typeface="Wingdings" panose="05000000000000000000" pitchFamily="2" charset="2"/>
              <a:buChar char="Ø"/>
            </a:pPr>
            <a:r>
              <a:rPr lang="ru-RU" sz="1700" dirty="0" smtClean="0"/>
              <a:t> избирательность в еде может не выходить за рамки нормы</a:t>
            </a:r>
            <a:r>
              <a:rPr lang="ru-RU" sz="1700" dirty="0"/>
              <a:t>;</a:t>
            </a:r>
            <a:endParaRPr lang="ru-RU" sz="1700" dirty="0" smtClean="0"/>
          </a:p>
          <a:p>
            <a:pPr algn="just">
              <a:buClr>
                <a:srgbClr val="CC0066"/>
              </a:buClr>
              <a:buFont typeface="Wingdings" panose="05000000000000000000" pitchFamily="2" charset="2"/>
              <a:buChar char="Ø"/>
            </a:pPr>
            <a:r>
              <a:rPr lang="ru-RU" sz="1700" dirty="0" smtClean="0"/>
              <a:t>для детей 2-3 лет вполне естественна привередливость в еде</a:t>
            </a:r>
            <a:r>
              <a:rPr lang="ru-RU" sz="1700" dirty="0"/>
              <a:t>;</a:t>
            </a:r>
            <a:endParaRPr lang="ru-RU" sz="1700" dirty="0" smtClean="0"/>
          </a:p>
          <a:p>
            <a:pPr algn="just">
              <a:buClr>
                <a:srgbClr val="CC0066"/>
              </a:buClr>
              <a:buFont typeface="Wingdings" panose="05000000000000000000" pitchFamily="2" charset="2"/>
              <a:buChar char="Ø"/>
            </a:pPr>
            <a:r>
              <a:rPr lang="ru-RU" sz="1700" dirty="0" smtClean="0"/>
              <a:t> избирательность в еде, создающая серьезные трудности  ребенку и семье , может приводить к </a:t>
            </a:r>
            <a:r>
              <a:rPr lang="ru-RU" sz="1700" b="1" i="1" dirty="0" smtClean="0">
                <a:solidFill>
                  <a:srgbClr val="CC0066"/>
                </a:solidFill>
              </a:rPr>
              <a:t>следующим проблемам:</a:t>
            </a:r>
          </a:p>
          <a:p>
            <a:pPr marL="0" indent="0" algn="just">
              <a:buNone/>
            </a:pPr>
            <a:r>
              <a:rPr lang="ru-RU" sz="1700" dirty="0" smtClean="0"/>
              <a:t>     1</a:t>
            </a:r>
            <a:r>
              <a:rPr lang="ru-RU" sz="1700" dirty="0"/>
              <a:t>. </a:t>
            </a:r>
            <a:r>
              <a:rPr lang="ru-RU" sz="1700" dirty="0" smtClean="0">
                <a:solidFill>
                  <a:srgbClr val="000000"/>
                </a:solidFill>
              </a:rPr>
              <a:t>Значительная</a:t>
            </a:r>
            <a:r>
              <a:rPr lang="ru-RU" sz="1700" dirty="0" smtClean="0"/>
              <a:t> </a:t>
            </a:r>
            <a:r>
              <a:rPr lang="ru-RU" sz="1700" dirty="0">
                <a:solidFill>
                  <a:srgbClr val="CC0066"/>
                </a:solidFill>
              </a:rPr>
              <a:t>потеря или набор </a:t>
            </a:r>
            <a:r>
              <a:rPr lang="ru-RU" sz="1700" dirty="0" smtClean="0">
                <a:solidFill>
                  <a:srgbClr val="CC0066"/>
                </a:solidFill>
              </a:rPr>
              <a:t>веса</a:t>
            </a:r>
            <a:r>
              <a:rPr lang="ru-RU" sz="1700" dirty="0">
                <a:solidFill>
                  <a:srgbClr val="CC0066"/>
                </a:solidFill>
              </a:rPr>
              <a:t>,</a:t>
            </a:r>
            <a:r>
              <a:rPr lang="ru-RU" sz="1700" dirty="0" smtClean="0">
                <a:solidFill>
                  <a:srgbClr val="CC0066"/>
                </a:solidFill>
              </a:rPr>
              <a:t> </a:t>
            </a:r>
            <a:r>
              <a:rPr lang="ru-RU" sz="1700" dirty="0">
                <a:solidFill>
                  <a:srgbClr val="CC0066"/>
                </a:solidFill>
              </a:rPr>
              <a:t>задержка роста </a:t>
            </a:r>
            <a:r>
              <a:rPr lang="ru-RU" sz="1700" dirty="0">
                <a:solidFill>
                  <a:srgbClr val="000000"/>
                </a:solidFill>
              </a:rPr>
              <a:t>у детей,</a:t>
            </a:r>
            <a:r>
              <a:rPr lang="ru-RU" sz="1700" dirty="0"/>
              <a:t> </a:t>
            </a:r>
            <a:r>
              <a:rPr lang="ru-RU" sz="1700" dirty="0">
                <a:solidFill>
                  <a:srgbClr val="CC0066"/>
                </a:solidFill>
              </a:rPr>
              <a:t>невозможность</a:t>
            </a:r>
            <a:r>
              <a:rPr lang="ru-RU" sz="1700" i="1" dirty="0">
                <a:solidFill>
                  <a:srgbClr val="CC0066"/>
                </a:solidFill>
              </a:rPr>
              <a:t> достичь </a:t>
            </a:r>
            <a:r>
              <a:rPr lang="ru-RU" sz="1700" i="1" dirty="0" smtClean="0">
                <a:solidFill>
                  <a:srgbClr val="CC0066"/>
                </a:solidFill>
              </a:rPr>
              <a:t>нормативного веса;</a:t>
            </a:r>
            <a:endParaRPr lang="ru-RU" sz="1700" i="1" dirty="0">
              <a:solidFill>
                <a:srgbClr val="CC0066"/>
              </a:solidFill>
            </a:endParaRPr>
          </a:p>
          <a:p>
            <a:pPr marL="0" indent="0" algn="just">
              <a:buNone/>
            </a:pPr>
            <a:r>
              <a:rPr lang="ru-RU" sz="1700" dirty="0" smtClean="0"/>
              <a:t>     2</a:t>
            </a:r>
            <a:r>
              <a:rPr lang="ru-RU" sz="1700" dirty="0"/>
              <a:t>. </a:t>
            </a:r>
            <a:r>
              <a:rPr lang="ru-RU" sz="1700" dirty="0" smtClean="0">
                <a:solidFill>
                  <a:srgbClr val="000000"/>
                </a:solidFill>
              </a:rPr>
              <a:t>Значительная</a:t>
            </a:r>
            <a:r>
              <a:rPr lang="ru-RU" sz="1700" dirty="0" smtClean="0"/>
              <a:t> </a:t>
            </a:r>
            <a:r>
              <a:rPr lang="ru-RU" sz="1700" dirty="0">
                <a:solidFill>
                  <a:srgbClr val="CC0066"/>
                </a:solidFill>
              </a:rPr>
              <a:t>нехватка питательных </a:t>
            </a:r>
            <a:r>
              <a:rPr lang="ru-RU" sz="1700" dirty="0" smtClean="0">
                <a:solidFill>
                  <a:srgbClr val="CC0066"/>
                </a:solidFill>
              </a:rPr>
              <a:t>веществ</a:t>
            </a:r>
            <a:r>
              <a:rPr lang="ru-RU" sz="1700" dirty="0" smtClean="0"/>
              <a:t>. </a:t>
            </a:r>
            <a:r>
              <a:rPr lang="ru-RU" sz="1700" dirty="0" smtClean="0">
                <a:solidFill>
                  <a:srgbClr val="000000"/>
                </a:solidFill>
              </a:rPr>
              <a:t>Например</a:t>
            </a:r>
            <a:r>
              <a:rPr lang="ru-RU" sz="1700" dirty="0">
                <a:solidFill>
                  <a:srgbClr val="000000"/>
                </a:solidFill>
              </a:rPr>
              <a:t>, описаны случаи цинги у детей, полностью отказывающихся от употребления в пищу овощей и фруктов (</a:t>
            </a:r>
            <a:r>
              <a:rPr lang="en-US" sz="1700" dirty="0">
                <a:solidFill>
                  <a:srgbClr val="000000"/>
                </a:solidFill>
              </a:rPr>
              <a:t>Ma, Thompson, 2015</a:t>
            </a:r>
            <a:r>
              <a:rPr lang="ru-RU" sz="1700" dirty="0" smtClean="0">
                <a:solidFill>
                  <a:srgbClr val="000000"/>
                </a:solidFill>
              </a:rPr>
              <a:t>);</a:t>
            </a:r>
            <a:endParaRPr lang="ru-RU" sz="17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000000"/>
                </a:solidFill>
              </a:rPr>
              <a:t>     3</a:t>
            </a:r>
            <a:r>
              <a:rPr lang="ru-RU" sz="1700" dirty="0">
                <a:solidFill>
                  <a:srgbClr val="000000"/>
                </a:solidFill>
              </a:rPr>
              <a:t>. </a:t>
            </a:r>
            <a:r>
              <a:rPr lang="ru-RU" sz="1700" dirty="0" smtClean="0">
                <a:solidFill>
                  <a:srgbClr val="000000"/>
                </a:solidFill>
              </a:rPr>
              <a:t>Зависимость </a:t>
            </a:r>
            <a:r>
              <a:rPr lang="ru-RU" sz="1700" dirty="0">
                <a:solidFill>
                  <a:srgbClr val="000000"/>
                </a:solidFill>
              </a:rPr>
              <a:t>от определенного </a:t>
            </a:r>
            <a:r>
              <a:rPr lang="ru-RU" sz="1700" dirty="0" smtClean="0">
                <a:solidFill>
                  <a:srgbClr val="000000"/>
                </a:solidFill>
              </a:rPr>
              <a:t>(нерационального, «неполезного») </a:t>
            </a:r>
            <a:r>
              <a:rPr lang="ru-RU" sz="1700" dirty="0" smtClean="0">
                <a:solidFill>
                  <a:srgbClr val="CC0066"/>
                </a:solidFill>
              </a:rPr>
              <a:t>питания</a:t>
            </a:r>
            <a:r>
              <a:rPr lang="ru-RU" sz="1700" dirty="0">
                <a:solidFill>
                  <a:srgbClr val="FF0000"/>
                </a:solidFill>
              </a:rPr>
              <a:t>, </a:t>
            </a:r>
            <a:r>
              <a:rPr lang="ru-RU" sz="1700" dirty="0">
                <a:solidFill>
                  <a:srgbClr val="000000"/>
                </a:solidFill>
              </a:rPr>
              <a:t>оральных </a:t>
            </a:r>
            <a:r>
              <a:rPr lang="ru-RU" sz="1700" dirty="0" smtClean="0">
                <a:solidFill>
                  <a:srgbClr val="000000"/>
                </a:solidFill>
              </a:rPr>
              <a:t> </a:t>
            </a:r>
            <a:r>
              <a:rPr lang="ru-RU" sz="1700" dirty="0">
                <a:solidFill>
                  <a:srgbClr val="000000"/>
                </a:solidFill>
              </a:rPr>
              <a:t>пищевых добавок, зависимость от </a:t>
            </a:r>
            <a:r>
              <a:rPr lang="ru-RU" sz="1700" dirty="0" err="1">
                <a:solidFill>
                  <a:srgbClr val="000000"/>
                </a:solidFill>
              </a:rPr>
              <a:t>энтерального</a:t>
            </a:r>
            <a:r>
              <a:rPr lang="ru-RU" sz="1700" dirty="0">
                <a:solidFill>
                  <a:srgbClr val="000000"/>
                </a:solidFill>
              </a:rPr>
              <a:t> </a:t>
            </a:r>
            <a:r>
              <a:rPr lang="ru-RU" sz="1700" dirty="0" smtClean="0">
                <a:solidFill>
                  <a:srgbClr val="000000"/>
                </a:solidFill>
              </a:rPr>
              <a:t>питания;</a:t>
            </a:r>
            <a:endParaRPr lang="ru-RU" sz="17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ru-RU" sz="1700" dirty="0" smtClean="0"/>
              <a:t>     4</a:t>
            </a:r>
            <a:r>
              <a:rPr lang="ru-RU" sz="1700" dirty="0"/>
              <a:t>. </a:t>
            </a:r>
            <a:r>
              <a:rPr lang="ru-RU" sz="1700" dirty="0" smtClean="0">
                <a:solidFill>
                  <a:srgbClr val="000000"/>
                </a:solidFill>
              </a:rPr>
              <a:t>Значительное</a:t>
            </a:r>
            <a:r>
              <a:rPr lang="ru-RU" sz="1700" dirty="0" smtClean="0"/>
              <a:t> </a:t>
            </a:r>
            <a:r>
              <a:rPr lang="ru-RU" sz="1700" dirty="0">
                <a:solidFill>
                  <a:srgbClr val="CC0066"/>
                </a:solidFill>
              </a:rPr>
              <a:t>влияние на психоэмоциональное состояние </a:t>
            </a:r>
            <a:r>
              <a:rPr lang="ru-RU" sz="1700" dirty="0">
                <a:solidFill>
                  <a:srgbClr val="000000"/>
                </a:solidFill>
              </a:rPr>
              <a:t>ребенка и его поведенческие реакции на происходящее </a:t>
            </a:r>
            <a:r>
              <a:rPr lang="ru-RU" sz="1700" dirty="0" smtClean="0">
                <a:solidFill>
                  <a:srgbClr val="000000"/>
                </a:solidFill>
              </a:rPr>
              <a:t>вокруг: раздражительность, тревожность, агрессивность, искаженное восприятие действительности.</a:t>
            </a: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000000"/>
                </a:solidFill>
              </a:rPr>
              <a:t>	</a:t>
            </a:r>
            <a:r>
              <a:rPr lang="ru-RU" sz="1700" i="1" dirty="0" smtClean="0">
                <a:solidFill>
                  <a:srgbClr val="000000"/>
                </a:solidFill>
              </a:rPr>
              <a:t>Одним из самых распространенных расстройств, сочетающихся с избирательностью в еде, является тревожное расстройство. Оно наблюдается примерно у 70% детей с ограниченным пищевым </a:t>
            </a:r>
            <a:r>
              <a:rPr lang="ru-RU" sz="1700" i="1" dirty="0" smtClean="0">
                <a:solidFill>
                  <a:srgbClr val="000000"/>
                </a:solidFill>
              </a:rPr>
              <a:t>рационом. </a:t>
            </a:r>
            <a:r>
              <a:rPr lang="ru-RU" sz="1700" i="1" dirty="0" smtClean="0">
                <a:solidFill>
                  <a:srgbClr val="000000"/>
                </a:solidFill>
              </a:rPr>
              <a:t>Очень часто пищевая избирательность сочетается с расстройствами аутистического спектра. По разным оценкам около </a:t>
            </a:r>
            <a:r>
              <a:rPr lang="ru-RU" sz="1700" b="1" i="1" dirty="0" smtClean="0">
                <a:solidFill>
                  <a:srgbClr val="FF0000"/>
                </a:solidFill>
              </a:rPr>
              <a:t>90% детей с аутизмом </a:t>
            </a:r>
            <a:r>
              <a:rPr lang="ru-RU" sz="1700" i="1" dirty="0" smtClean="0">
                <a:solidFill>
                  <a:srgbClr val="000000"/>
                </a:solidFill>
              </a:rPr>
              <a:t>испытывают проблемы с </a:t>
            </a:r>
            <a:r>
              <a:rPr lang="ru-RU" sz="1700" i="1" dirty="0" smtClean="0">
                <a:solidFill>
                  <a:srgbClr val="000000"/>
                </a:solidFill>
              </a:rPr>
              <a:t>питанием, </a:t>
            </a:r>
            <a:r>
              <a:rPr lang="ru-RU" sz="1700" i="1" dirty="0" smtClean="0">
                <a:solidFill>
                  <a:srgbClr val="000000"/>
                </a:solidFill>
              </a:rPr>
              <a:t>около 70% – демонстрируют избирательность в </a:t>
            </a:r>
            <a:r>
              <a:rPr lang="ru-RU" sz="1700" i="1" dirty="0" smtClean="0">
                <a:solidFill>
                  <a:srgbClr val="000000"/>
                </a:solidFill>
              </a:rPr>
              <a:t>еде.</a:t>
            </a:r>
            <a:endParaRPr lang="ru-RU" sz="17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71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460431" cy="1152128"/>
          </a:xfrm>
        </p:spPr>
        <p:txBody>
          <a:bodyPr>
            <a:noAutofit/>
          </a:bodyPr>
          <a:lstStyle/>
          <a:p>
            <a:pPr algn="ctr"/>
            <a:r>
              <a:rPr lang="ru-RU" sz="3400" b="1" dirty="0" smtClean="0">
                <a:solidFill>
                  <a:srgbClr val="CC0099"/>
                </a:solidFill>
              </a:rPr>
              <a:t>Причины, </a:t>
            </a:r>
            <a:r>
              <a:rPr lang="ru-RU" sz="3400" b="1" dirty="0" smtClean="0">
                <a:solidFill>
                  <a:srgbClr val="CC0099"/>
                </a:solidFill>
              </a:rPr>
              <a:t/>
            </a:r>
            <a:br>
              <a:rPr lang="ru-RU" sz="3400" b="1" dirty="0" smtClean="0">
                <a:solidFill>
                  <a:srgbClr val="CC0099"/>
                </a:solidFill>
              </a:rPr>
            </a:br>
            <a:r>
              <a:rPr lang="ru-RU" sz="3400" b="1" dirty="0" smtClean="0">
                <a:solidFill>
                  <a:srgbClr val="CC0099"/>
                </a:solidFill>
              </a:rPr>
              <a:t>побудившие </a:t>
            </a:r>
            <a:r>
              <a:rPr lang="ru-RU" sz="3400" b="1" dirty="0" smtClean="0">
                <a:solidFill>
                  <a:srgbClr val="CC0099"/>
                </a:solidFill>
              </a:rPr>
              <a:t>заняться данной проблемой:</a:t>
            </a:r>
            <a:endParaRPr lang="ru-RU" sz="3400" b="1" dirty="0">
              <a:solidFill>
                <a:srgbClr val="CC009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208912" cy="5544616"/>
          </a:xfrm>
        </p:spPr>
        <p:txBody>
          <a:bodyPr>
            <a:normAutofit/>
          </a:bodyPr>
          <a:lstStyle/>
          <a:p>
            <a:pPr algn="just">
              <a:buClr>
                <a:srgbClr val="CC0099"/>
              </a:buClr>
              <a:buFont typeface="Wingdings" panose="05000000000000000000" pitchFamily="2" charset="2"/>
              <a:buChar char="Ø"/>
            </a:pPr>
            <a:r>
              <a:rPr lang="ru-RU" dirty="0" smtClean="0"/>
              <a:t>	</a:t>
            </a:r>
            <a:r>
              <a:rPr lang="ru-RU" dirty="0" smtClean="0">
                <a:solidFill>
                  <a:srgbClr val="000000"/>
                </a:solidFill>
              </a:rPr>
              <a:t>Проблема пищевой избирательности (отказ от употребления в пищу обычной еды, употребление в пищу определенного набора продуктов, еды, приготовленной определенным образом) </a:t>
            </a:r>
            <a:r>
              <a:rPr lang="ru-RU" dirty="0">
                <a:solidFill>
                  <a:srgbClr val="000000"/>
                </a:solidFill>
              </a:rPr>
              <a:t>приводит к негативным переживаниям всей семьи, в которой </a:t>
            </a:r>
            <a:r>
              <a:rPr lang="ru-RU" dirty="0" smtClean="0">
                <a:solidFill>
                  <a:srgbClr val="000000"/>
                </a:solidFill>
              </a:rPr>
              <a:t>находится ребенок</a:t>
            </a:r>
            <a:r>
              <a:rPr lang="ru-RU" dirty="0">
                <a:solidFill>
                  <a:srgbClr val="000000"/>
                </a:solidFill>
              </a:rPr>
              <a:t>. Работа с данной проблемой только </a:t>
            </a:r>
            <a:r>
              <a:rPr lang="ru-RU" dirty="0" smtClean="0">
                <a:solidFill>
                  <a:srgbClr val="000000"/>
                </a:solidFill>
              </a:rPr>
              <a:t>насильственным способом, запретами или же, наоборот, игнорированием данного факта, </a:t>
            </a:r>
            <a:r>
              <a:rPr lang="ru-RU" dirty="0">
                <a:solidFill>
                  <a:srgbClr val="000000"/>
                </a:solidFill>
              </a:rPr>
              <a:t>может </a:t>
            </a:r>
            <a:r>
              <a:rPr lang="ru-RU" dirty="0" smtClean="0">
                <a:solidFill>
                  <a:srgbClr val="000000"/>
                </a:solidFill>
              </a:rPr>
              <a:t>усугубить психофизическое состояние ребенка, а так же усилить его нежелательное </a:t>
            </a:r>
            <a:r>
              <a:rPr lang="ru-RU" dirty="0">
                <a:solidFill>
                  <a:srgbClr val="000000"/>
                </a:solidFill>
              </a:rPr>
              <a:t>поведение</a:t>
            </a:r>
            <a:r>
              <a:rPr lang="ru-RU" dirty="0" smtClean="0">
                <a:solidFill>
                  <a:srgbClr val="000000"/>
                </a:solidFill>
              </a:rPr>
              <a:t>.</a:t>
            </a:r>
          </a:p>
          <a:p>
            <a:pPr algn="just">
              <a:buClr>
                <a:srgbClr val="CC0099"/>
              </a:buCl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</a:rPr>
              <a:t>	Забота о состоянии здоровья воспитанника путем регулирования и рационализации питания (то есть насыщение организма необходимыми питательными веществами и микроэлементами для предотвращения вторичных нарушений).</a:t>
            </a:r>
          </a:p>
        </p:txBody>
      </p:sp>
    </p:spTree>
    <p:extLst>
      <p:ext uri="{BB962C8B-B14F-4D97-AF65-F5344CB8AC3E}">
        <p14:creationId xmlns:p14="http://schemas.microsoft.com/office/powerpoint/2010/main" val="350842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620000" cy="1143000"/>
          </a:xfrm>
        </p:spPr>
        <p:txBody>
          <a:bodyPr/>
          <a:lstStyle/>
          <a:p>
            <a:pPr algn="ctr"/>
            <a:r>
              <a:rPr lang="ru-RU" sz="3500" b="1" dirty="0" smtClean="0">
                <a:solidFill>
                  <a:srgbClr val="CC0099"/>
                </a:solidFill>
              </a:rPr>
              <a:t>Конечная цель: </a:t>
            </a:r>
            <a:endParaRPr lang="ru-RU" sz="3500" b="1" dirty="0">
              <a:solidFill>
                <a:srgbClr val="CC009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15407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2500" dirty="0" smtClean="0"/>
              <a:t>Оценка </a:t>
            </a:r>
            <a:r>
              <a:rPr lang="ru-RU" sz="2500" dirty="0"/>
              <a:t>эффективности использования систематической десенсибилизации </a:t>
            </a:r>
            <a:r>
              <a:rPr lang="ru-RU" sz="2500" dirty="0" smtClean="0"/>
              <a:t>при расширении пищевого рациона у детей с </a:t>
            </a:r>
            <a:r>
              <a:rPr lang="ru-RU" sz="2500" dirty="0" smtClean="0"/>
              <a:t>аутизмом.</a:t>
            </a:r>
            <a:endParaRPr lang="ru-RU" sz="25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60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364" y="116632"/>
            <a:ext cx="8275060" cy="1584176"/>
          </a:xfrm>
        </p:spPr>
        <p:txBody>
          <a:bodyPr>
            <a:noAutofit/>
          </a:bodyPr>
          <a:lstStyle/>
          <a:p>
            <a:pPr algn="ctr"/>
            <a:r>
              <a:rPr lang="ru-RU" sz="3500" b="1" dirty="0" smtClean="0">
                <a:solidFill>
                  <a:srgbClr val="CC0066"/>
                </a:solidFill>
              </a:rPr>
              <a:t>Определение факторов, при которых применение вмешательства будет эффективным:</a:t>
            </a:r>
            <a:endParaRPr lang="ru-RU" sz="3500" b="1" dirty="0">
              <a:solidFill>
                <a:srgbClr val="CC006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28800"/>
            <a:ext cx="8280920" cy="511256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b="1" dirty="0" err="1" smtClean="0">
                <a:solidFill>
                  <a:srgbClr val="CC0066"/>
                </a:solidFill>
              </a:rPr>
              <a:t>Поэтапность</a:t>
            </a:r>
            <a:r>
              <a:rPr lang="ru-RU" dirty="0" smtClean="0"/>
              <a:t>: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000000"/>
                </a:solidFill>
              </a:rPr>
              <a:t>     1. </a:t>
            </a:r>
            <a:r>
              <a:rPr lang="ru-RU" dirty="0" smtClean="0">
                <a:solidFill>
                  <a:srgbClr val="000000"/>
                </a:solidFill>
              </a:rPr>
              <a:t>Оценка </a:t>
            </a:r>
            <a:r>
              <a:rPr lang="ru-RU" dirty="0" smtClean="0">
                <a:solidFill>
                  <a:srgbClr val="000000"/>
                </a:solidFill>
              </a:rPr>
              <a:t>пищевых проблем – выявление актуального повседневного рациона ребенка с аутизмом посредством наблюдений в процессе принятия пищи, бесед с родителями и </a:t>
            </a:r>
            <a:r>
              <a:rPr lang="ru-RU" dirty="0" smtClean="0">
                <a:solidFill>
                  <a:srgbClr val="000000"/>
                </a:solidFill>
              </a:rPr>
              <a:t>т.д</a:t>
            </a:r>
            <a:r>
              <a:rPr lang="ru-RU" dirty="0">
                <a:solidFill>
                  <a:srgbClr val="000000"/>
                </a:solidFill>
              </a:rPr>
              <a:t>.</a:t>
            </a:r>
            <a:endParaRPr lang="ru-RU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smtClean="0">
                <a:solidFill>
                  <a:srgbClr val="000000"/>
                </a:solidFill>
              </a:rPr>
              <a:t>   2. </a:t>
            </a:r>
            <a:r>
              <a:rPr lang="ru-RU" dirty="0" smtClean="0">
                <a:solidFill>
                  <a:srgbClr val="000000"/>
                </a:solidFill>
              </a:rPr>
              <a:t>Организация </a:t>
            </a:r>
            <a:r>
              <a:rPr lang="ru-RU" dirty="0" smtClean="0">
                <a:solidFill>
                  <a:srgbClr val="000000"/>
                </a:solidFill>
              </a:rPr>
              <a:t>процесса принятия пищи ребенком  на основе метода </a:t>
            </a:r>
            <a:r>
              <a:rPr lang="ru-RU" dirty="0">
                <a:solidFill>
                  <a:srgbClr val="000000"/>
                </a:solidFill>
              </a:rPr>
              <a:t>систематической десенсибилизации </a:t>
            </a:r>
            <a:r>
              <a:rPr lang="ru-RU" dirty="0" smtClean="0">
                <a:solidFill>
                  <a:srgbClr val="000000"/>
                </a:solidFill>
              </a:rPr>
              <a:t> (далее – СД).</a:t>
            </a:r>
            <a:endParaRPr lang="ru-RU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smtClean="0">
                <a:solidFill>
                  <a:srgbClr val="000000"/>
                </a:solidFill>
              </a:rPr>
              <a:t>   3. </a:t>
            </a:r>
            <a:r>
              <a:rPr lang="ru-RU" dirty="0" smtClean="0">
                <a:solidFill>
                  <a:srgbClr val="000000"/>
                </a:solidFill>
              </a:rPr>
              <a:t>Включение </a:t>
            </a:r>
            <a:r>
              <a:rPr lang="ru-RU" dirty="0" smtClean="0">
                <a:solidFill>
                  <a:srgbClr val="000000"/>
                </a:solidFill>
              </a:rPr>
              <a:t>педагогов в процесс кормления на основе СД в условиях учреждения и родителей в домашних условиях.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b="1" dirty="0" smtClean="0">
                <a:solidFill>
                  <a:srgbClr val="CC0066"/>
                </a:solidFill>
              </a:rPr>
              <a:t>Условия:</a:t>
            </a:r>
          </a:p>
          <a:p>
            <a:pPr marL="0" indent="0" algn="just">
              <a:buNone/>
            </a:pPr>
            <a:r>
              <a:rPr lang="ru-RU" dirty="0" smtClean="0"/>
              <a:t>     Кормление </a:t>
            </a:r>
            <a:r>
              <a:rPr lang="ru-RU" dirty="0"/>
              <a:t>(работа по расширению пищевого </a:t>
            </a:r>
            <a:r>
              <a:rPr lang="ru-RU" dirty="0" smtClean="0"/>
              <a:t>рациона) </a:t>
            </a:r>
            <a:r>
              <a:rPr lang="ru-RU" dirty="0"/>
              <a:t>проводится  во время режимных моментов (завтрак, обед, </a:t>
            </a:r>
            <a:r>
              <a:rPr lang="ru-RU" dirty="0" smtClean="0"/>
              <a:t>полдник). 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dirty="0"/>
              <a:t>П</a:t>
            </a:r>
            <a:r>
              <a:rPr lang="ru-RU" dirty="0" smtClean="0"/>
              <a:t>одготовительная </a:t>
            </a:r>
            <a:r>
              <a:rPr lang="ru-RU" dirty="0"/>
              <a:t>работа </a:t>
            </a:r>
            <a:r>
              <a:rPr lang="ru-RU" dirty="0" smtClean="0"/>
              <a:t> проводится </a:t>
            </a:r>
            <a:r>
              <a:rPr lang="ru-RU" dirty="0"/>
              <a:t>примерно за 5-10 минут до запланированного приема </a:t>
            </a:r>
            <a:r>
              <a:rPr lang="ru-RU" dirty="0" smtClean="0"/>
              <a:t>пищи.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   П</a:t>
            </a:r>
            <a:r>
              <a:rPr lang="ru-RU" dirty="0" smtClean="0"/>
              <a:t>рием </a:t>
            </a:r>
            <a:r>
              <a:rPr lang="ru-RU" dirty="0" smtClean="0"/>
              <a:t>пищи занимает </a:t>
            </a:r>
            <a:r>
              <a:rPr lang="ru-RU" dirty="0"/>
              <a:t>примерно 20-25  </a:t>
            </a:r>
            <a:r>
              <a:rPr lang="ru-RU" dirty="0" smtClean="0"/>
              <a:t>минут.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b="1" dirty="0" smtClean="0">
                <a:solidFill>
                  <a:srgbClr val="CC0066"/>
                </a:solidFill>
              </a:rPr>
              <a:t>Место: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Столовая </a:t>
            </a:r>
            <a:r>
              <a:rPr lang="ru-RU" dirty="0" smtClean="0"/>
              <a:t>центра. Стол </a:t>
            </a:r>
            <a:r>
              <a:rPr lang="ru-RU" dirty="0"/>
              <a:t>для приема </a:t>
            </a:r>
            <a:r>
              <a:rPr lang="ru-RU" dirty="0" smtClean="0"/>
              <a:t>пищи, </a:t>
            </a:r>
            <a:r>
              <a:rPr lang="ru-RU" dirty="0"/>
              <a:t>закрепленный за группой. </a:t>
            </a:r>
            <a:r>
              <a:rPr lang="ru-RU" dirty="0" smtClean="0"/>
              <a:t>Закрепленное </a:t>
            </a:r>
            <a:r>
              <a:rPr lang="ru-RU" dirty="0"/>
              <a:t>за  каждым ребенком собственное </a:t>
            </a:r>
            <a:r>
              <a:rPr lang="ru-RU" dirty="0" smtClean="0"/>
              <a:t>постоянное место за столом. </a:t>
            </a:r>
            <a:r>
              <a:rPr lang="ru-RU" i="1" dirty="0"/>
              <a:t>В качестве материалов </a:t>
            </a:r>
            <a:r>
              <a:rPr lang="ru-RU" i="1" dirty="0" smtClean="0"/>
              <a:t>для применения СД используются </a:t>
            </a:r>
            <a:r>
              <a:rPr lang="ru-RU" i="1" dirty="0"/>
              <a:t>текущие целевые </a:t>
            </a:r>
            <a:r>
              <a:rPr lang="ru-RU" i="1" dirty="0" smtClean="0"/>
              <a:t>(вводимые) продукты</a:t>
            </a:r>
            <a:r>
              <a:rPr lang="ru-RU" i="1" dirty="0"/>
              <a:t>, входящие в состав меню </a:t>
            </a:r>
            <a:r>
              <a:rPr lang="ru-RU" i="1" dirty="0" smtClean="0"/>
              <a:t>центра.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865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500" b="1" dirty="0" smtClean="0">
                <a:solidFill>
                  <a:srgbClr val="CC0066"/>
                </a:solidFill>
              </a:rPr>
              <a:t>Описание процедуры вмешательства:</a:t>
            </a:r>
            <a:endParaRPr lang="ru-RU" sz="3500" b="1" dirty="0">
              <a:solidFill>
                <a:srgbClr val="CC006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Clr>
                <a:srgbClr val="CC0066"/>
              </a:buClr>
              <a:buFont typeface="Wingdings" panose="05000000000000000000" pitchFamily="2" charset="2"/>
              <a:buChar char="Ø"/>
            </a:pPr>
            <a:r>
              <a:rPr lang="ru-RU" sz="2500" u="sng" dirty="0" smtClean="0">
                <a:solidFill>
                  <a:srgbClr val="CC0099"/>
                </a:solidFill>
              </a:rPr>
              <a:t>Подготовка </a:t>
            </a:r>
            <a:r>
              <a:rPr lang="ru-RU" sz="2500" u="sng" dirty="0">
                <a:solidFill>
                  <a:srgbClr val="CC0099"/>
                </a:solidFill>
              </a:rPr>
              <a:t>к приему </a:t>
            </a:r>
            <a:r>
              <a:rPr lang="ru-RU" sz="2500" u="sng" dirty="0" smtClean="0">
                <a:solidFill>
                  <a:srgbClr val="CC0099"/>
                </a:solidFill>
              </a:rPr>
              <a:t>пищи. </a:t>
            </a:r>
            <a:r>
              <a:rPr lang="ru-RU" sz="2500" dirty="0" smtClean="0">
                <a:solidFill>
                  <a:srgbClr val="000000"/>
                </a:solidFill>
              </a:rPr>
              <a:t>Происходит </a:t>
            </a:r>
            <a:r>
              <a:rPr lang="ru-RU" sz="2500" dirty="0">
                <a:solidFill>
                  <a:srgbClr val="000000"/>
                </a:solidFill>
              </a:rPr>
              <a:t>примерно за 5-10 минут до запланированного приема пищи. Воспитатель или </a:t>
            </a:r>
            <a:r>
              <a:rPr lang="ru-RU" sz="2500" dirty="0" smtClean="0">
                <a:solidFill>
                  <a:srgbClr val="000000"/>
                </a:solidFill>
              </a:rPr>
              <a:t>учитель-дефектолог </a:t>
            </a:r>
            <a:r>
              <a:rPr lang="ru-RU" sz="2500" dirty="0">
                <a:solidFill>
                  <a:srgbClr val="000000"/>
                </a:solidFill>
              </a:rPr>
              <a:t>предъявляет ребенку фотографии блюд в соответствии с меню.</a:t>
            </a:r>
          </a:p>
          <a:p>
            <a:pPr algn="just">
              <a:buClr>
                <a:srgbClr val="CC0066"/>
              </a:buClr>
              <a:buFont typeface="Wingdings" panose="05000000000000000000" pitchFamily="2" charset="2"/>
              <a:buChar char="Ø"/>
            </a:pPr>
            <a:r>
              <a:rPr lang="ru-RU" sz="2500" u="sng" dirty="0" smtClean="0">
                <a:solidFill>
                  <a:srgbClr val="CC0099"/>
                </a:solidFill>
              </a:rPr>
              <a:t>Прием пищи</a:t>
            </a:r>
            <a:r>
              <a:rPr lang="ru-RU" sz="2500" dirty="0" smtClean="0">
                <a:solidFill>
                  <a:srgbClr val="CC0099"/>
                </a:solidFill>
              </a:rPr>
              <a:t> </a:t>
            </a:r>
            <a:r>
              <a:rPr lang="ru-RU" sz="2500" dirty="0">
                <a:solidFill>
                  <a:srgbClr val="000000"/>
                </a:solidFill>
              </a:rPr>
              <a:t>происходит  в соответствии с этапами процедуры расширения пищевого </a:t>
            </a:r>
            <a:r>
              <a:rPr lang="ru-RU" sz="2500" dirty="0" smtClean="0">
                <a:solidFill>
                  <a:srgbClr val="000000"/>
                </a:solidFill>
              </a:rPr>
              <a:t>рациона.  Для стимулирования </a:t>
            </a:r>
            <a:r>
              <a:rPr lang="ru-RU" sz="2500" dirty="0">
                <a:solidFill>
                  <a:srgbClr val="000000"/>
                </a:solidFill>
              </a:rPr>
              <a:t>применяется: система «сначала – потом», социально значимые поощрения (похвала, </a:t>
            </a:r>
            <a:r>
              <a:rPr lang="ru-RU" sz="2500" dirty="0" smtClean="0">
                <a:solidFill>
                  <a:srgbClr val="000000"/>
                </a:solidFill>
              </a:rPr>
              <a:t>«дай пять», «класс» </a:t>
            </a:r>
            <a:r>
              <a:rPr lang="ru-RU" sz="2500" dirty="0">
                <a:solidFill>
                  <a:srgbClr val="000000"/>
                </a:solidFill>
              </a:rPr>
              <a:t>и т.д.), пищевые поощрения – хлеб.</a:t>
            </a:r>
          </a:p>
          <a:p>
            <a:pPr algn="just">
              <a:buClr>
                <a:srgbClr val="CC0066"/>
              </a:buClr>
              <a:buFont typeface="Wingdings" panose="05000000000000000000" pitchFamily="2" charset="2"/>
              <a:buChar char="Ø"/>
            </a:pPr>
            <a:r>
              <a:rPr lang="ru-RU" sz="2500" u="sng" dirty="0" smtClean="0">
                <a:solidFill>
                  <a:srgbClr val="CC0099"/>
                </a:solidFill>
              </a:rPr>
              <a:t>Используемые подсказки</a:t>
            </a:r>
            <a:r>
              <a:rPr lang="ru-RU" sz="2500" dirty="0" smtClean="0">
                <a:solidFill>
                  <a:srgbClr val="CC0099"/>
                </a:solidFill>
              </a:rPr>
              <a:t>: </a:t>
            </a:r>
            <a:r>
              <a:rPr lang="ru-RU" sz="2500" dirty="0" smtClean="0">
                <a:solidFill>
                  <a:srgbClr val="000000"/>
                </a:solidFill>
              </a:rPr>
              <a:t>физическая, словесная</a:t>
            </a:r>
            <a:r>
              <a:rPr lang="ru-RU" sz="2500" dirty="0">
                <a:solidFill>
                  <a:srgbClr val="000000"/>
                </a:solidFill>
              </a:rPr>
              <a:t>, </a:t>
            </a:r>
            <a:r>
              <a:rPr lang="ru-RU" sz="2500" dirty="0" smtClean="0">
                <a:solidFill>
                  <a:srgbClr val="000000"/>
                </a:solidFill>
              </a:rPr>
              <a:t>моделирующая.</a:t>
            </a:r>
            <a:endParaRPr lang="ru-RU" sz="2500" dirty="0">
              <a:solidFill>
                <a:srgbClr val="0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593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80920" cy="1008112"/>
          </a:xfrm>
        </p:spPr>
        <p:txBody>
          <a:bodyPr>
            <a:noAutofit/>
          </a:bodyPr>
          <a:lstStyle/>
          <a:p>
            <a:pPr algn="ctr"/>
            <a:r>
              <a:rPr lang="ru-RU" sz="3500" b="1" dirty="0" smtClean="0">
                <a:solidFill>
                  <a:srgbClr val="CC0066"/>
                </a:solidFill>
              </a:rPr>
              <a:t>Алгоритм (этапы) вмешательства </a:t>
            </a:r>
            <a:r>
              <a:rPr lang="ru-RU" sz="3500" b="1" dirty="0" smtClean="0">
                <a:solidFill>
                  <a:srgbClr val="CC0066"/>
                </a:solidFill>
              </a:rPr>
              <a:t/>
            </a:r>
            <a:br>
              <a:rPr lang="ru-RU" sz="3500" b="1" dirty="0" smtClean="0">
                <a:solidFill>
                  <a:srgbClr val="CC0066"/>
                </a:solidFill>
              </a:rPr>
            </a:br>
            <a:r>
              <a:rPr lang="ru-RU" sz="3500" b="1" dirty="0" smtClean="0">
                <a:solidFill>
                  <a:srgbClr val="CC0066"/>
                </a:solidFill>
              </a:rPr>
              <a:t>по </a:t>
            </a:r>
            <a:r>
              <a:rPr lang="ru-RU" sz="3500" b="1" dirty="0" smtClean="0">
                <a:solidFill>
                  <a:srgbClr val="CC0066"/>
                </a:solidFill>
              </a:rPr>
              <a:t>расширения пищевого рациона:</a:t>
            </a:r>
            <a:endParaRPr lang="ru-RU" sz="3500" b="1" dirty="0">
              <a:solidFill>
                <a:srgbClr val="CC006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583" y="1377372"/>
            <a:ext cx="8388424" cy="5472608"/>
          </a:xfrm>
        </p:spPr>
        <p:txBody>
          <a:bodyPr>
            <a:noAutofit/>
          </a:bodyPr>
          <a:lstStyle/>
          <a:p>
            <a:pPr lvl="0" algn="just">
              <a:buClr>
                <a:srgbClr val="CC0099"/>
              </a:buClr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0000"/>
                </a:solidFill>
                <a:cs typeface="Times New Roman" pitchFamily="18" charset="0"/>
              </a:rPr>
              <a:t>Оставаться </a:t>
            </a:r>
            <a:r>
              <a:rPr lang="ru-RU" sz="1800" dirty="0">
                <a:solidFill>
                  <a:srgbClr val="000000"/>
                </a:solidFill>
                <a:cs typeface="Times New Roman" pitchFamily="18" charset="0"/>
              </a:rPr>
              <a:t>спокойным, когда </a:t>
            </a:r>
            <a:r>
              <a:rPr lang="ru-RU" sz="1800" dirty="0" smtClean="0">
                <a:solidFill>
                  <a:srgbClr val="000000"/>
                </a:solidFill>
                <a:cs typeface="Times New Roman" pitchFamily="18" charset="0"/>
              </a:rPr>
              <a:t>вводимый продукт (далее - продукт) </a:t>
            </a:r>
            <a:r>
              <a:rPr lang="ru-RU" sz="1800" dirty="0">
                <a:solidFill>
                  <a:srgbClr val="000000"/>
                </a:solidFill>
                <a:cs typeface="Times New Roman" pitchFamily="18" charset="0"/>
              </a:rPr>
              <a:t>находится в </a:t>
            </a:r>
            <a:r>
              <a:rPr lang="ru-RU" sz="1800" dirty="0" smtClean="0">
                <a:solidFill>
                  <a:srgbClr val="000000"/>
                </a:solidFill>
                <a:cs typeface="Times New Roman" pitchFamily="18" charset="0"/>
              </a:rPr>
              <a:t>комнате. </a:t>
            </a:r>
            <a:r>
              <a:rPr lang="ru-RU" sz="1800" i="1" dirty="0" smtClean="0">
                <a:solidFill>
                  <a:srgbClr val="000000"/>
                </a:solidFill>
                <a:cs typeface="Times New Roman" pitchFamily="18" charset="0"/>
              </a:rPr>
              <a:t>Переходить </a:t>
            </a:r>
            <a:r>
              <a:rPr lang="ru-RU" sz="1800" i="1" dirty="0">
                <a:solidFill>
                  <a:srgbClr val="000000"/>
                </a:solidFill>
                <a:cs typeface="Times New Roman" pitchFamily="18" charset="0"/>
              </a:rPr>
              <a:t>к следующему этапу </a:t>
            </a:r>
            <a:r>
              <a:rPr lang="ru-RU" sz="1800" i="1" dirty="0" smtClean="0">
                <a:solidFill>
                  <a:srgbClr val="000000"/>
                </a:solidFill>
                <a:cs typeface="Times New Roman" pitchFamily="18" charset="0"/>
              </a:rPr>
              <a:t>в том </a:t>
            </a:r>
            <a:r>
              <a:rPr lang="ru-RU" sz="1800" i="1" dirty="0">
                <a:solidFill>
                  <a:srgbClr val="000000"/>
                </a:solidFill>
                <a:cs typeface="Times New Roman" pitchFamily="18" charset="0"/>
              </a:rPr>
              <a:t>случае, когда 4 раза подряд ребенок остается </a:t>
            </a:r>
            <a:r>
              <a:rPr lang="ru-RU" sz="1800" i="1" dirty="0" smtClean="0">
                <a:solidFill>
                  <a:srgbClr val="000000"/>
                </a:solidFill>
                <a:cs typeface="Times New Roman" pitchFamily="18" charset="0"/>
              </a:rPr>
              <a:t>спокойным.</a:t>
            </a:r>
            <a:endParaRPr lang="ru-RU" sz="1800" i="1" dirty="0">
              <a:solidFill>
                <a:srgbClr val="000000"/>
              </a:solidFill>
              <a:cs typeface="Times New Roman" pitchFamily="18" charset="0"/>
            </a:endParaRPr>
          </a:p>
          <a:p>
            <a:pPr lvl="0" algn="just">
              <a:buClr>
                <a:srgbClr val="CC0099"/>
              </a:buClr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0000"/>
                </a:solidFill>
                <a:cs typeface="Times New Roman" pitchFamily="18" charset="0"/>
              </a:rPr>
              <a:t>Оставаться </a:t>
            </a:r>
            <a:r>
              <a:rPr lang="ru-RU" sz="1800" dirty="0">
                <a:solidFill>
                  <a:srgbClr val="000000"/>
                </a:solidFill>
                <a:cs typeface="Times New Roman" pitchFamily="18" charset="0"/>
              </a:rPr>
              <a:t>спокойным, когда продукт находится на </a:t>
            </a:r>
            <a:r>
              <a:rPr lang="ru-RU" sz="1800" dirty="0" smtClean="0">
                <a:solidFill>
                  <a:srgbClr val="000000"/>
                </a:solidFill>
                <a:cs typeface="Times New Roman" pitchFamily="18" charset="0"/>
              </a:rPr>
              <a:t>столе. </a:t>
            </a:r>
            <a:r>
              <a:rPr lang="ru-RU" sz="1800" i="1" dirty="0" smtClean="0">
                <a:solidFill>
                  <a:srgbClr val="000000"/>
                </a:solidFill>
                <a:cs typeface="Times New Roman" pitchFamily="18" charset="0"/>
              </a:rPr>
              <a:t>Переходить </a:t>
            </a:r>
            <a:r>
              <a:rPr lang="ru-RU" sz="1800" i="1" dirty="0">
                <a:solidFill>
                  <a:srgbClr val="000000"/>
                </a:solidFill>
                <a:cs typeface="Times New Roman" pitchFamily="18" charset="0"/>
              </a:rPr>
              <a:t>к следующему этапу в том случае, когда 4 дня </a:t>
            </a:r>
            <a:r>
              <a:rPr lang="ru-RU" sz="1800" i="1" dirty="0" smtClean="0">
                <a:solidFill>
                  <a:srgbClr val="000000"/>
                </a:solidFill>
                <a:cs typeface="Times New Roman" pitchFamily="18" charset="0"/>
              </a:rPr>
              <a:t>подряд </a:t>
            </a:r>
            <a:r>
              <a:rPr lang="ru-RU" sz="1800" i="1" dirty="0">
                <a:solidFill>
                  <a:srgbClr val="000000"/>
                </a:solidFill>
                <a:cs typeface="Times New Roman" pitchFamily="18" charset="0"/>
              </a:rPr>
              <a:t>ребенок остается </a:t>
            </a:r>
            <a:r>
              <a:rPr lang="ru-RU" sz="1800" i="1" dirty="0" smtClean="0">
                <a:solidFill>
                  <a:srgbClr val="000000"/>
                </a:solidFill>
                <a:cs typeface="Times New Roman" pitchFamily="18" charset="0"/>
              </a:rPr>
              <a:t>спокойным.</a:t>
            </a:r>
            <a:endParaRPr lang="ru-RU" sz="1800" i="1" dirty="0">
              <a:solidFill>
                <a:srgbClr val="000000"/>
              </a:solidFill>
              <a:cs typeface="Times New Roman" pitchFamily="18" charset="0"/>
            </a:endParaRPr>
          </a:p>
          <a:p>
            <a:pPr lvl="0" algn="just">
              <a:buClr>
                <a:srgbClr val="CC0099"/>
              </a:buClr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0000"/>
                </a:solidFill>
                <a:cs typeface="Times New Roman" pitchFamily="18" charset="0"/>
              </a:rPr>
              <a:t>Оставаться </a:t>
            </a:r>
            <a:r>
              <a:rPr lang="ru-RU" sz="1800" dirty="0">
                <a:solidFill>
                  <a:srgbClr val="000000"/>
                </a:solidFill>
                <a:cs typeface="Times New Roman" pitchFamily="18" charset="0"/>
              </a:rPr>
              <a:t>спокойным, когда продукт находится прямо перед </a:t>
            </a:r>
            <a:r>
              <a:rPr lang="ru-RU" sz="1800" dirty="0" smtClean="0">
                <a:solidFill>
                  <a:srgbClr val="000000"/>
                </a:solidFill>
                <a:cs typeface="Times New Roman" pitchFamily="18" charset="0"/>
              </a:rPr>
              <a:t>ребенком. </a:t>
            </a:r>
            <a:r>
              <a:rPr lang="ru-RU" sz="1800" i="1" dirty="0" smtClean="0">
                <a:solidFill>
                  <a:srgbClr val="000000"/>
                </a:solidFill>
                <a:cs typeface="Times New Roman" pitchFamily="18" charset="0"/>
              </a:rPr>
              <a:t>Переходить </a:t>
            </a:r>
            <a:r>
              <a:rPr lang="ru-RU" sz="1800" i="1" dirty="0">
                <a:solidFill>
                  <a:srgbClr val="000000"/>
                </a:solidFill>
                <a:cs typeface="Times New Roman" pitchFamily="18" charset="0"/>
              </a:rPr>
              <a:t>к следующему этапу в том случае, когда 4 дня подряд ребенок остается </a:t>
            </a:r>
            <a:r>
              <a:rPr lang="ru-RU" sz="1800" i="1" dirty="0" smtClean="0">
                <a:solidFill>
                  <a:srgbClr val="000000"/>
                </a:solidFill>
                <a:cs typeface="Times New Roman" pitchFamily="18" charset="0"/>
              </a:rPr>
              <a:t>спокойным.</a:t>
            </a:r>
            <a:endParaRPr lang="ru-RU" sz="1800" i="1" dirty="0">
              <a:solidFill>
                <a:srgbClr val="000000"/>
              </a:solidFill>
              <a:cs typeface="Times New Roman" pitchFamily="18" charset="0"/>
            </a:endParaRPr>
          </a:p>
          <a:p>
            <a:pPr lvl="0" algn="just">
              <a:buClr>
                <a:srgbClr val="CC0099"/>
              </a:buClr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0000"/>
                </a:solidFill>
                <a:cs typeface="Times New Roman" pitchFamily="18" charset="0"/>
              </a:rPr>
              <a:t>Прикоснуться </a:t>
            </a:r>
            <a:r>
              <a:rPr lang="ru-RU" sz="1800" dirty="0">
                <a:solidFill>
                  <a:srgbClr val="000000"/>
                </a:solidFill>
                <a:cs typeface="Times New Roman" pitchFamily="18" charset="0"/>
              </a:rPr>
              <a:t>к продукту, взять </a:t>
            </a:r>
            <a:r>
              <a:rPr lang="ru-RU" sz="1800" dirty="0" smtClean="0">
                <a:solidFill>
                  <a:srgbClr val="000000"/>
                </a:solidFill>
                <a:cs typeface="Times New Roman" pitchFamily="18" charset="0"/>
              </a:rPr>
              <a:t>его и </a:t>
            </a:r>
            <a:r>
              <a:rPr lang="ru-RU" sz="1800" dirty="0">
                <a:solidFill>
                  <a:srgbClr val="000000"/>
                </a:solidFill>
                <a:cs typeface="Times New Roman" pitchFamily="18" charset="0"/>
              </a:rPr>
              <a:t>переложить в специальную посуду (запасная чистая тарелка</a:t>
            </a:r>
            <a:r>
              <a:rPr lang="ru-RU" sz="1800" dirty="0" smtClean="0">
                <a:solidFill>
                  <a:srgbClr val="000000"/>
                </a:solidFill>
                <a:cs typeface="Times New Roman" pitchFamily="18" charset="0"/>
              </a:rPr>
              <a:t>). </a:t>
            </a:r>
            <a:r>
              <a:rPr lang="ru-RU" sz="1800" i="1" dirty="0" smtClean="0">
                <a:solidFill>
                  <a:srgbClr val="000000"/>
                </a:solidFill>
                <a:cs typeface="Times New Roman" pitchFamily="18" charset="0"/>
              </a:rPr>
              <a:t>Переходить </a:t>
            </a:r>
            <a:r>
              <a:rPr lang="ru-RU" sz="1800" i="1" dirty="0">
                <a:solidFill>
                  <a:srgbClr val="000000"/>
                </a:solidFill>
                <a:cs typeface="Times New Roman" pitchFamily="18" charset="0"/>
              </a:rPr>
              <a:t>к следующему этапу в том случае, когда ребенок выполняет данное действие 10 раз подряд в течение 4-х </a:t>
            </a:r>
            <a:r>
              <a:rPr lang="ru-RU" sz="1800" i="1" dirty="0" smtClean="0">
                <a:solidFill>
                  <a:srgbClr val="000000"/>
                </a:solidFill>
                <a:cs typeface="Times New Roman" pitchFamily="18" charset="0"/>
              </a:rPr>
              <a:t>дней.</a:t>
            </a:r>
            <a:endParaRPr lang="ru-RU" sz="1800" i="1" dirty="0">
              <a:solidFill>
                <a:srgbClr val="000000"/>
              </a:solidFill>
              <a:cs typeface="Times New Roman" pitchFamily="18" charset="0"/>
            </a:endParaRPr>
          </a:p>
          <a:p>
            <a:pPr lvl="0" algn="just">
              <a:buClr>
                <a:srgbClr val="CC0099"/>
              </a:buClr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0000"/>
                </a:solidFill>
                <a:cs typeface="Times New Roman" pitchFamily="18" charset="0"/>
              </a:rPr>
              <a:t>Взять </a:t>
            </a:r>
            <a:r>
              <a:rPr lang="ru-RU" sz="1800" dirty="0">
                <a:solidFill>
                  <a:srgbClr val="000000"/>
                </a:solidFill>
                <a:cs typeface="Times New Roman" pitchFamily="18" charset="0"/>
              </a:rPr>
              <a:t>продукт, понюхать и переложить в специальную посуду (запасная чистая тарелка</a:t>
            </a:r>
            <a:r>
              <a:rPr lang="ru-RU" sz="1800" dirty="0" smtClean="0">
                <a:solidFill>
                  <a:srgbClr val="000000"/>
                </a:solidFill>
                <a:cs typeface="Times New Roman" pitchFamily="18" charset="0"/>
              </a:rPr>
              <a:t>). </a:t>
            </a:r>
            <a:r>
              <a:rPr lang="ru-RU" sz="1800" i="1" dirty="0" smtClean="0">
                <a:solidFill>
                  <a:srgbClr val="000000"/>
                </a:solidFill>
                <a:cs typeface="Times New Roman" pitchFamily="18" charset="0"/>
              </a:rPr>
              <a:t>Переходить </a:t>
            </a:r>
            <a:r>
              <a:rPr lang="ru-RU" sz="1800" i="1" dirty="0">
                <a:solidFill>
                  <a:srgbClr val="000000"/>
                </a:solidFill>
                <a:cs typeface="Times New Roman" pitchFamily="18" charset="0"/>
              </a:rPr>
              <a:t>к следующему этапу в том случае, когда ребенок выполняет данное действие 10 раз подряд в течение 4-х </a:t>
            </a:r>
            <a:r>
              <a:rPr lang="ru-RU" sz="1800" i="1" dirty="0" smtClean="0">
                <a:solidFill>
                  <a:srgbClr val="000000"/>
                </a:solidFill>
                <a:cs typeface="Times New Roman" pitchFamily="18" charset="0"/>
              </a:rPr>
              <a:t>дней. </a:t>
            </a:r>
          </a:p>
          <a:p>
            <a:pPr lvl="0" algn="just">
              <a:buClr>
                <a:srgbClr val="CC0099"/>
              </a:buClr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0000"/>
                </a:solidFill>
                <a:cs typeface="Times New Roman" pitchFamily="18" charset="0"/>
              </a:rPr>
              <a:t>Взять </a:t>
            </a:r>
            <a:r>
              <a:rPr lang="ru-RU" sz="1800" dirty="0">
                <a:solidFill>
                  <a:srgbClr val="000000"/>
                </a:solidFill>
                <a:cs typeface="Times New Roman" pitchFamily="18" charset="0"/>
              </a:rPr>
              <a:t>продукт, дотронуться </a:t>
            </a:r>
            <a:r>
              <a:rPr lang="ru-RU" sz="1800" dirty="0" smtClean="0">
                <a:solidFill>
                  <a:srgbClr val="000000"/>
                </a:solidFill>
                <a:cs typeface="Times New Roman" pitchFamily="18" charset="0"/>
              </a:rPr>
              <a:t>им </a:t>
            </a:r>
            <a:r>
              <a:rPr lang="ru-RU" sz="1800" dirty="0">
                <a:solidFill>
                  <a:srgbClr val="000000"/>
                </a:solidFill>
                <a:cs typeface="Times New Roman" pitchFamily="18" charset="0"/>
              </a:rPr>
              <a:t>до губ и переложить в специальную посуду (запасная чистая тарелка</a:t>
            </a:r>
            <a:r>
              <a:rPr lang="ru-RU" sz="1800" dirty="0" smtClean="0">
                <a:solidFill>
                  <a:srgbClr val="000000"/>
                </a:solidFill>
                <a:cs typeface="Times New Roman" pitchFamily="18" charset="0"/>
              </a:rPr>
              <a:t>).  </a:t>
            </a:r>
            <a:r>
              <a:rPr lang="ru-RU" sz="1800" i="1" dirty="0" smtClean="0">
                <a:solidFill>
                  <a:srgbClr val="000000"/>
                </a:solidFill>
                <a:cs typeface="Times New Roman" pitchFamily="18" charset="0"/>
              </a:rPr>
              <a:t>Переходить </a:t>
            </a:r>
            <a:r>
              <a:rPr lang="ru-RU" sz="1800" i="1" dirty="0">
                <a:solidFill>
                  <a:srgbClr val="000000"/>
                </a:solidFill>
                <a:cs typeface="Times New Roman" pitchFamily="18" charset="0"/>
              </a:rPr>
              <a:t>к следующему этапу в том случае, когда ребенок выполняет данное действие 10 раз подряд в течение 3-х </a:t>
            </a:r>
            <a:r>
              <a:rPr lang="ru-RU" sz="1800" i="1" dirty="0" smtClean="0">
                <a:solidFill>
                  <a:srgbClr val="000000"/>
                </a:solidFill>
                <a:cs typeface="Times New Roman" pitchFamily="18" charset="0"/>
              </a:rPr>
              <a:t>дней</a:t>
            </a:r>
            <a:r>
              <a:rPr lang="ru-RU" sz="1800" i="1" dirty="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ru-RU" sz="1800" i="1" dirty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64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143000"/>
          </a:xfrm>
        </p:spPr>
        <p:txBody>
          <a:bodyPr>
            <a:noAutofit/>
          </a:bodyPr>
          <a:lstStyle/>
          <a:p>
            <a:pPr algn="ctr"/>
            <a:r>
              <a:rPr lang="ru-RU" sz="3500" b="1" dirty="0">
                <a:solidFill>
                  <a:srgbClr val="CC0099"/>
                </a:solidFill>
              </a:rPr>
              <a:t>Алгоритм (этапы) вмешательства </a:t>
            </a:r>
            <a:r>
              <a:rPr lang="ru-RU" sz="3500" b="1" dirty="0" smtClean="0">
                <a:solidFill>
                  <a:srgbClr val="CC0099"/>
                </a:solidFill>
              </a:rPr>
              <a:t/>
            </a:r>
            <a:br>
              <a:rPr lang="ru-RU" sz="3500" b="1" dirty="0" smtClean="0">
                <a:solidFill>
                  <a:srgbClr val="CC0099"/>
                </a:solidFill>
              </a:rPr>
            </a:br>
            <a:r>
              <a:rPr lang="ru-RU" sz="3500" b="1" dirty="0" smtClean="0">
                <a:solidFill>
                  <a:srgbClr val="CC0099"/>
                </a:solidFill>
              </a:rPr>
              <a:t>по </a:t>
            </a:r>
            <a:r>
              <a:rPr lang="ru-RU" sz="3500" b="1" dirty="0">
                <a:solidFill>
                  <a:srgbClr val="CC0099"/>
                </a:solidFill>
              </a:rPr>
              <a:t>расширения пищевого рациона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280920" cy="5589240"/>
          </a:xfrm>
        </p:spPr>
        <p:txBody>
          <a:bodyPr>
            <a:normAutofit fontScale="70000" lnSpcReduction="20000"/>
          </a:bodyPr>
          <a:lstStyle/>
          <a:p>
            <a:pPr algn="just">
              <a:buClr>
                <a:srgbClr val="CC0066"/>
              </a:buClr>
              <a:buFont typeface="Wingdings" panose="05000000000000000000" pitchFamily="2" charset="2"/>
              <a:buChar char="Ø"/>
            </a:pPr>
            <a:r>
              <a:rPr lang="ru-RU" dirty="0" smtClean="0"/>
              <a:t>	</a:t>
            </a:r>
            <a:r>
              <a:rPr lang="ru-RU" sz="2700" dirty="0" smtClean="0">
                <a:solidFill>
                  <a:srgbClr val="000000"/>
                </a:solidFill>
              </a:rPr>
              <a:t>Дотронуться </a:t>
            </a:r>
            <a:r>
              <a:rPr lang="ru-RU" sz="2700" dirty="0">
                <a:solidFill>
                  <a:srgbClr val="000000"/>
                </a:solidFill>
              </a:rPr>
              <a:t>языком до продукта и переложить </a:t>
            </a:r>
            <a:r>
              <a:rPr lang="ru-RU" sz="2700" dirty="0" smtClean="0">
                <a:solidFill>
                  <a:srgbClr val="000000"/>
                </a:solidFill>
              </a:rPr>
              <a:t> в </a:t>
            </a:r>
            <a:r>
              <a:rPr lang="ru-RU" sz="2700" dirty="0">
                <a:solidFill>
                  <a:srgbClr val="000000"/>
                </a:solidFill>
              </a:rPr>
              <a:t>специальную посуду (запасная чистая тарелка). </a:t>
            </a:r>
            <a:r>
              <a:rPr lang="ru-RU" sz="2700" i="1" dirty="0" smtClean="0">
                <a:solidFill>
                  <a:srgbClr val="000000"/>
                </a:solidFill>
              </a:rPr>
              <a:t>Переходить </a:t>
            </a:r>
            <a:r>
              <a:rPr lang="ru-RU" sz="2700" i="1" dirty="0">
                <a:solidFill>
                  <a:srgbClr val="000000"/>
                </a:solidFill>
              </a:rPr>
              <a:t>к следующему этапу в том случае, когда ребенок выполняет данное действие 10 раз подряд в течение 3-х дней .</a:t>
            </a:r>
          </a:p>
          <a:p>
            <a:pPr algn="just">
              <a:buClr>
                <a:srgbClr val="CC0066"/>
              </a:buClr>
              <a:buFont typeface="Wingdings" panose="05000000000000000000" pitchFamily="2" charset="2"/>
              <a:buChar char="Ø"/>
            </a:pPr>
            <a:r>
              <a:rPr lang="ru-RU" sz="2700" dirty="0" smtClean="0">
                <a:solidFill>
                  <a:srgbClr val="000000"/>
                </a:solidFill>
              </a:rPr>
              <a:t>	Откусить </a:t>
            </a:r>
            <a:r>
              <a:rPr lang="ru-RU" sz="2700" dirty="0">
                <a:solidFill>
                  <a:srgbClr val="000000"/>
                </a:solidFill>
              </a:rPr>
              <a:t>продукт 1 раз и выплюнуть в специальную посуду (запасная чистая тарелка). </a:t>
            </a:r>
            <a:r>
              <a:rPr lang="ru-RU" sz="2700" i="1" dirty="0" smtClean="0">
                <a:solidFill>
                  <a:srgbClr val="000000"/>
                </a:solidFill>
              </a:rPr>
              <a:t>Переходить </a:t>
            </a:r>
            <a:r>
              <a:rPr lang="ru-RU" sz="2700" i="1" dirty="0">
                <a:solidFill>
                  <a:srgbClr val="000000"/>
                </a:solidFill>
              </a:rPr>
              <a:t>к следующему этапу в том случае, когда ребенок выполняет данное действие 10 раз подряд в течение 2-х </a:t>
            </a:r>
            <a:r>
              <a:rPr lang="ru-RU" sz="2700" i="1" dirty="0" smtClean="0">
                <a:solidFill>
                  <a:srgbClr val="000000"/>
                </a:solidFill>
              </a:rPr>
              <a:t>дней. </a:t>
            </a:r>
            <a:endParaRPr lang="ru-RU" sz="2700" i="1" dirty="0">
              <a:solidFill>
                <a:srgbClr val="000000"/>
              </a:solidFill>
            </a:endParaRPr>
          </a:p>
          <a:p>
            <a:pPr algn="just">
              <a:buClr>
                <a:srgbClr val="CC0066"/>
              </a:buClr>
              <a:buFont typeface="Wingdings" panose="05000000000000000000" pitchFamily="2" charset="2"/>
              <a:buChar char="Ø"/>
            </a:pPr>
            <a:r>
              <a:rPr lang="ru-RU" sz="2700" dirty="0" smtClean="0">
                <a:solidFill>
                  <a:srgbClr val="000000"/>
                </a:solidFill>
              </a:rPr>
              <a:t>	Держать </a:t>
            </a:r>
            <a:r>
              <a:rPr lang="ru-RU" sz="2700" dirty="0">
                <a:solidFill>
                  <a:srgbClr val="000000"/>
                </a:solidFill>
              </a:rPr>
              <a:t>во рту продукт на протяжении 3, 5, 7, 10-ти счетов, затем – выплюнуть в специальную посуду (запасная чистая тарелка). </a:t>
            </a:r>
            <a:r>
              <a:rPr lang="ru-RU" sz="2700" i="1" dirty="0" smtClean="0">
                <a:solidFill>
                  <a:srgbClr val="000000"/>
                </a:solidFill>
              </a:rPr>
              <a:t>Переходить </a:t>
            </a:r>
            <a:r>
              <a:rPr lang="ru-RU" sz="2700" i="1" dirty="0">
                <a:solidFill>
                  <a:srgbClr val="000000"/>
                </a:solidFill>
              </a:rPr>
              <a:t>к следующему этапу в том случае, когда ребенок выполняет данное действие 10 раз подряд в течение 2-х дней </a:t>
            </a:r>
          </a:p>
          <a:p>
            <a:pPr algn="just">
              <a:buClr>
                <a:srgbClr val="CC0066"/>
              </a:buClr>
              <a:buFont typeface="Wingdings" panose="05000000000000000000" pitchFamily="2" charset="2"/>
              <a:buChar char="Ø"/>
            </a:pPr>
            <a:r>
              <a:rPr lang="ru-RU" sz="2700" dirty="0" smtClean="0">
                <a:solidFill>
                  <a:srgbClr val="000000"/>
                </a:solidFill>
              </a:rPr>
              <a:t>	Съесть </a:t>
            </a:r>
            <a:r>
              <a:rPr lang="ru-RU" sz="2700" dirty="0">
                <a:solidFill>
                  <a:srgbClr val="000000"/>
                </a:solidFill>
              </a:rPr>
              <a:t>один кусочек </a:t>
            </a:r>
            <a:r>
              <a:rPr lang="ru-RU" sz="2700" dirty="0" smtClean="0">
                <a:solidFill>
                  <a:srgbClr val="000000"/>
                </a:solidFill>
              </a:rPr>
              <a:t>продукта </a:t>
            </a:r>
            <a:r>
              <a:rPr lang="ru-RU" sz="2700" dirty="0">
                <a:solidFill>
                  <a:srgbClr val="000000"/>
                </a:solidFill>
              </a:rPr>
              <a:t>размером с </a:t>
            </a:r>
            <a:r>
              <a:rPr lang="ru-RU" sz="2700" dirty="0" smtClean="0">
                <a:solidFill>
                  <a:srgbClr val="000000"/>
                </a:solidFill>
              </a:rPr>
              <a:t>одну </a:t>
            </a:r>
            <a:r>
              <a:rPr lang="ru-RU" sz="2700" dirty="0">
                <a:solidFill>
                  <a:srgbClr val="000000"/>
                </a:solidFill>
              </a:rPr>
              <a:t>столовую ложку, постепенно увеличивая количество съедаемого продукта. </a:t>
            </a:r>
            <a:r>
              <a:rPr lang="ru-RU" sz="2700" dirty="0">
                <a:solidFill>
                  <a:srgbClr val="CC0099"/>
                </a:solidFill>
              </a:rPr>
              <a:t>Продукт считается введенным в рацион ребенка в том случае, если в течение 7 дней (рабочих) ребенок съедает все порцию целевого продукта. Фиксируется количества ложек съедаемого целевого продукта. </a:t>
            </a:r>
          </a:p>
          <a:p>
            <a:pPr marL="0" indent="0">
              <a:buNone/>
            </a:pPr>
            <a:endParaRPr lang="ru-RU" b="1" i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b="1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Важные </a:t>
            </a:r>
            <a:r>
              <a:rPr lang="ru-RU" b="1" i="1" dirty="0" smtClean="0">
                <a:solidFill>
                  <a:srgbClr val="C00000"/>
                </a:solidFill>
              </a:rPr>
              <a:t>факторы для эффективной СД:</a:t>
            </a:r>
            <a:endParaRPr lang="ru-RU" b="1" i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! </a:t>
            </a:r>
            <a:r>
              <a:rPr lang="ru-RU" b="1" i="1" dirty="0" smtClean="0"/>
              <a:t>  Если </a:t>
            </a:r>
            <a:r>
              <a:rPr lang="ru-RU" b="1" i="1" dirty="0"/>
              <a:t>какой-то продукт вызывает рвотный рефлекс на протяжении 4-х сессий </a:t>
            </a:r>
            <a:r>
              <a:rPr lang="ru-RU" b="1" i="1" dirty="0" smtClean="0"/>
              <a:t>подряд, он  </a:t>
            </a:r>
            <a:r>
              <a:rPr lang="ru-RU" b="1" i="1" dirty="0"/>
              <a:t>убирается из работы.</a:t>
            </a:r>
          </a:p>
          <a:p>
            <a:pPr marL="0" indent="0" algn="just">
              <a:buNone/>
            </a:pPr>
            <a:r>
              <a:rPr lang="ru-RU" b="1" i="1" dirty="0">
                <a:solidFill>
                  <a:srgbClr val="C00000"/>
                </a:solidFill>
              </a:rPr>
              <a:t>!</a:t>
            </a:r>
            <a:r>
              <a:rPr lang="ru-RU" b="1" i="1" dirty="0"/>
              <a:t> В случаях, когда ребенок отказывается проводить действие, необходимое на данном </a:t>
            </a:r>
            <a:r>
              <a:rPr lang="ru-RU" b="1" i="1" dirty="0" smtClean="0"/>
              <a:t>этапе,  </a:t>
            </a:r>
            <a:r>
              <a:rPr lang="ru-RU" b="1" i="1" dirty="0"/>
              <a:t>взрослый  возвращается на 2 этапа назад</a:t>
            </a:r>
            <a:r>
              <a:rPr lang="ru-RU" b="1" i="1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446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136904" cy="1143000"/>
          </a:xfrm>
        </p:spPr>
        <p:txBody>
          <a:bodyPr>
            <a:noAutofit/>
          </a:bodyPr>
          <a:lstStyle/>
          <a:p>
            <a:pPr algn="ctr"/>
            <a:r>
              <a:rPr lang="ru-RU" sz="3500" b="1" dirty="0" smtClean="0">
                <a:solidFill>
                  <a:srgbClr val="CC0099"/>
                </a:solidFill>
              </a:rPr>
              <a:t>Показатели эффективности </a:t>
            </a:r>
            <a:r>
              <a:rPr lang="ru-RU" sz="3500" b="1" dirty="0" smtClean="0">
                <a:solidFill>
                  <a:srgbClr val="CC0099"/>
                </a:solidFill>
              </a:rPr>
              <a:t/>
            </a:r>
            <a:br>
              <a:rPr lang="ru-RU" sz="3500" b="1" dirty="0" smtClean="0">
                <a:solidFill>
                  <a:srgbClr val="CC0099"/>
                </a:solidFill>
              </a:rPr>
            </a:br>
            <a:r>
              <a:rPr lang="ru-RU" sz="3500" b="1" dirty="0" smtClean="0">
                <a:solidFill>
                  <a:srgbClr val="CC0099"/>
                </a:solidFill>
              </a:rPr>
              <a:t>каждого </a:t>
            </a:r>
            <a:r>
              <a:rPr lang="ru-RU" sz="3500" b="1" dirty="0" smtClean="0">
                <a:solidFill>
                  <a:srgbClr val="CC0099"/>
                </a:solidFill>
              </a:rPr>
              <a:t>этапа вмешательства</a:t>
            </a:r>
            <a:endParaRPr lang="ru-RU" sz="3500" b="1" dirty="0">
              <a:solidFill>
                <a:srgbClr val="CC009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72816"/>
            <a:ext cx="8275473" cy="3888432"/>
          </a:xfrm>
        </p:spPr>
        <p:txBody>
          <a:bodyPr/>
          <a:lstStyle/>
          <a:p>
            <a:pPr algn="just">
              <a:buClr>
                <a:srgbClr val="CC0066"/>
              </a:buClr>
              <a:buFont typeface="Wingdings" panose="05000000000000000000" pitchFamily="2" charset="2"/>
              <a:buChar char="Ø"/>
            </a:pPr>
            <a:r>
              <a:rPr lang="ru-RU" dirty="0" smtClean="0"/>
              <a:t>	</a:t>
            </a:r>
            <a:r>
              <a:rPr lang="ru-RU" dirty="0" smtClean="0">
                <a:solidFill>
                  <a:srgbClr val="000000"/>
                </a:solidFill>
              </a:rPr>
              <a:t>Данные о </a:t>
            </a:r>
            <a:r>
              <a:rPr lang="ru-RU" b="1" dirty="0" smtClean="0">
                <a:solidFill>
                  <a:srgbClr val="CC0066"/>
                </a:solidFill>
              </a:rPr>
              <a:t>поведенческих реакциях </a:t>
            </a:r>
            <a:r>
              <a:rPr lang="ru-RU" dirty="0" smtClean="0">
                <a:solidFill>
                  <a:srgbClr val="000000"/>
                </a:solidFill>
              </a:rPr>
              <a:t>ребенка на введение целевого (вводимого) продукта </a:t>
            </a:r>
            <a:r>
              <a:rPr lang="ru-RU" b="1" dirty="0" smtClean="0">
                <a:solidFill>
                  <a:srgbClr val="CC0066"/>
                </a:solidFill>
              </a:rPr>
              <a:t>фиксируются </a:t>
            </a:r>
            <a:r>
              <a:rPr lang="ru-RU" b="1" dirty="0" smtClean="0">
                <a:solidFill>
                  <a:srgbClr val="CC0066"/>
                </a:solidFill>
              </a:rPr>
              <a:t>ежедневно </a:t>
            </a:r>
            <a:r>
              <a:rPr lang="ru-RU" dirty="0" smtClean="0">
                <a:solidFill>
                  <a:srgbClr val="000000"/>
                </a:solidFill>
              </a:rPr>
              <a:t>в </a:t>
            </a:r>
            <a:r>
              <a:rPr lang="ru-RU" dirty="0" smtClean="0">
                <a:solidFill>
                  <a:srgbClr val="000000"/>
                </a:solidFill>
              </a:rPr>
              <a:t>индивидуальных графиках.</a:t>
            </a:r>
          </a:p>
          <a:p>
            <a:pPr algn="just">
              <a:buClr>
                <a:srgbClr val="CC0066"/>
              </a:buClr>
              <a:buFont typeface="Wingdings" panose="05000000000000000000" pitchFamily="2" charset="2"/>
              <a:buChar char="Ø"/>
            </a:pPr>
            <a:endParaRPr lang="ru-RU" dirty="0" smtClean="0">
              <a:solidFill>
                <a:srgbClr val="000000"/>
              </a:solidFill>
            </a:endParaRPr>
          </a:p>
          <a:p>
            <a:pPr algn="just">
              <a:buClr>
                <a:srgbClr val="CC0066"/>
              </a:buCl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</a:rPr>
              <a:t>	Самостоятельное </a:t>
            </a:r>
            <a:r>
              <a:rPr lang="ru-RU" dirty="0">
                <a:solidFill>
                  <a:srgbClr val="000000"/>
                </a:solidFill>
              </a:rPr>
              <a:t>употребление </a:t>
            </a:r>
            <a:r>
              <a:rPr lang="ru-RU" dirty="0" smtClean="0">
                <a:solidFill>
                  <a:srgbClr val="000000"/>
                </a:solidFill>
              </a:rPr>
              <a:t>целевых (вводимых) </a:t>
            </a:r>
            <a:r>
              <a:rPr lang="ru-RU" dirty="0">
                <a:solidFill>
                  <a:srgbClr val="000000"/>
                </a:solidFill>
              </a:rPr>
              <a:t>продуктов измеряется </a:t>
            </a:r>
            <a:r>
              <a:rPr lang="ru-RU" b="1" dirty="0">
                <a:solidFill>
                  <a:srgbClr val="CC0066"/>
                </a:solidFill>
              </a:rPr>
              <a:t>количеством </a:t>
            </a:r>
            <a:r>
              <a:rPr lang="ru-RU" b="1" dirty="0" smtClean="0">
                <a:solidFill>
                  <a:srgbClr val="CC0066"/>
                </a:solidFill>
              </a:rPr>
              <a:t>проб </a:t>
            </a:r>
            <a:r>
              <a:rPr lang="ru-RU" dirty="0" smtClean="0">
                <a:solidFill>
                  <a:srgbClr val="000000"/>
                </a:solidFill>
              </a:rPr>
              <a:t>(употребления, откусывания и др.) вводимых продуктов. </a:t>
            </a:r>
            <a:endParaRPr lang="ru-RU" dirty="0" smtClean="0">
              <a:solidFill>
                <a:srgbClr val="000000"/>
              </a:solidFill>
            </a:endParaRPr>
          </a:p>
          <a:p>
            <a:pPr marL="114300" indent="0" algn="just">
              <a:buClr>
                <a:srgbClr val="CC0066"/>
              </a:buClr>
              <a:buNone/>
            </a:pPr>
            <a:endParaRPr lang="ru-RU" dirty="0" smtClean="0">
              <a:solidFill>
                <a:srgbClr val="000000"/>
              </a:solidFill>
            </a:endParaRPr>
          </a:p>
          <a:p>
            <a:pPr indent="-342900" algn="just">
              <a:buClr>
                <a:srgbClr val="CC0066"/>
              </a:buCl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smtClean="0">
                <a:solidFill>
                  <a:srgbClr val="000000"/>
                </a:solidFill>
              </a:rPr>
              <a:t>    </a:t>
            </a:r>
            <a:r>
              <a:rPr lang="ru-RU" dirty="0" smtClean="0">
                <a:solidFill>
                  <a:srgbClr val="000000"/>
                </a:solidFill>
              </a:rPr>
              <a:t>Все данные </a:t>
            </a:r>
            <a:r>
              <a:rPr lang="ru-RU" b="1" dirty="0" smtClean="0">
                <a:solidFill>
                  <a:srgbClr val="CC0066"/>
                </a:solidFill>
              </a:rPr>
              <a:t>фиксируются </a:t>
            </a:r>
            <a:r>
              <a:rPr lang="ru-RU" b="1" dirty="0">
                <a:solidFill>
                  <a:srgbClr val="CC0066"/>
                </a:solidFill>
              </a:rPr>
              <a:t>ежедневно </a:t>
            </a:r>
            <a:r>
              <a:rPr lang="ru-RU" dirty="0">
                <a:solidFill>
                  <a:srgbClr val="000000"/>
                </a:solidFill>
              </a:rPr>
              <a:t>в индивидуальных графиках. </a:t>
            </a:r>
          </a:p>
          <a:p>
            <a:pPr algn="just">
              <a:buFont typeface="Wingdings" pitchFamily="2" charset="2"/>
              <a:buChar char="ü"/>
            </a:pPr>
            <a:endParaRPr lang="ru-RU" dirty="0" smtClean="0"/>
          </a:p>
          <a:p>
            <a:pPr algn="just">
              <a:buFont typeface="Wingdings" pitchFamily="2" charset="2"/>
              <a:buChar char="ü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836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1235</TotalTime>
  <Words>627</Words>
  <Application>Microsoft Office PowerPoint</Application>
  <PresentationFormat>Экран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Соседство</vt:lpstr>
      <vt:lpstr>Использование  систематической десенсибилизации  и дифференцированного подкрепления для расширения пищевого рациона у ребенка с аутистическими нарушениями</vt:lpstr>
      <vt:lpstr>Как пищевая избирательность  влияет на жизнь ребенка с аутизмом:</vt:lpstr>
      <vt:lpstr>Причины,  побудившие заняться данной проблемой:</vt:lpstr>
      <vt:lpstr>Конечная цель: </vt:lpstr>
      <vt:lpstr>Определение факторов, при которых применение вмешательства будет эффективным:</vt:lpstr>
      <vt:lpstr>Описание процедуры вмешательства:</vt:lpstr>
      <vt:lpstr>Алгоритм (этапы) вмешательства  по расширения пищевого рациона:</vt:lpstr>
      <vt:lpstr>Алгоритм (этапы) вмешательства  по расширения пищевого рациона</vt:lpstr>
      <vt:lpstr>Показатели эффективности  каждого этапа вмешательства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систематической дсенсибилизации и дифференцированного подкрепления для расширения пищевого рациона у ребенка с аутизмом</dc:title>
  <dc:creator>Lenovo</dc:creator>
  <cp:lastModifiedBy>ГОЦКРОиР</cp:lastModifiedBy>
  <cp:revision>28</cp:revision>
  <cp:lastPrinted>2020-05-13T06:34:02Z</cp:lastPrinted>
  <dcterms:created xsi:type="dcterms:W3CDTF">2020-05-11T07:22:16Z</dcterms:created>
  <dcterms:modified xsi:type="dcterms:W3CDTF">2020-06-09T07:59:55Z</dcterms:modified>
</cp:coreProperties>
</file>