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63" r:id="rId5"/>
    <p:sldId id="295" r:id="rId6"/>
    <p:sldId id="265" r:id="rId7"/>
    <p:sldId id="260" r:id="rId8"/>
    <p:sldId id="261" r:id="rId9"/>
    <p:sldId id="262" r:id="rId10"/>
    <p:sldId id="289" r:id="rId11"/>
    <p:sldId id="267" r:id="rId12"/>
    <p:sldId id="280" r:id="rId13"/>
    <p:sldId id="296" r:id="rId14"/>
    <p:sldId id="298" r:id="rId15"/>
    <p:sldId id="299" r:id="rId16"/>
    <p:sldId id="300" r:id="rId17"/>
    <p:sldId id="281" r:id="rId18"/>
    <p:sldId id="27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3" r:id="rId28"/>
    <p:sldId id="284" r:id="rId29"/>
    <p:sldId id="290" r:id="rId30"/>
    <p:sldId id="285" r:id="rId31"/>
    <p:sldId id="292" r:id="rId32"/>
    <p:sldId id="291" r:id="rId33"/>
    <p:sldId id="26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80" autoAdjust="0"/>
  </p:normalViewPr>
  <p:slideViewPr>
    <p:cSldViewPr>
      <p:cViewPr varScale="1">
        <p:scale>
          <a:sx n="121" d="100"/>
          <a:sy n="121" d="100"/>
        </p:scale>
        <p:origin x="13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033CDB-135A-4BA8-910A-635AAFDF04BD}" type="datetimeFigureOut">
              <a:rPr lang="en-GB" smtClean="0"/>
              <a:pPr/>
              <a:t>20/06/2019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61BFDA-EEE9-40DA-9710-64A2BD1CB5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99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33CDB-135A-4BA8-910A-635AAFDF04BD}" type="datetimeFigureOut">
              <a:rPr lang="en-GB" smtClean="0">
                <a:solidFill>
                  <a:prstClr val="black"/>
                </a:solidFill>
              </a:rPr>
              <a:pPr/>
              <a:t>20/06/2019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61BFDA-EEE9-40DA-9710-64A2BD1CB52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2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33CDB-135A-4BA8-910A-635AAFDF04BD}" type="datetimeFigureOut">
              <a:rPr lang="en-GB" smtClean="0">
                <a:solidFill>
                  <a:prstClr val="black"/>
                </a:solidFill>
              </a:rPr>
              <a:pPr/>
              <a:t>20/06/2019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61BFDA-EEE9-40DA-9710-64A2BD1CB52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5B76BA-CEF3-45C7-8D4E-68342756E1E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7AE49D-3690-4DD7-AFBF-AAE688B591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B76BA-CEF3-45C7-8D4E-68342756E1E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AE49D-3690-4DD7-AFBF-AAE688B5913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B76BA-CEF3-45C7-8D4E-68342756E1E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AE49D-3690-4DD7-AFBF-AAE688B5913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B76BA-CEF3-45C7-8D4E-68342756E1E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AE49D-3690-4DD7-AFBF-AAE688B5913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B76BA-CEF3-45C7-8D4E-68342756E1E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AE49D-3690-4DD7-AFBF-AAE688B5913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B76BA-CEF3-45C7-8D4E-68342756E1E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AE49D-3690-4DD7-AFBF-AAE688B5913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B76BA-CEF3-45C7-8D4E-68342756E1E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AE49D-3690-4DD7-AFBF-AAE688B591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F5B76BA-CEF3-45C7-8D4E-68342756E1E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AE49D-3690-4DD7-AFBF-AAE688B5913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33CDB-135A-4BA8-910A-635AAFDF04BD}" type="datetimeFigureOut">
              <a:rPr lang="en-GB" smtClean="0">
                <a:solidFill>
                  <a:prstClr val="black"/>
                </a:solidFill>
              </a:rPr>
              <a:pPr/>
              <a:t>20/06/2019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61BFDA-EEE9-40DA-9710-64A2BD1CB52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5619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5B76BA-CEF3-45C7-8D4E-68342756E1E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7AE49D-3690-4DD7-AFBF-AAE688B5913C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B76BA-CEF3-45C7-8D4E-68342756E1E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AE49D-3690-4DD7-AFBF-AAE688B591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B76BA-CEF3-45C7-8D4E-68342756E1E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AE49D-3690-4DD7-AFBF-AAE688B591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33CDB-135A-4BA8-910A-635AAFDF04BD}" type="datetimeFigureOut">
              <a:rPr lang="en-GB" smtClean="0">
                <a:solidFill>
                  <a:prstClr val="white"/>
                </a:solidFill>
              </a:rPr>
              <a:pPr/>
              <a:t>20/06/2019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61BFDA-EEE9-40DA-9710-64A2BD1CB52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7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33CDB-135A-4BA8-910A-635AAFDF04BD}" type="datetimeFigureOut">
              <a:rPr lang="en-GB" smtClean="0">
                <a:solidFill>
                  <a:prstClr val="white"/>
                </a:solidFill>
              </a:rPr>
              <a:pPr/>
              <a:t>20/06/2019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61BFDA-EEE9-40DA-9710-64A2BD1CB52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76751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33CDB-135A-4BA8-910A-635AAFDF04BD}" type="datetimeFigureOut">
              <a:rPr lang="en-GB" smtClean="0">
                <a:solidFill>
                  <a:prstClr val="black"/>
                </a:solidFill>
              </a:rPr>
              <a:pPr/>
              <a:t>20/06/2019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61BFDA-EEE9-40DA-9710-64A2BD1CB52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57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33CDB-135A-4BA8-910A-635AAFDF04BD}" type="datetimeFigureOut">
              <a:rPr lang="en-GB" smtClean="0">
                <a:solidFill>
                  <a:prstClr val="white"/>
                </a:solidFill>
              </a:rPr>
              <a:pPr/>
              <a:t>20/06/2019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61BFDA-EEE9-40DA-9710-64A2BD1CB52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4839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33CDB-135A-4BA8-910A-635AAFDF04BD}" type="datetimeFigureOut">
              <a:rPr lang="en-GB" smtClean="0">
                <a:solidFill>
                  <a:prstClr val="black"/>
                </a:solidFill>
              </a:rPr>
              <a:pPr/>
              <a:t>20/06/2019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61BFDA-EEE9-40DA-9710-64A2BD1CB52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6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7033CDB-135A-4BA8-910A-635AAFDF04BD}" type="datetimeFigureOut">
              <a:rPr lang="en-GB" smtClean="0">
                <a:solidFill>
                  <a:prstClr val="black"/>
                </a:solidFill>
              </a:rPr>
              <a:pPr/>
              <a:t>20/06/2019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61BFDA-EEE9-40DA-9710-64A2BD1CB52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47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033CDB-135A-4BA8-910A-635AAFDF04BD}" type="datetimeFigureOut">
              <a:rPr lang="en-GB" smtClean="0">
                <a:solidFill>
                  <a:prstClr val="white"/>
                </a:solidFill>
              </a:rPr>
              <a:pPr/>
              <a:t>20/06/2019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61BFDA-EEE9-40DA-9710-64A2BD1CB52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11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033CDB-135A-4BA8-910A-635AAFDF04BD}" type="datetimeFigureOut">
              <a:rPr lang="en-GB" smtClean="0">
                <a:solidFill>
                  <a:prstClr val="black"/>
                </a:solidFill>
              </a:rPr>
              <a:pPr/>
              <a:t>20/06/2019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661BFDA-EEE9-40DA-9710-64A2BD1CB52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0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5B76BA-CEF3-45C7-8D4E-68342756E1E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7AE49D-3690-4DD7-AFBF-AAE688B5913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2304255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Понимание </a:t>
            </a:r>
            <a:r>
              <a:rPr lang="ru-RU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проблемного поведения </a:t>
            </a:r>
            <a:r>
              <a:rPr lang="ru-RU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детей с ограниченными интеллектуальными возможностями</a:t>
            </a:r>
            <a:endParaRPr lang="en-GB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2400" cy="119970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Кэй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Харви</a:t>
            </a:r>
            <a:endPara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Консультирующий детский и подростковый психиатр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52528"/>
          </a:xfrm>
        </p:spPr>
        <p:txBody>
          <a:bodyPr>
            <a:noAutofit/>
          </a:bodyPr>
          <a:lstStyle/>
          <a:p>
            <a:pPr marL="109728" indent="0">
              <a:buClr>
                <a:srgbClr val="C00000"/>
              </a:buClr>
              <a:buSzPct val="200000"/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Во-первых, проверьте наличие проблем со здоровьем, поскольку они могут вызывать или ухудшать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проблемное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поведение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Нет ли зубной боли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Нет ли головной боли?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 беспокоит ли изжога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Нет ли ушной инфекции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Нет ли инфекции мочевой системы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Нет ли судорог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 беспокоят ли запоры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09728" indent="0">
              <a:buClr>
                <a:srgbClr val="C00000"/>
              </a:buClr>
              <a:buSzPct val="200000"/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Clr>
                <a:srgbClr val="C00000"/>
              </a:buClr>
              <a:buSzPct val="200000"/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со здоровьем и боль</a:t>
            </a: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3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Беспокоят ли запоры?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Ведите журнал поведения и времени,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которое оно происходит</a:t>
            </a:r>
          </a:p>
          <a:p>
            <a:pPr marL="109728" indent="0">
              <a:buClr>
                <a:srgbClr val="C00000"/>
              </a:buClr>
              <a:buSzPct val="150000"/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связано ли поведение с приемами пищи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Clr>
                <a:srgbClr val="C00000"/>
              </a:buClr>
              <a:buSzPct val="150000"/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Связано ли поведение с посещением туалета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Попробуйте облегчить боль - уменьшается ли поведение после облегчения боли?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Посетите стоматолога или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другого специалиста,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чтобы проверить зубы / уши.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со здоровьем и боль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87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kay.harvey\Pictures\773a9d3cebdbffdaeee288a8ce5e4c9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8959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032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980127"/>
              </p:ext>
            </p:extLst>
          </p:nvPr>
        </p:nvGraphicFramePr>
        <p:xfrm>
          <a:off x="107504" y="1052736"/>
          <a:ext cx="8928992" cy="852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872208"/>
                <a:gridCol w="2520280"/>
                <a:gridCol w="2232248"/>
              </a:tblGrid>
              <a:tr h="93610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Лицо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определенноговыражения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лица или улыбки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Изредка присутствие гримасы или хмурости, 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незаинтересованость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Присутствие постоянного хмурого взгляда, сжатые челюсти, дрожащий подбородок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Ноги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Нормальное или расслабленное положение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Напряженное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беспокойное, сложное положение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Подергивание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ногами или сидение на них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Спокойный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отдых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нормальное положение, легкость передвижений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Неестественное</a:t>
                      </a:r>
                      <a:r>
                        <a:rPr lang="ru-RU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положение</a:t>
                      </a:r>
                      <a:r>
                        <a:rPr lang="ru-RU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смещения взад-вперед, напряжение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Выгибания,</a:t>
                      </a:r>
                      <a:r>
                        <a:rPr lang="ru-RU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жесткие. Рывкообразные движения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Плач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Плач отсутствует(во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время сна или бодрствования)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Присутствие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тонов или хныканья, редкие жалобы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Постоянный плач, крики или рыдания, частые жалобы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Состояние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Довольное, расслабленное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Успокаивающееся от случайных прикосновений, объятий или разговоров, отвлекающееся.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Трудно утешаемое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отвлекаемое.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Болевая шкала ЛНДПС</a:t>
            </a: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438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4032448" cy="6106690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Болевая шкала ЛНДПС</a:t>
            </a:r>
            <a:r>
              <a:rPr lang="en-GB" sz="3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0 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расслабленность и удобство </a:t>
            </a:r>
            <a:b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-3 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легкий дискомфорт</a:t>
            </a:r>
            <a:b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4-6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умеренная боль</a:t>
            </a:r>
            <a:b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7-10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сильный дискомфорт или боль(или и то и другое)</a:t>
            </a: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35" y="827627"/>
            <a:ext cx="5004669" cy="375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459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988841"/>
            <a:ext cx="8229600" cy="3456384"/>
          </a:xfrm>
        </p:spPr>
        <p:txBody>
          <a:bodyPr/>
          <a:lstStyle/>
          <a:p>
            <a:pPr>
              <a:buClr>
                <a:srgbClr val="C00000"/>
              </a:buClr>
              <a:buSzPct val="128000"/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Может ли молодой человек бороться с депрессией или тревогой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Clr>
                <a:srgbClr val="C00000"/>
              </a:buClr>
              <a:buSzPct val="128000"/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Произошли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изменения настроения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выражения эмоций? Стал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он\она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замкнутым?</a:t>
            </a:r>
          </a:p>
          <a:p>
            <a:pPr>
              <a:buClr>
                <a:srgbClr val="C00000"/>
              </a:buClr>
              <a:buSzPct val="128000"/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Есть ли какие-либо изменения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или аппетите?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с психическим здоровьем</a:t>
            </a: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75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Clr>
                <a:srgbClr val="C00000"/>
              </a:buClr>
              <a:buSzPct val="128000"/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Во-вторых, подумайте об изменениях.</a:t>
            </a:r>
          </a:p>
          <a:p>
            <a:pPr marL="109728" indent="0">
              <a:buClr>
                <a:srgbClr val="C00000"/>
              </a:buClr>
              <a:buSzPct val="128000"/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Что-то,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могло бы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расстроить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молодого человека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изменилось?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149000"/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Была ли в семье тяжелая утрата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Clr>
                <a:srgbClr val="C00000"/>
              </a:buClr>
              <a:buSzPct val="149000"/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Кто-то из членов семьи покинул дом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Clr>
                <a:srgbClr val="C00000"/>
              </a:buClr>
              <a:buSzPct val="149000"/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Происходили ли какие-нибудь изменения в школе или дома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Clr>
                <a:srgbClr val="C00000"/>
              </a:buClr>
              <a:buSzPct val="149000"/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Ничего ли не произошло в школе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Clr>
                <a:srgbClr val="C00000"/>
              </a:buClr>
              <a:buSzPct val="149000"/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Изменилось ли что-то в классе, преподавательском составе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Clr>
                <a:srgbClr val="C00000"/>
              </a:buClr>
              <a:buSzPct val="128000"/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</a:t>
            </a: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41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248472"/>
          </a:xfrm>
        </p:spPr>
        <p:txBody>
          <a:bodyPr>
            <a:normAutofit fontScale="92500" lnSpcReduction="10000"/>
          </a:bodyPr>
          <a:lstStyle/>
          <a:p>
            <a:pPr marL="566928" lvl="0" indent="-457200">
              <a:buClr>
                <a:srgbClr val="C00000"/>
              </a:buClr>
              <a:buSzPct val="101000"/>
              <a:buFont typeface="+mj-lt"/>
              <a:buAutoNum type="arabicPeriod"/>
            </a:pPr>
            <a: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внимание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поведение-хороший способ привлечения внимания. Даже отрицательное поведение(крик, плач)</a:t>
            </a:r>
          </a:p>
          <a:p>
            <a:pPr marL="566928" lvl="0" indent="-457200">
              <a:buClr>
                <a:srgbClr val="C00000"/>
              </a:buClr>
              <a:buSzPct val="101000"/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чего-либо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проявляться поведение,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которое приносит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человеку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то,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чего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хочет(еду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определенные предметы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т.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д.)</a:t>
            </a:r>
          </a:p>
          <a:p>
            <a:pPr marL="566928" lvl="0" indent="-457200">
              <a:buClr>
                <a:srgbClr val="C00000"/>
              </a:buClr>
              <a:buSzPct val="101000"/>
              <a:buFont typeface="+mj-lt"/>
              <a:buAutoNum type="arabicPeriod"/>
            </a:pPr>
            <a: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Избегание</a:t>
            </a:r>
            <a:r>
              <a:rPr lang="en-GB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поведение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помочь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избежать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то, что человеку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нравится(поход к стоматологу,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людные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 и т.д.)</a:t>
            </a:r>
            <a:endParaRPr lang="en-GB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928" lvl="0" indent="-457200">
              <a:buClr>
                <a:srgbClr val="C00000"/>
              </a:buClr>
              <a:buSzPct val="101000"/>
              <a:buFont typeface="+mj-lt"/>
              <a:buAutoNum type="arabicPeriod"/>
            </a:pPr>
            <a: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Сенсорные ощущения</a:t>
            </a:r>
            <a:r>
              <a:rPr lang="en-GB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иногда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определенное поведение может доставлять человеку 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удовольствие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раскачивание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жужжание и т.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Существует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причин, из-за которых может проявляться проблемное поведение, но разделяют четыре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общих 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</a:t>
            </a:r>
            <a:endParaRPr lang="en-GB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171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Мы все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слышали: «Таким поведением он просто требует внимания». 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Неплохо хотеть внимания от других. Однако по ряду причин (например, ограниченные коммуникативные навыки, скука или неспособность занять себя) некоторые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люди не 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могут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понять. Но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определенное 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поведение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надежным способом привлечения любого вида внимания со стороны других.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внимание</a:t>
            </a:r>
            <a:endParaRPr lang="en-GB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52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275800"/>
              </p:ext>
            </p:extLst>
          </p:nvPr>
        </p:nvGraphicFramePr>
        <p:xfrm>
          <a:off x="323528" y="404664"/>
          <a:ext cx="8640960" cy="675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863"/>
                <a:gridCol w="1237989"/>
                <a:gridCol w="1602103"/>
                <a:gridCol w="1744789"/>
                <a:gridCol w="1944216"/>
              </a:tblGrid>
              <a:tr h="4968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Мии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нравится общение с учителем один на один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но в школе она должна делить время учителя с остальными учениками.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Миа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сидит без присмотра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Мия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мочится</a:t>
                      </a:r>
                      <a:endParaRPr lang="en-GB" sz="2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Помощник преподавателя выводит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Мию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из класса, чтобы помочь ей вымыться и переодеться в сухую одежду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Миа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получает общение один на один со взрослым. Она понимает, что, когда она хочет внимания от взрослого в школе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мочится, то она получает требуемое внимание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Функция подобного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поведения </a:t>
                      </a:r>
                      <a:r>
                        <a:rPr lang="ru-RU" sz="20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Мии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заключается в том, что она подучает должное внимание</a:t>
                      </a:r>
                      <a:endParaRPr lang="en-GB" sz="2000" u="sng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40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Arial"/>
              </a:rPr>
              <a:t>50 </a:t>
            </a:r>
            <a:r>
              <a:rPr lang="en-GB" sz="2800" dirty="0">
                <a:solidFill>
                  <a:srgbClr val="000000"/>
                </a:solidFill>
                <a:latin typeface="Arial"/>
              </a:rPr>
              <a:t>-</a:t>
            </a:r>
            <a:r>
              <a:rPr lang="en-GB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Arial"/>
              </a:rPr>
              <a:t>90%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людей с нарушениями интеллекта имеют трудности в общении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Arial"/>
              </a:rPr>
              <a:t>80</a:t>
            </a:r>
            <a:r>
              <a:rPr lang="en-GB" sz="2800" dirty="0">
                <a:solidFill>
                  <a:srgbClr val="000000"/>
                </a:solidFill>
                <a:latin typeface="Arial"/>
              </a:rPr>
              <a:t>%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людей с серьезными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интеллектуальными нарушениями никогда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не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будут эффективно общаться.</a:t>
            </a: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Arial"/>
              </a:rPr>
              <a:t>Отсутствие эффективного общения может привести к разочарованию. Разочарование приводит к абстиненции или гневу и агрессии,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направленной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против себя или других. Это рассматривается как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«проблемное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поведение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».</a:t>
            </a: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Проблемное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поведение может привести к исключению из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школ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и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ограничению социальной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активности.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Общение</a:t>
            </a: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0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чего-либо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Требование определенных предметов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(например, еды, напитков,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игрушек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или действий)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мотивация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проблемного поведения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Если вы голодны,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нужно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поесть. Если вы видите в магазине что-то, что вам нравится,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нужно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это купить. Тем не менее,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 для получения чего-либо,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научился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действовать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неправильно, возникает проблемное поведение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04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941764"/>
              </p:ext>
            </p:extLst>
          </p:nvPr>
        </p:nvGraphicFramePr>
        <p:xfrm>
          <a:off x="395536" y="620688"/>
          <a:ext cx="849694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741"/>
                <a:gridCol w="1831239"/>
                <a:gridCol w="1611490"/>
                <a:gridCol w="1757989"/>
                <a:gridCol w="1904485"/>
              </a:tblGrid>
              <a:tr h="417646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Люк хочет пить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 находит чашку и в кого-нибудь ее бросает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Люку наливают</a:t>
                      </a:r>
                      <a:r>
                        <a:rPr lang="ru-RU" sz="2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питьё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Люк выяснил, что когда он хочет пить, он бросает в кого-то чашку и получает питьё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Функция поведения Люка заключается в том, что она дает ему доступ к чему-то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конкретному, что он хочет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225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Избегание</a:t>
            </a:r>
            <a:endParaRPr lang="en-GB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5"/>
            <a:ext cx="8229600" cy="3600400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ногим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людям нравится внимание, некоторые предпочитают, чтобы их иногда оставляли в покое. Некоторые люди будут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демонстрировать проблемное поведение для того,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избегать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определенных ситуаций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или действий, которые им не нравятся или не кажутся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полезными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20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748235"/>
              </p:ext>
            </p:extLst>
          </p:nvPr>
        </p:nvGraphicFramePr>
        <p:xfrm>
          <a:off x="395536" y="548680"/>
          <a:ext cx="8496945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/>
                <a:gridCol w="1699389"/>
                <a:gridCol w="1699389"/>
                <a:gridCol w="1699389"/>
                <a:gridCol w="1699389"/>
              </a:tblGrid>
              <a:tr h="460851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Люси не любит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занятия в группе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Люси бьет человека,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сидящего рядом с ней в группе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Учительница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уводит Люси в коридор для того, чтобы она посидела там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Люси понимает, что для того, чтобы не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находиться в группе, нужно кого-то ударить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Функция поведения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Люси заключается в том, чтобы избегать того, что не нравится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72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Сенсорные ощущения</a:t>
            </a: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3"/>
            <a:ext cx="8229600" cy="3168352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Иногда поведение является внутренне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приятным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самоусиливающимся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и то, что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происходит вокруг человека (внешне), не так важно, как то, что происходит внутри человека.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699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492315"/>
              </p:ext>
            </p:extLst>
          </p:nvPr>
        </p:nvGraphicFramePr>
        <p:xfrm>
          <a:off x="395535" y="692696"/>
          <a:ext cx="8424937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  <a:gridCol w="1800201"/>
              </a:tblGrid>
              <a:tr h="511256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минут Джек был один в гостиной, и не знал, чем занять себя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Ждек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качается взад-вперед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громко напевает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Jack likes the feeling he gets from this, he can do this for a long time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Джек понимает, что когда ему нечего делать, он может стимулировать себя, покачиваясь и напевая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Функция поведения Джека сенсорная</a:t>
                      </a:r>
                      <a:endParaRPr lang="en-GB" sz="240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190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6613"/>
            <a:ext cx="8229600" cy="452596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sz="2800" dirty="0">
                <a:solidFill>
                  <a:srgbClr val="000000"/>
                </a:solidFill>
                <a:latin typeface="Arial"/>
              </a:rPr>
              <a:t>Какова бы ни была функция поведения, будут определенные моменты и конкретные ситуации, когда вы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сможете предсказать ,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что человек может с большей вероятностью продемонстрировать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проблемное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поведение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09728" indent="0">
              <a:buNone/>
            </a:pPr>
            <a:endParaRPr lang="ru-RU" sz="2800" dirty="0" smtClean="0">
              <a:solidFill>
                <a:srgbClr val="000000"/>
              </a:solidFill>
              <a:latin typeface="Arial"/>
            </a:endParaRPr>
          </a:p>
          <a:p>
            <a:pPr marL="109728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Понимание «определяющих событий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» и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«причин»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поведения может помочь вам избежать определенных ситуаций или создать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условия, предотвращающие проблемное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поведение.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770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Определяющее событие -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события, которые повышают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беспокойства человека или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делают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 более чувствительным и менее терпимым к людям, окружающей среде и ситуациям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Определяющее событие может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чем-то, что происходило в прошлом (например,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нахождение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рядом с кем-то, кто был расстроен или рассержен, или не высыпался прошлой ночью), или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событием может быть то,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происходит сейчас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(плохое самочувствие, голод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жажда, переполненное\шумное помещение).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Определяющее событие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временем нарастает и повышает уровень тревоги или чувствительности человека. Чем больше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определяющих событий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чем больше беспокойства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вызывают,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вероятность того, что кто-то проявит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проблемное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поведение в ответ на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«раздражитель».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Arial"/>
              </a:rPr>
              <a:t>Определяющие события</a:t>
            </a:r>
            <a:endParaRPr lang="en-GB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64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6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3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Просьба обуться может быть воспринята </a:t>
            </a:r>
            <a:r>
              <a:rPr lang="ru-RU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хорошо в </a:t>
            </a:r>
            <a:r>
              <a:rPr lang="ru-RU" sz="3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удачный </a:t>
            </a:r>
            <a:r>
              <a:rPr lang="ru-RU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день, но в день, когда произошло несколько </a:t>
            </a:r>
            <a:r>
              <a:rPr lang="ru-RU" sz="3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«определяющих событий», (например: плохое самочувствие или бессонная ночь), этот же запрос </a:t>
            </a:r>
            <a:r>
              <a:rPr lang="ru-RU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вызвать </a:t>
            </a:r>
            <a:r>
              <a:rPr lang="ru-RU" sz="3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негативный ответ</a:t>
            </a:r>
            <a:r>
              <a:rPr lang="ru-RU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(например: ребенок может отшвырнуть обувь).</a:t>
            </a: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3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Определяющие события происходят </a:t>
            </a:r>
            <a:r>
              <a:rPr lang="ru-RU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всеми нами. Разница </a:t>
            </a:r>
            <a:r>
              <a:rPr lang="ru-RU" sz="3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заключается в </a:t>
            </a:r>
            <a:r>
              <a:rPr lang="ru-RU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том, что мы обычно лучше понимаем происходящее и можем что-то с этим </a:t>
            </a:r>
            <a:r>
              <a:rPr lang="ru-RU" sz="3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сделать(например: </a:t>
            </a:r>
            <a:r>
              <a:rPr lang="ru-RU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мы устали, у нас болит голова и нам нужно сесть на перегруженный поезд, мы можем принять парацетамол, попытаться вздремнуть и заблокировать шум с помощью </a:t>
            </a:r>
            <a:r>
              <a:rPr lang="ru-RU" sz="3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наушников). </a:t>
            </a:r>
            <a:r>
              <a:rPr lang="ru-RU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также понимаем, что это не будет длиться вечно, и поэтому мы можем </a:t>
            </a:r>
            <a:r>
              <a:rPr lang="ru-RU" sz="3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контролировать себя, </a:t>
            </a:r>
            <a:r>
              <a:rPr lang="ru-RU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 все не закончится.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определяющих событий</a:t>
            </a: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41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24536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Раздражитель -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событие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которое происходит непосредственно перед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проблемным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поведением для того,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его «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вызвать».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Также используется слово «антецедент».</a:t>
            </a: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Осознание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раздражителей проблемного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поведения - это первый шаг к снижению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такого поведения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Знание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раздражителей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поможет вам избежать их. Если вы не можете их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избежать, вам будет проще предсказать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конкретное время, в которое вероятнее всего может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проявиться проблемное поведение. Это поможет человеку справиться с ситуацией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лучше.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определить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раздражители</a:t>
            </a: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9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Причинение вреда другим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(выдергивание волос, удары,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бодание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Самоповреждающее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поведение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(удары головой,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потирание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глаз, укусы рук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Деструктивное поведение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(бросание вещей, ломание мебели, разрывание вещей)</a:t>
            </a: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Поедание несъедобных предметов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бумага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ручки, постельные принадлежности, цемент со стен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Другое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плевки, размазывание фекалий, повторяющиеся покачивания,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срывание одежды,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убегание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Проблемное поведение</a:t>
            </a: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SzPct val="126000"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Просьбы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сделать что-то - или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прекратить что-то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делать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126000"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Утверждение о том, что нельзя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сделать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получить то, что хочется</a:t>
            </a:r>
          </a:p>
          <a:p>
            <a:pPr>
              <a:buClr>
                <a:srgbClr val="C00000"/>
              </a:buClr>
              <a:buSzPct val="126000"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Конкретный человек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</a:p>
          <a:p>
            <a:pPr>
              <a:buClr>
                <a:srgbClr val="C00000"/>
              </a:buClr>
              <a:buSzPct val="126000"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Необходимость зайти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шумное, жаркое или людное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</a:p>
          <a:p>
            <a:pPr>
              <a:buClr>
                <a:srgbClr val="C00000"/>
              </a:buClr>
              <a:buSzPct val="126000"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Скука, отсутствие общения, безучастность </a:t>
            </a:r>
          </a:p>
          <a:p>
            <a:pPr>
              <a:buClr>
                <a:srgbClr val="C00000"/>
              </a:buClr>
              <a:buSzPct val="126000"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Непонимание того,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просят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сделать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Распространенные примеры </a:t>
            </a:r>
            <a:r>
              <a:rPr lang="ru-RU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раздражителей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51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Знание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раздражителей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помочь вам расставить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местам для того,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чтобы уменьшить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беспокойство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Например, если кто-то ненавидит многолюдные места, вы можете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спланировать более подходящее время для похода в магазин  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научить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ребенка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сообщать,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 его беспокойстве и желании уйти.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ребенку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большего контроля над своим окружением 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способов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общения может помочь ему справиться с тревогой и предотвратить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поведения.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304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688632"/>
          </a:xfrm>
        </p:spPr>
        <p:txBody>
          <a:bodyPr>
            <a:normAutofit fontScale="92500" lnSpcReduction="10000"/>
          </a:bodyPr>
          <a:lstStyle/>
          <a:p>
            <a:pPr marL="109728" indent="0">
              <a:buClr>
                <a:srgbClr val="C00000"/>
              </a:buClr>
              <a:buSzPct val="129000"/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Быстрого решения нет. Но можно делать многое для того, чтобы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предотвратить или уменьшить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появление проблемного поведения.</a:t>
            </a:r>
          </a:p>
          <a:p>
            <a:pPr marL="109728" indent="0">
              <a:buClr>
                <a:srgbClr val="C00000"/>
              </a:buClr>
              <a:buSzPct val="12900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Следить за тем не скучает ли ребенок и не больно ли ему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Узнать, есть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 способ научить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ребенка показывать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вам,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чего именно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 хочет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каким-то другим способом?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Развивать свои навыки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общения</a:t>
            </a: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Вести запись поведения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случаях, когда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безопасно,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игнорируйте проблемное поведение и старайтесь отвлечь ребенка </a:t>
            </a: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Подумайте о «функциональной оценке», чтобы лучше понять причины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подобного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поведения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87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  <a:buSzPct val="126000"/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поведение встречается у 5–15% людей с ограниченными интеллектуальными возможностями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C00000"/>
              </a:buClr>
              <a:buSzPct val="126000"/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Риски выше среди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подростков и людей старше 20 лет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C00000"/>
              </a:buClr>
              <a:buSzPct val="126000"/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Риски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выше в определенных условиях (например, 30–40% в больничных условиях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Clr>
                <a:srgbClr val="C00000"/>
              </a:buClr>
              <a:buSzPct val="126000"/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Люди 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умственной отсталостью, испытывающие трудности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общении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имеющие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аутизм, сенсорные нарушения, трудности сенсорной обработки и проблемы физического или психического здоровья (включая деменцию),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имеют большие риски возникновения проблемного поведения.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Проблемное </a:t>
            </a: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поведение у людей с ограниченными интеллектуальными возможностями</a:t>
            </a:r>
            <a:endParaRPr lang="en-GB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80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>
            <a:normAutofit fontScale="92500"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Всегда есть причина для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проблемного поведения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Во многих случаях это способ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контролировать то, что происходит вокруг него, и удовлетворять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потребности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могут плохо себя чувствовать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или испытывать боль или хотят что-то получить. Важно понять причины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проблемного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поведения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того чтобы что-то изменить.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Arial"/>
              </a:rPr>
              <a:t>Люди учатся вести себя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таким образом, который оказался успешным в прошлом.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Поэтому, если ребенок избежал ситуации, которая ему не понравилась,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начав биться обо что-то головой,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он повторяет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это опять.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Люси - 12-летняя девочка 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серьезной умственной отсталостью. Она не разговаривает,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общаться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помощью PECS (система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общения при помощи </a:t>
            </a:r>
          </a:p>
          <a:p>
            <a:pPr marL="109728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изображений).</a:t>
            </a:r>
            <a:endParaRPr lang="en-GB" dirty="0" smtClean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9" descr="C:\Users\kay.harvey\AppData\Local\Microsoft\Windows\INetCache\Content.Outlook\ZCVBE3RX\IMG_24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025" y="11256963"/>
            <a:ext cx="3649663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24944"/>
            <a:ext cx="2688466" cy="358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7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84576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Последние несколько месяцев Люси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бьётся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головой о стену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происходит ежедневно.</a:t>
            </a: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происходит без четкой причины.</a:t>
            </a: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происходит как дома так и в школе.</a:t>
            </a: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Родители и школьный персонал пытаются справиться с таким поведением и боятся, что в какой-то момент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девочка может получить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серьезную травму.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может быть причиной подобного поведения?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4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852678" indent="-742950">
              <a:buClr>
                <a:srgbClr val="C00000"/>
              </a:buClr>
              <a:buSzPct val="117000"/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Проблемы с физическим здоровьем, боль и проблемы с психическим здоровьем.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678" indent="-742950">
              <a:buClr>
                <a:srgbClr val="C00000"/>
              </a:buClr>
              <a:buSzPct val="117000"/>
              <a:buFont typeface="+mj-lt"/>
              <a:buAutoNum type="arabicPeriod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Изменения.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678" indent="-742950">
              <a:buClr>
                <a:srgbClr val="C00000"/>
              </a:buClr>
              <a:buSzPct val="117000"/>
              <a:buFont typeface="+mj-lt"/>
              <a:buAutoNum type="arabicPeriod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Какая цель преследуется подобным поведением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что следует обращать внимание?</a:t>
            </a: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36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1808</Words>
  <Application>Microsoft Macintosh PowerPoint</Application>
  <PresentationFormat>Экран (4:3)</PresentationFormat>
  <Paragraphs>151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Calibri</vt:lpstr>
      <vt:lpstr>Lucida Sans Unicode</vt:lpstr>
      <vt:lpstr>Verdana</vt:lpstr>
      <vt:lpstr>Wingdings 2</vt:lpstr>
      <vt:lpstr>Wingdings 3</vt:lpstr>
      <vt:lpstr>Arial</vt:lpstr>
      <vt:lpstr>Concourse</vt:lpstr>
      <vt:lpstr>1_Concourse</vt:lpstr>
      <vt:lpstr>Понимание проблемного поведения у детей с ограниченными интеллектуальными возможностями</vt:lpstr>
      <vt:lpstr>Общение</vt:lpstr>
      <vt:lpstr>Проблемное поведение</vt:lpstr>
      <vt:lpstr>Проблемное поведение у людей с ограниченными интеллектуальными возможностями</vt:lpstr>
      <vt:lpstr>Презентация PowerPoint</vt:lpstr>
      <vt:lpstr>Пример</vt:lpstr>
      <vt:lpstr>Презентация PowerPoint</vt:lpstr>
      <vt:lpstr>Что может быть причиной подобного поведения?</vt:lpstr>
      <vt:lpstr>На что следует обращать внимание?</vt:lpstr>
      <vt:lpstr>Проблемы со здоровьем и боль</vt:lpstr>
      <vt:lpstr>Проблемы со здоровьем и боль</vt:lpstr>
      <vt:lpstr>Презентация PowerPoint</vt:lpstr>
      <vt:lpstr>Болевая шкала ЛНДПС</vt:lpstr>
      <vt:lpstr>Болевая шкала ЛНДПС  0  расслабленность и удобство   1-3  легкий дискомфорт  4-6 умеренная боль  7-10 сильный дискомфорт или боль(или и то и другое)</vt:lpstr>
      <vt:lpstr>Проблемы с психическим здоровьем</vt:lpstr>
      <vt:lpstr>Изменения</vt:lpstr>
      <vt:lpstr>Существует много причин, из-за которых может проявляться проблемное поведение, но разделяют четыре общих направления</vt:lpstr>
      <vt:lpstr>1. Социальное внимание</vt:lpstr>
      <vt:lpstr>Презентация PowerPoint</vt:lpstr>
      <vt:lpstr>2. Получение чего-либо</vt:lpstr>
      <vt:lpstr>Презентация PowerPoint</vt:lpstr>
      <vt:lpstr>3. Избегание</vt:lpstr>
      <vt:lpstr>Презентация PowerPoint</vt:lpstr>
      <vt:lpstr>4. Сенсорные ощущения</vt:lpstr>
      <vt:lpstr>Презентация PowerPoint</vt:lpstr>
      <vt:lpstr>Презентация PowerPoint</vt:lpstr>
      <vt:lpstr>Определяющие события</vt:lpstr>
      <vt:lpstr>Примеры определяющих событий</vt:lpstr>
      <vt:lpstr>Как определить раздражители</vt:lpstr>
      <vt:lpstr>Распространенные примеры раздражителей</vt:lpstr>
      <vt:lpstr>Презентация PowerPoint</vt:lpstr>
      <vt:lpstr>Презентация PowerPoint</vt:lpstr>
    </vt:vector>
  </TitlesOfParts>
  <Company>Pennine Care NHS Fountation Trust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in children with intellectual disability</dc:title>
  <dc:creator>Harvey Kay</dc:creator>
  <cp:lastModifiedBy>Пользователь Microsoft Office</cp:lastModifiedBy>
  <cp:revision>63</cp:revision>
  <dcterms:created xsi:type="dcterms:W3CDTF">2019-05-20T10:48:15Z</dcterms:created>
  <dcterms:modified xsi:type="dcterms:W3CDTF">2019-06-20T20:08:50Z</dcterms:modified>
</cp:coreProperties>
</file>