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4A106-2ACC-4D35-9D27-C71F5C1309AA}" type="datetimeFigureOut">
              <a:rPr lang="ru-RU" smtClean="0"/>
              <a:pPr/>
              <a:t>21.02.2017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FA4F2-3407-426D-9ADB-40F9C3074A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4A106-2ACC-4D35-9D27-C71F5C1309AA}" type="datetimeFigureOut">
              <a:rPr lang="ru-RU" smtClean="0"/>
              <a:pPr/>
              <a:t>21.02.2017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FA4F2-3407-426D-9ADB-40F9C3074A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4A106-2ACC-4D35-9D27-C71F5C1309AA}" type="datetimeFigureOut">
              <a:rPr lang="ru-RU" smtClean="0"/>
              <a:pPr/>
              <a:t>21.02.2017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FA4F2-3407-426D-9ADB-40F9C3074A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4A106-2ACC-4D35-9D27-C71F5C1309AA}" type="datetimeFigureOut">
              <a:rPr lang="ru-RU" smtClean="0"/>
              <a:pPr/>
              <a:t>21.02.2017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FA4F2-3407-426D-9ADB-40F9C3074A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4A106-2ACC-4D35-9D27-C71F5C1309AA}" type="datetimeFigureOut">
              <a:rPr lang="ru-RU" smtClean="0"/>
              <a:pPr/>
              <a:t>21.02.2017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FA4F2-3407-426D-9ADB-40F9C3074A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4A106-2ACC-4D35-9D27-C71F5C1309AA}" type="datetimeFigureOut">
              <a:rPr lang="ru-RU" smtClean="0"/>
              <a:pPr/>
              <a:t>21.02.2017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FA4F2-3407-426D-9ADB-40F9C3074A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4A106-2ACC-4D35-9D27-C71F5C1309AA}" type="datetimeFigureOut">
              <a:rPr lang="ru-RU" smtClean="0"/>
              <a:pPr/>
              <a:t>21.02.2017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FA4F2-3407-426D-9ADB-40F9C3074A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4A106-2ACC-4D35-9D27-C71F5C1309AA}" type="datetimeFigureOut">
              <a:rPr lang="ru-RU" smtClean="0"/>
              <a:pPr/>
              <a:t>21.02.2017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FA4F2-3407-426D-9ADB-40F9C3074A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4A106-2ACC-4D35-9D27-C71F5C1309AA}" type="datetimeFigureOut">
              <a:rPr lang="ru-RU" smtClean="0"/>
              <a:pPr/>
              <a:t>21.02.2017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FA4F2-3407-426D-9ADB-40F9C3074A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4A106-2ACC-4D35-9D27-C71F5C1309AA}" type="datetimeFigureOut">
              <a:rPr lang="ru-RU" smtClean="0"/>
              <a:pPr/>
              <a:t>21.02.2017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FA4F2-3407-426D-9ADB-40F9C3074A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4A106-2ACC-4D35-9D27-C71F5C1309AA}" type="datetimeFigureOut">
              <a:rPr lang="ru-RU" smtClean="0"/>
              <a:pPr/>
              <a:t>21.02.2017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ACFA4F2-3407-426D-9ADB-40F9C3074A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6A4A106-2ACC-4D35-9D27-C71F5C1309AA}" type="datetimeFigureOut">
              <a:rPr lang="ru-RU" smtClean="0"/>
              <a:pPr/>
              <a:t>21.02.2017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ACFA4F2-3407-426D-9ADB-40F9C3074A7B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-1597722" y="1000109"/>
            <a:ext cx="12339468" cy="34778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ru-RU" sz="4400" b="0" cap="none" spc="0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r>
              <a:rPr lang="ru-RU" sz="4400" b="0" cap="none" spc="0" dirty="0" smtClean="0">
                <a:ln w="10160">
                  <a:solidFill>
                    <a:srgbClr val="FFC0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Технология </a:t>
            </a:r>
          </a:p>
          <a:p>
            <a:pPr algn="ctr"/>
            <a:r>
              <a:rPr lang="ru-RU" sz="4400" b="0" cap="none" spc="0" dirty="0" smtClean="0">
                <a:ln w="10160">
                  <a:solidFill>
                    <a:srgbClr val="FFC0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комплексного обследования </a:t>
            </a:r>
          </a:p>
          <a:p>
            <a:pPr algn="ctr"/>
            <a:r>
              <a:rPr lang="ru-RU" sz="4400" dirty="0">
                <a:ln w="10160">
                  <a:solidFill>
                    <a:srgbClr val="FFC0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д</a:t>
            </a:r>
            <a:r>
              <a:rPr lang="ru-RU" sz="4400" b="0" cap="none" spc="0" dirty="0" smtClean="0">
                <a:ln w="10160">
                  <a:solidFill>
                    <a:srgbClr val="FFC0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етей </a:t>
            </a:r>
          </a:p>
          <a:p>
            <a:pPr algn="ctr"/>
            <a:r>
              <a:rPr lang="ru-RU" sz="4400" b="0" cap="none" spc="0" dirty="0" smtClean="0">
                <a:ln w="10160">
                  <a:solidFill>
                    <a:srgbClr val="FFC0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с аутистическими нарушениями</a:t>
            </a:r>
            <a:endParaRPr lang="ru-RU" sz="4400" b="0" cap="none" spc="0" dirty="0">
              <a:ln w="10160">
                <a:solidFill>
                  <a:srgbClr val="FFC000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57290" y="142852"/>
            <a:ext cx="59164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Противоречия и трудности </a:t>
            </a:r>
            <a:r>
              <a:rPr lang="ru-RU" sz="2800" dirty="0" smtClean="0"/>
              <a:t>в работе</a:t>
            </a:r>
            <a:r>
              <a:rPr lang="ru-RU" sz="2800" dirty="0" smtClean="0"/>
              <a:t>:</a:t>
            </a:r>
            <a:endParaRPr lang="ru-R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285720" y="1857364"/>
            <a:ext cx="898471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400" dirty="0" smtClean="0"/>
              <a:t> Ранняя </a:t>
            </a:r>
            <a:r>
              <a:rPr lang="ru-RU" sz="2400" dirty="0" smtClean="0"/>
              <a:t>диагностика </a:t>
            </a:r>
            <a:r>
              <a:rPr lang="ru-RU" sz="2400" dirty="0" smtClean="0"/>
              <a:t>аутизма</a:t>
            </a:r>
          </a:p>
          <a:p>
            <a:pPr>
              <a:buFont typeface="Wingdings" pitchFamily="2" charset="2"/>
              <a:buChar char="Ø"/>
            </a:pPr>
            <a:endParaRPr lang="ru-RU" sz="2400" dirty="0" smtClean="0"/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 «</a:t>
            </a:r>
            <a:r>
              <a:rPr lang="ru-RU" sz="2400" dirty="0" err="1" smtClean="0"/>
              <a:t>Гипердиагностика</a:t>
            </a:r>
            <a:r>
              <a:rPr lang="ru-RU" sz="2400" dirty="0" smtClean="0"/>
              <a:t>» и разграничение аутизма и иных </a:t>
            </a:r>
          </a:p>
          <a:p>
            <a:r>
              <a:rPr lang="ru-RU" sz="2400" dirty="0" smtClean="0"/>
              <a:t>расстройств, </a:t>
            </a:r>
            <a:r>
              <a:rPr lang="ru-RU" sz="2400" dirty="0"/>
              <a:t>которые связаны с нарушением функции </a:t>
            </a:r>
            <a:r>
              <a:rPr lang="ru-RU" sz="2400" dirty="0" smtClean="0"/>
              <a:t>мозга</a:t>
            </a:r>
          </a:p>
          <a:p>
            <a:endParaRPr lang="ru-RU" sz="2400" dirty="0" smtClean="0"/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 Осведомленность </a:t>
            </a:r>
            <a:r>
              <a:rPr lang="ru-RU" sz="2400" dirty="0" smtClean="0"/>
              <a:t>родителей о специфике нарушений у ребенка  </a:t>
            </a:r>
            <a:r>
              <a:rPr lang="ru-RU" sz="2400" dirty="0" smtClean="0"/>
              <a:t>и степень понимания и принятия диагноза</a:t>
            </a:r>
          </a:p>
          <a:p>
            <a:pPr>
              <a:buFont typeface="Wingdings" pitchFamily="2" charset="2"/>
              <a:buChar char="Ø"/>
            </a:pPr>
            <a:endParaRPr lang="ru-RU" sz="2400" dirty="0" smtClean="0"/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 Возможность использования стандартных методик</a:t>
            </a:r>
          </a:p>
          <a:p>
            <a:pPr>
              <a:buFont typeface="Wingdings" pitchFamily="2" charset="2"/>
              <a:buChar char="Ø"/>
            </a:pPr>
            <a:endParaRPr lang="ru-RU" sz="2400" dirty="0" smtClean="0"/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 При выставлении диагноза врач не указывает  интеллектуальный уровень</a:t>
            </a:r>
            <a:endParaRPr lang="ru-RU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8662" y="642918"/>
            <a:ext cx="7981992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Основные </a:t>
            </a:r>
            <a:r>
              <a:rPr lang="ru-RU" sz="3200" dirty="0" smtClean="0"/>
              <a:t>принципы организации </a:t>
            </a:r>
            <a:r>
              <a:rPr lang="ru-RU" sz="3200" dirty="0" smtClean="0"/>
              <a:t>диагностики:</a:t>
            </a:r>
          </a:p>
          <a:p>
            <a:pPr lvl="0">
              <a:buFont typeface="Wingdings" pitchFamily="2" charset="2"/>
              <a:buChar char="Ø"/>
            </a:pPr>
            <a:r>
              <a:rPr lang="ru-RU" sz="2800" dirty="0" smtClean="0"/>
              <a:t> </a:t>
            </a:r>
            <a:r>
              <a:rPr lang="ru-RU" sz="2400" dirty="0" smtClean="0"/>
              <a:t>Ранняя;</a:t>
            </a:r>
            <a:endParaRPr lang="ru-RU" sz="2400" dirty="0" smtClean="0"/>
          </a:p>
          <a:p>
            <a:pPr lvl="0">
              <a:buFont typeface="Wingdings" pitchFamily="2" charset="2"/>
              <a:buChar char="Ø"/>
            </a:pPr>
            <a:r>
              <a:rPr lang="ru-RU" sz="2400" dirty="0" smtClean="0"/>
              <a:t> Комплексная (включающая </a:t>
            </a:r>
            <a:r>
              <a:rPr lang="ru-RU" sz="2400" dirty="0" smtClean="0"/>
              <a:t>в себя участие специалистов разного профиля и </a:t>
            </a:r>
            <a:r>
              <a:rPr lang="ru-RU" sz="2400" u="sng" dirty="0" smtClean="0"/>
              <a:t>родителей</a:t>
            </a:r>
            <a:r>
              <a:rPr lang="ru-RU" sz="2400" dirty="0" smtClean="0"/>
              <a:t>, использование разных методов</a:t>
            </a:r>
            <a:r>
              <a:rPr lang="ru-RU" sz="2400" dirty="0" smtClean="0"/>
              <a:t>);</a:t>
            </a:r>
          </a:p>
          <a:p>
            <a:pPr lvl="0">
              <a:buFont typeface="Wingdings" pitchFamily="2" charset="2"/>
              <a:buChar char="Ø"/>
            </a:pPr>
            <a:r>
              <a:rPr lang="ru-RU" sz="2400" dirty="0" smtClean="0"/>
              <a:t>Учет сенсорных особенностей ребенка и создание комфортных условий в ходе обследования, возможности адаптации;</a:t>
            </a:r>
            <a:endParaRPr lang="ru-RU" sz="2400" dirty="0" smtClean="0"/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 Динамическая </a:t>
            </a:r>
            <a:r>
              <a:rPr lang="ru-RU" sz="2400" dirty="0" smtClean="0"/>
              <a:t>(</a:t>
            </a:r>
            <a:r>
              <a:rPr lang="ru-RU" sz="2400" dirty="0" smtClean="0"/>
              <a:t>направлена </a:t>
            </a:r>
            <a:r>
              <a:rPr lang="ru-RU" sz="2400" dirty="0" smtClean="0"/>
              <a:t>не на скорейшее установление окончательного диагноза, а на его </a:t>
            </a:r>
            <a:r>
              <a:rPr lang="ru-RU" sz="2400" u="sng" dirty="0" smtClean="0"/>
              <a:t>планомерное </a:t>
            </a:r>
            <a:r>
              <a:rPr lang="ru-RU" sz="2400" u="sng" dirty="0" smtClean="0"/>
              <a:t> уточнение</a:t>
            </a:r>
            <a:r>
              <a:rPr lang="ru-RU" sz="2400" dirty="0" smtClean="0"/>
              <a:t>  с  учетом </a:t>
            </a:r>
            <a:r>
              <a:rPr lang="ru-RU" sz="2400" dirty="0" smtClean="0"/>
              <a:t>особенностей развития ребенка, степени адаптации и коррекционной работы</a:t>
            </a:r>
            <a:r>
              <a:rPr lang="ru-RU" sz="2400" dirty="0" smtClean="0"/>
              <a:t>). Предполагает </a:t>
            </a:r>
            <a:r>
              <a:rPr lang="ru-RU" sz="2400" dirty="0" smtClean="0"/>
              <a:t> </a:t>
            </a:r>
            <a:r>
              <a:rPr lang="ru-RU" sz="2400" dirty="0" smtClean="0"/>
              <a:t>несколько встреч.</a:t>
            </a:r>
            <a:endParaRPr lang="ru-RU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571480"/>
            <a:ext cx="8429684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Наша задача в рамках </a:t>
            </a:r>
            <a:r>
              <a:rPr lang="ru-RU" sz="3200" dirty="0" smtClean="0"/>
              <a:t>ПМПК:</a:t>
            </a:r>
          </a:p>
          <a:p>
            <a:pPr algn="ctr"/>
            <a:endParaRPr lang="ru-RU" sz="3200" dirty="0" smtClean="0"/>
          </a:p>
          <a:p>
            <a:pPr marL="342900" indent="-342900" algn="just">
              <a:buFont typeface="+mj-lt"/>
              <a:buAutoNum type="arabicPeriod"/>
            </a:pPr>
            <a:r>
              <a:rPr lang="ru-RU" sz="1400" dirty="0" smtClean="0"/>
              <a:t>	</a:t>
            </a:r>
            <a:r>
              <a:rPr lang="ru-RU" sz="2800" dirty="0" smtClean="0"/>
              <a:t>    Определить </a:t>
            </a:r>
            <a:r>
              <a:rPr lang="ru-RU" sz="2800" dirty="0" smtClean="0"/>
              <a:t>уровень интеллекта ребёнка с </a:t>
            </a:r>
            <a:r>
              <a:rPr lang="ru-RU" sz="2800" dirty="0" smtClean="0"/>
              <a:t>             аутизмом</a:t>
            </a:r>
            <a:r>
              <a:rPr lang="ru-RU" sz="2800" dirty="0" smtClean="0"/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2800" dirty="0" smtClean="0"/>
              <a:t>	Определить </a:t>
            </a:r>
            <a:r>
              <a:rPr lang="ru-RU" sz="2800" dirty="0" smtClean="0"/>
              <a:t>адекватный образовательный маршрут для ребёнка с аутизмом.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2800" dirty="0" smtClean="0"/>
              <a:t>	 </a:t>
            </a:r>
            <a:r>
              <a:rPr lang="ru-RU" sz="2800" dirty="0" smtClean="0"/>
              <a:t>Провести беседу с родителями ребенка, объясняя, с каким нарушение они столкнулись,</a:t>
            </a:r>
          </a:p>
          <a:p>
            <a:pPr marL="514350" indent="-514350" algn="just"/>
            <a:r>
              <a:rPr lang="ru-RU" sz="2800" dirty="0" smtClean="0"/>
              <a:t> каковы перспективы, каким образом дальше строить общение с ребенком и организовать игровую и </a:t>
            </a:r>
            <a:r>
              <a:rPr lang="ru-RU" sz="2800" dirty="0" smtClean="0"/>
              <a:t>бытовую </a:t>
            </a:r>
            <a:r>
              <a:rPr lang="ru-RU" sz="2800" dirty="0" smtClean="0"/>
              <a:t>среду, др</a:t>
            </a:r>
            <a:r>
              <a:rPr lang="ru-RU" sz="2800" dirty="0" smtClean="0"/>
              <a:t>.  </a:t>
            </a:r>
            <a:r>
              <a:rPr lang="ru-RU" sz="2800" dirty="0" smtClean="0"/>
              <a:t>А </a:t>
            </a:r>
            <a:r>
              <a:rPr lang="ru-RU" sz="2800" dirty="0" smtClean="0"/>
              <a:t>также эмоционально </a:t>
            </a:r>
            <a:r>
              <a:rPr lang="ru-RU" sz="2800" dirty="0" smtClean="0"/>
              <a:t>поддержать.</a:t>
            </a:r>
          </a:p>
          <a:p>
            <a:pPr marL="514350" indent="-514350" algn="just"/>
            <a:endParaRPr lang="ru-RU" sz="2800" dirty="0" smtClean="0"/>
          </a:p>
          <a:p>
            <a:pPr marL="342900" indent="-342900" algn="just"/>
            <a:r>
              <a:rPr lang="ru-RU" sz="2800" dirty="0" smtClean="0"/>
              <a:t> </a:t>
            </a:r>
            <a:endParaRPr lang="ru-RU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357166"/>
            <a:ext cx="792961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/>
              <a:t>Методы:</a:t>
            </a:r>
          </a:p>
          <a:p>
            <a:pPr algn="ctr"/>
            <a:endParaRPr lang="ru-RU" sz="3600" dirty="0" smtClean="0"/>
          </a:p>
          <a:p>
            <a:pPr>
              <a:buFont typeface="Wingdings" pitchFamily="2" charset="2"/>
              <a:buChar char="Ø"/>
            </a:pPr>
            <a:r>
              <a:rPr lang="ru-RU" sz="2800" dirty="0" smtClean="0"/>
              <a:t> </a:t>
            </a:r>
            <a:r>
              <a:rPr lang="ru-RU" sz="2800" dirty="0" err="1" smtClean="0"/>
              <a:t>неинструментальные</a:t>
            </a:r>
            <a:r>
              <a:rPr lang="ru-RU" sz="2800" dirty="0" smtClean="0"/>
              <a:t> (направленное наблюдение за ребенком в процессе деятельности, доступной ему; беседа; анализ медицинских документов);</a:t>
            </a:r>
            <a:endParaRPr lang="ru-RU" sz="2800" dirty="0" smtClean="0"/>
          </a:p>
          <a:p>
            <a:endParaRPr lang="ru-RU" sz="2800" dirty="0" smtClean="0"/>
          </a:p>
          <a:p>
            <a:pPr>
              <a:buFont typeface="Wingdings" pitchFamily="2" charset="2"/>
              <a:buChar char="Ø"/>
            </a:pPr>
            <a:r>
              <a:rPr lang="ru-RU" sz="2800" dirty="0" smtClean="0"/>
              <a:t>  </a:t>
            </a:r>
            <a:r>
              <a:rPr lang="ru-RU" sz="2800" dirty="0" smtClean="0"/>
              <a:t>инструментальные (использование определенных диагностических методик</a:t>
            </a:r>
            <a:r>
              <a:rPr lang="ru-RU" sz="2800" dirty="0" smtClean="0"/>
              <a:t>);</a:t>
            </a:r>
          </a:p>
          <a:p>
            <a:endParaRPr lang="ru-RU" sz="2800" dirty="0" smtClean="0"/>
          </a:p>
          <a:p>
            <a:pPr>
              <a:buFont typeface="Wingdings" pitchFamily="2" charset="2"/>
              <a:buChar char="Ø"/>
            </a:pPr>
            <a:r>
              <a:rPr lang="ru-RU" sz="2800" dirty="0" smtClean="0"/>
              <a:t> </a:t>
            </a:r>
            <a:r>
              <a:rPr lang="ru-RU" sz="2800" dirty="0" smtClean="0"/>
              <a:t>экспериментальные </a:t>
            </a:r>
            <a:r>
              <a:rPr lang="ru-RU" sz="2800" dirty="0" smtClean="0"/>
              <a:t>(игра, конструирование, </a:t>
            </a:r>
            <a:r>
              <a:rPr lang="ru-RU" sz="2800" dirty="0" smtClean="0"/>
              <a:t>тесты, </a:t>
            </a:r>
            <a:r>
              <a:rPr lang="ru-RU" sz="2800" dirty="0" smtClean="0"/>
              <a:t>действия по образцу</a:t>
            </a:r>
            <a:r>
              <a:rPr lang="ru-RU" dirty="0" smtClean="0"/>
              <a:t>)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00100" y="1000108"/>
            <a:ext cx="728667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/>
              <a:t>Члены психолого-медико-педагогической комиссии по результатам обследования определяют образовательный маршрут ребенку с аутизмом из выбора стандартных образовательных программ.</a:t>
            </a:r>
          </a:p>
          <a:p>
            <a:pPr algn="ctr"/>
            <a:endParaRPr lang="ru-RU" sz="36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295</TotalTime>
  <Words>201</Words>
  <Application>Microsoft Office PowerPoint</Application>
  <PresentationFormat>Экран (4:3)</PresentationFormat>
  <Paragraphs>37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19</cp:revision>
  <dcterms:created xsi:type="dcterms:W3CDTF">2017-02-20T10:37:35Z</dcterms:created>
  <dcterms:modified xsi:type="dcterms:W3CDTF">2017-02-21T14:38:20Z</dcterms:modified>
</cp:coreProperties>
</file>