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4A106-2ACC-4D35-9D27-C71F5C1309AA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CFA4F2-3407-426D-9ADB-40F9C3074A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1597722" y="1000109"/>
            <a:ext cx="1233946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4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400" b="0" cap="none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Технология </a:t>
            </a:r>
          </a:p>
          <a:p>
            <a:pPr algn="ctr"/>
            <a:r>
              <a:rPr lang="ru-RU" sz="4400" b="0" cap="none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комплексного обследования </a:t>
            </a:r>
          </a:p>
          <a:p>
            <a:pPr algn="ctr"/>
            <a:r>
              <a:rPr lang="ru-RU" sz="440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</a:t>
            </a:r>
            <a:r>
              <a:rPr lang="ru-RU" sz="4400" b="0" cap="none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етей </a:t>
            </a:r>
          </a:p>
          <a:p>
            <a:pPr algn="ctr"/>
            <a:r>
              <a:rPr lang="ru-RU" sz="4400" b="0" cap="none" spc="0" dirty="0" smtClean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 аутистическими нарушениями</a:t>
            </a:r>
            <a:endParaRPr lang="ru-RU" sz="4400" b="0" cap="none" spc="0" dirty="0">
              <a:ln w="10160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142852"/>
            <a:ext cx="5916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Противоречия и трудности </a:t>
            </a:r>
            <a:r>
              <a:rPr lang="ru-RU" sz="2800" dirty="0" smtClean="0"/>
              <a:t>в работе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857364"/>
            <a:ext cx="89847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 Ранняя </a:t>
            </a:r>
            <a:r>
              <a:rPr lang="ru-RU" sz="2400" dirty="0" smtClean="0"/>
              <a:t>диагностика </a:t>
            </a:r>
            <a:r>
              <a:rPr lang="ru-RU" sz="2400" dirty="0" smtClean="0"/>
              <a:t>аутизма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«</a:t>
            </a:r>
            <a:r>
              <a:rPr lang="ru-RU" sz="2400" dirty="0" err="1" smtClean="0"/>
              <a:t>Гипердиагностика</a:t>
            </a:r>
            <a:r>
              <a:rPr lang="ru-RU" sz="2400" dirty="0" smtClean="0"/>
              <a:t>» и разграничение аутизма и иных </a:t>
            </a:r>
          </a:p>
          <a:p>
            <a:r>
              <a:rPr lang="ru-RU" sz="2400" dirty="0" smtClean="0"/>
              <a:t>расстройств, </a:t>
            </a:r>
            <a:r>
              <a:rPr lang="ru-RU" sz="2400" dirty="0"/>
              <a:t>которые связаны с нарушением функции </a:t>
            </a:r>
            <a:r>
              <a:rPr lang="ru-RU" sz="2400" dirty="0" smtClean="0"/>
              <a:t>мозга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Осведомленность </a:t>
            </a:r>
            <a:r>
              <a:rPr lang="ru-RU" sz="2400" dirty="0" smtClean="0"/>
              <a:t>родителей о специфике нарушений у ребенка  </a:t>
            </a:r>
            <a:r>
              <a:rPr lang="ru-RU" sz="2400" dirty="0" smtClean="0"/>
              <a:t>и степень понимания и принятия диагноза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Возможность использования стандартных методик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При выставлении диагноза врач не указывает  интеллектуальный уровень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79819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Основные </a:t>
            </a:r>
            <a:r>
              <a:rPr lang="ru-RU" sz="3200" dirty="0" smtClean="0"/>
              <a:t>принципы организации </a:t>
            </a:r>
            <a:r>
              <a:rPr lang="ru-RU" sz="3200" dirty="0" smtClean="0"/>
              <a:t>диагностики: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400" dirty="0" smtClean="0"/>
              <a:t>Ранняя;</a:t>
            </a:r>
            <a:endParaRPr lang="ru-RU" sz="2400" dirty="0" smtClean="0"/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 Комплексная (включающая </a:t>
            </a:r>
            <a:r>
              <a:rPr lang="ru-RU" sz="2400" dirty="0" smtClean="0"/>
              <a:t>в себя участие специалистов разного профиля и </a:t>
            </a:r>
            <a:r>
              <a:rPr lang="ru-RU" sz="2400" u="sng" dirty="0" smtClean="0"/>
              <a:t>родителей</a:t>
            </a:r>
            <a:r>
              <a:rPr lang="ru-RU" sz="2400" dirty="0" smtClean="0"/>
              <a:t>, использование разных методов</a:t>
            </a:r>
            <a:r>
              <a:rPr lang="ru-RU" sz="2400" dirty="0" smtClean="0"/>
              <a:t>);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Учет сенсорных особенностей ребенка и создание комфортных условий в ходе обследования, возможности адаптации;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Динамическая </a:t>
            </a:r>
            <a:r>
              <a:rPr lang="ru-RU" sz="2400" dirty="0" smtClean="0"/>
              <a:t>(</a:t>
            </a:r>
            <a:r>
              <a:rPr lang="ru-RU" sz="2400" dirty="0" smtClean="0"/>
              <a:t>направлена </a:t>
            </a:r>
            <a:r>
              <a:rPr lang="ru-RU" sz="2400" dirty="0" smtClean="0"/>
              <a:t>не на скорейшее установление окончательного диагноза, а на его </a:t>
            </a:r>
            <a:r>
              <a:rPr lang="ru-RU" sz="2400" u="sng" dirty="0" smtClean="0"/>
              <a:t>планомерное </a:t>
            </a:r>
            <a:r>
              <a:rPr lang="ru-RU" sz="2400" u="sng" dirty="0" smtClean="0"/>
              <a:t> уточнение</a:t>
            </a:r>
            <a:r>
              <a:rPr lang="ru-RU" sz="2400" dirty="0" smtClean="0"/>
              <a:t>  с  учетом </a:t>
            </a:r>
            <a:r>
              <a:rPr lang="ru-RU" sz="2400" dirty="0" smtClean="0"/>
              <a:t>особенностей развития ребенка, степени адаптации и коррекционной работы</a:t>
            </a:r>
            <a:r>
              <a:rPr lang="ru-RU" sz="2400" dirty="0" smtClean="0"/>
              <a:t>). Предполагает </a:t>
            </a:r>
            <a:r>
              <a:rPr lang="ru-RU" sz="2400" dirty="0" smtClean="0"/>
              <a:t> </a:t>
            </a:r>
            <a:r>
              <a:rPr lang="ru-RU" sz="2400" dirty="0" smtClean="0"/>
              <a:t>несколько встреч.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4296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Наша задача в рамках </a:t>
            </a:r>
            <a:r>
              <a:rPr lang="ru-RU" sz="3200" dirty="0" smtClean="0"/>
              <a:t>ПМПК:</a:t>
            </a:r>
          </a:p>
          <a:p>
            <a:pPr algn="ctr"/>
            <a:endParaRPr lang="ru-RU" sz="32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	</a:t>
            </a:r>
            <a:r>
              <a:rPr lang="ru-RU" sz="2800" dirty="0" smtClean="0"/>
              <a:t>    Определить </a:t>
            </a:r>
            <a:r>
              <a:rPr lang="ru-RU" sz="2800" dirty="0" smtClean="0"/>
              <a:t>уровень интеллекта ребёнка с </a:t>
            </a:r>
            <a:r>
              <a:rPr lang="ru-RU" sz="2800" dirty="0" smtClean="0"/>
              <a:t>             аутизмом</a:t>
            </a:r>
            <a:r>
              <a:rPr lang="ru-RU" sz="28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	Определить </a:t>
            </a:r>
            <a:r>
              <a:rPr lang="ru-RU" sz="2800" dirty="0" smtClean="0"/>
              <a:t>адекватный образовательный маршрут для ребёнка с аутизмом.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	 </a:t>
            </a:r>
            <a:r>
              <a:rPr lang="ru-RU" sz="2800" dirty="0" smtClean="0"/>
              <a:t>Провести беседу с родителями ребенка, объясняя, с каким нарушение они столкнулись,</a:t>
            </a:r>
          </a:p>
          <a:p>
            <a:pPr marL="514350" indent="-514350" algn="just"/>
            <a:r>
              <a:rPr lang="ru-RU" sz="2800" dirty="0" smtClean="0"/>
              <a:t> каковы перспективы, каким образом дальше строить общение с ребенком и организовать игровую и </a:t>
            </a:r>
            <a:r>
              <a:rPr lang="ru-RU" sz="2800" dirty="0" smtClean="0"/>
              <a:t>бытовую </a:t>
            </a:r>
            <a:r>
              <a:rPr lang="ru-RU" sz="2800" dirty="0" smtClean="0"/>
              <a:t>среду, др</a:t>
            </a:r>
            <a:r>
              <a:rPr lang="ru-RU" sz="2800" dirty="0" smtClean="0"/>
              <a:t>.  </a:t>
            </a:r>
            <a:r>
              <a:rPr lang="ru-RU" sz="2800" dirty="0" smtClean="0"/>
              <a:t>А </a:t>
            </a:r>
            <a:r>
              <a:rPr lang="ru-RU" sz="2800" dirty="0" smtClean="0"/>
              <a:t>также эмоционально </a:t>
            </a:r>
            <a:r>
              <a:rPr lang="ru-RU" sz="2800" dirty="0" smtClean="0"/>
              <a:t>поддержать.</a:t>
            </a:r>
          </a:p>
          <a:p>
            <a:pPr marL="514350" indent="-514350" algn="just"/>
            <a:endParaRPr lang="ru-RU" sz="2800" dirty="0" smtClean="0"/>
          </a:p>
          <a:p>
            <a:pPr marL="342900" indent="-342900" algn="just"/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79296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Методы:</a:t>
            </a:r>
          </a:p>
          <a:p>
            <a:pPr algn="ctr"/>
            <a:endParaRPr lang="ru-RU" sz="36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 err="1" smtClean="0"/>
              <a:t>неинструментальные</a:t>
            </a:r>
            <a:r>
              <a:rPr lang="ru-RU" sz="2800" dirty="0" smtClean="0"/>
              <a:t> (направленное наблюдение за ребенком в процессе деятельности, доступной ему; беседа; анализ медицинских документов);</a:t>
            </a:r>
            <a:endParaRPr lang="ru-RU" sz="2800" dirty="0" smtClean="0"/>
          </a:p>
          <a:p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 </a:t>
            </a:r>
            <a:r>
              <a:rPr lang="ru-RU" sz="2800" dirty="0" smtClean="0"/>
              <a:t>инструментальные (использование определенных диагностических методик</a:t>
            </a:r>
            <a:r>
              <a:rPr lang="ru-RU" sz="2800" dirty="0" smtClean="0"/>
              <a:t>);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 smtClean="0"/>
              <a:t>экспериментальные </a:t>
            </a:r>
            <a:r>
              <a:rPr lang="ru-RU" sz="2800" dirty="0" smtClean="0"/>
              <a:t>(игра, конструирование, </a:t>
            </a:r>
            <a:r>
              <a:rPr lang="ru-RU" sz="2800" dirty="0" smtClean="0"/>
              <a:t>тесты, </a:t>
            </a:r>
            <a:r>
              <a:rPr lang="ru-RU" sz="2800" dirty="0" smtClean="0"/>
              <a:t>действия по образцу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1000108"/>
            <a:ext cx="72866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Члены психолого-медико-педагогической комиссии по результатам обследования определяют образовательный маршрут ребенку с аутизмом из выбора стандартных образовательных программ.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201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2017-02-20T10:37:35Z</dcterms:created>
  <dcterms:modified xsi:type="dcterms:W3CDTF">2017-02-21T14:38:20Z</dcterms:modified>
</cp:coreProperties>
</file>