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wdp" ContentType="image/vnd.ms-photo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80"/>
  </p:normalViewPr>
  <p:slideViewPr>
    <p:cSldViewPr>
      <p:cViewPr>
        <p:scale>
          <a:sx n="107" d="100"/>
          <a:sy n="107" d="100"/>
        </p:scale>
        <p:origin x="1760" y="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C902BD-094C-43EA-ACCE-B7C3B5025D27}" type="datetimeFigureOut">
              <a:rPr lang="en-GB" smtClean="0"/>
              <a:t>20/06/2019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AB5FFD-A4E6-4A03-83E1-C76FD1D714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0457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8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smtClean="0"/>
              <a:t>Have you started to complete your evaluation form?</a:t>
            </a:r>
          </a:p>
          <a:p>
            <a:endParaRPr lang="en-GB" altLang="en-US" smtClean="0"/>
          </a:p>
        </p:txBody>
      </p:sp>
      <p:sp>
        <p:nvSpPr>
          <p:cNvPr id="2058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10618" indent="-273315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093258" indent="-218651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530562" indent="-218651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1967865" indent="-218651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405167" indent="-21865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842471" indent="-21865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279775" indent="-21865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717078" indent="-21865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208FC447-581A-460B-8580-316436F87CDA}" type="slidenum">
              <a:rPr lang="en-GB" altLang="en-US" smtClean="0">
                <a:solidFill>
                  <a:srgbClr val="000000"/>
                </a:solidFill>
              </a:rPr>
              <a:pPr/>
              <a:t>1</a:t>
            </a:fld>
            <a:endParaRPr lang="en-GB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40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1D513-8086-47BC-A451-F98802C97664}" type="slidenum">
              <a:rPr lang="en-GB" smtClean="0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91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1D513-8086-47BC-A451-F98802C97664}" type="slidenum">
              <a:rPr lang="en-GB" smtClean="0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917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1D513-8086-47BC-A451-F98802C97664}" type="slidenum">
              <a:rPr lang="en-GB" smtClean="0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917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1D513-8086-47BC-A451-F98802C97664}" type="slidenum">
              <a:rPr lang="en-GB" smtClean="0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8915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Use clocks and timers - </a:t>
            </a:r>
            <a:r>
              <a:rPr lang="en-GB" dirty="0"/>
              <a:t>Use a timer for homework or transitional times, such between finishing up play and getting ready for bed.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1D513-8086-47BC-A451-F98802C97664}" type="slidenum">
              <a:rPr lang="en-GB" smtClean="0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4830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1D513-8086-47BC-A451-F98802C97664}" type="slidenum">
              <a:rPr lang="en-GB" smtClean="0">
                <a:solidFill>
                  <a:prstClr val="black"/>
                </a:solidFill>
              </a:rPr>
              <a:pPr/>
              <a:t>10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7340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51D513-8086-47BC-A451-F98802C97664}" type="slidenum">
              <a:rPr lang="en-GB" smtClean="0">
                <a:solidFill>
                  <a:prstClr val="black"/>
                </a:solidFill>
              </a:rPr>
              <a:pPr/>
              <a:t>11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12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61F3-E92B-44B9-A87D-423D68CA61F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20/06/2019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B316-0B20-44D0-B0EF-EE90EA80FB0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027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61F3-E92B-44B9-A87D-423D68CA61F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20/06/2019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B316-0B20-44D0-B0EF-EE90EA80FB0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882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61F3-E92B-44B9-A87D-423D68CA61F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20/06/2019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B316-0B20-44D0-B0EF-EE90EA80FB0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6744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(no arrow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80295"/>
            <a:ext cx="7841707" cy="395073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94857-B56E-4858-AB37-B105F4B576C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8339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roup Work"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331595" y="5166889"/>
            <a:ext cx="7772400" cy="1315502"/>
          </a:xfrm>
          <a:prstGeom prst="rect">
            <a:avLst/>
          </a:prstGeom>
        </p:spPr>
        <p:txBody>
          <a:bodyPr anchor="b"/>
          <a:lstStyle>
            <a:lvl1pPr marL="0" indent="0" algn="r">
              <a:buNone/>
              <a:defRPr sz="3600" b="1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GROUP WORK</a:t>
            </a:r>
          </a:p>
        </p:txBody>
      </p:sp>
      <p:pic>
        <p:nvPicPr>
          <p:cNvPr id="10" name="Picture 4" descr="G:\Everyone\MHMC\2 Branding and Comms\4 Trust\Logos\Pennine Care NHS Foundation Trust RGB White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3545" y="392532"/>
            <a:ext cx="1685896" cy="836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32" y="175543"/>
            <a:ext cx="1079500" cy="116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885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lea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/>
          <p:cNvSpPr>
            <a:spLocks noGrp="1"/>
          </p:cNvSpPr>
          <p:nvPr>
            <p:ph sz="quarter" idx="10"/>
          </p:nvPr>
        </p:nvSpPr>
        <p:spPr>
          <a:xfrm>
            <a:off x="457199" y="188912"/>
            <a:ext cx="8255330" cy="6480501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96832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NHS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G:\Everyone\MHMC\2 Branding and Comms\4 Trust\Logos\Pennine Care NHS Foundation Trust RGB Blue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1286" b="79550" l="13983" r="86850">
                        <a14:foregroundMark x1="22638" y1="57428" x2="22638" y2="57428"/>
                        <a14:foregroundMark x1="28589" y1="59228" x2="28589" y2="59228"/>
                        <a14:foregroundMark x1="34831" y1="57235" x2="34831" y2="57235"/>
                        <a14:foregroundMark x1="37703" y1="56849" x2="37703" y2="56849"/>
                        <a14:foregroundMark x1="40949" y1="57621" x2="40949" y2="57621"/>
                        <a14:foregroundMark x1="43945" y1="56399" x2="43945" y2="56399"/>
                        <a14:foregroundMark x1="47607" y1="56399" x2="47607" y2="56399"/>
                        <a14:foregroundMark x1="47316" y1="52412" x2="47316" y2="52412"/>
                        <a14:foregroundMark x1="50187" y1="57428" x2="50187" y2="57428"/>
                        <a14:foregroundMark x1="56429" y1="57235" x2="56429" y2="57235"/>
                        <a14:foregroundMark x1="26009" y1="54598" x2="26009" y2="54598"/>
                        <a14:foregroundMark x1="65418" y1="55241" x2="65418" y2="55241"/>
                        <a14:foregroundMark x1="74365" y1="58457" x2="74365" y2="58457"/>
                        <a14:foregroundMark x1="77362" y1="57621" x2="77362" y2="57621"/>
                        <a14:foregroundMark x1="84145" y1="57814" x2="84145" y2="57814"/>
                        <a14:foregroundMark x1="65793" y1="60836" x2="65793" y2="60836"/>
                        <a14:foregroundMark x1="16521" y1="72669" x2="16521" y2="72669"/>
                        <a14:foregroundMark x1="20558" y1="72283" x2="20558" y2="72283"/>
                        <a14:foregroundMark x1="25343" y1="72090" x2="25343" y2="72090"/>
                        <a14:foregroundMark x1="31086" y1="72926" x2="31086" y2="72926"/>
                        <a14:foregroundMark x1="34332" y1="73505" x2="34332" y2="73505"/>
                        <a14:foregroundMark x1="38618" y1="73312" x2="38618" y2="73312"/>
                        <a14:foregroundMark x1="43030" y1="73119" x2="43030" y2="73119"/>
                        <a14:foregroundMark x1="49813" y1="71897" x2="49813" y2="71897"/>
                        <a14:foregroundMark x1="53433" y1="72476" x2="53433" y2="72476"/>
                        <a14:foregroundMark x1="55805" y1="71897" x2="55805" y2="71897"/>
                        <a14:foregroundMark x1="58261" y1="72476" x2="58261" y2="72476"/>
                        <a14:foregroundMark x1="58136" y1="69453" x2="58136" y2="69453"/>
                        <a14:foregroundMark x1="59800" y1="73698" x2="59800" y2="73698"/>
                        <a14:foregroundMark x1="64253" y1="72476" x2="64253" y2="72476"/>
                        <a14:foregroundMark x1="70995" y1="70289" x2="70995" y2="70289"/>
                        <a14:foregroundMark x1="73741" y1="72476" x2="73741" y2="72476"/>
                        <a14:foregroundMark x1="76446" y1="72669" x2="76446" y2="72669"/>
                        <a14:foregroundMark x1="80608" y1="72926" x2="80608" y2="72926"/>
                        <a14:foregroundMark x1="84020" y1="72090" x2="84020" y2="72090"/>
                        <a14:foregroundMark x1="30545" y1="55820" x2="30545" y2="55820"/>
                        <a14:foregroundMark x1="44070" y1="60450" x2="44070" y2="60450"/>
                        <a14:foregroundMark x1="30295" y1="62830" x2="30295" y2="62830"/>
                        <a14:foregroundMark x1="53059" y1="56206" x2="53059" y2="56206"/>
                        <a14:foregroundMark x1="59551" y1="58264" x2="59551" y2="58264"/>
                        <a14:foregroundMark x1="56970" y1="62058" x2="56970" y2="62058"/>
                        <a14:foregroundMark x1="67624" y1="62637" x2="67624" y2="62637"/>
                        <a14:foregroundMark x1="70995" y1="61672" x2="70995" y2="61672"/>
                        <a14:foregroundMark x1="81398" y1="59035" x2="81398" y2="59035"/>
                        <a14:foregroundMark x1="26573" y1="69377" x2="26573" y2="69377"/>
                        <a14:foregroundMark x1="25874" y1="75881" x2="25874" y2="75881"/>
                        <a14:foregroundMark x1="32692" y1="69377" x2="32692" y2="69377"/>
                        <a14:foregroundMark x1="80420" y1="75881" x2="80420" y2="75881"/>
                        <a14:foregroundMark x1="72727" y1="69648" x2="72727" y2="69648"/>
                        <a14:backgroundMark x1="30420" y1="57621" x2="30420" y2="57621"/>
                        <a14:backgroundMark x1="57470" y1="57621" x2="57470" y2="57621"/>
                        <a14:backgroundMark x1="72950" y1="60257" x2="72950" y2="60257"/>
                        <a14:backgroundMark x1="82855" y1="57621" x2="82855" y2="57621"/>
                        <a14:backgroundMark x1="61382" y1="74277" x2="61382" y2="74277"/>
                        <a14:backgroundMark x1="52518" y1="75113" x2="52518" y2="75113"/>
                        <a14:backgroundMark x1="48231" y1="73698" x2="48231" y2="73698"/>
                        <a14:backgroundMark x1="35747" y1="73698" x2="35747" y2="73698"/>
                        <a14:backgroundMark x1="51923" y1="72900" x2="51923" y2="72900"/>
                        <a14:backgroundMark x1="81643" y1="72629" x2="81643" y2="7262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044" t="22418" r="14179" b="20871"/>
          <a:stretch/>
        </p:blipFill>
        <p:spPr bwMode="auto">
          <a:xfrm>
            <a:off x="7092315" y="392532"/>
            <a:ext cx="1707126" cy="872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3070"/>
            <a:ext cx="1080120" cy="1167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66987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BD302-6B28-48F5-8D78-22AD6698861B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20/06/2019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5FB71-7ECB-4B57-BF5E-1FFCB81C6EF5}" type="slidenum">
              <a:rPr lang="en-GB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826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392488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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61F3-E92B-44B9-A87D-423D68CA61F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20/06/2019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B316-0B20-44D0-B0EF-EE90EA80FB0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152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61F3-E92B-44B9-A87D-423D68CA61F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20/06/2019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B316-0B20-44D0-B0EF-EE90EA80FB0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700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61F3-E92B-44B9-A87D-423D68CA61F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20/06/2019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B316-0B20-44D0-B0EF-EE90EA80FB0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205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61F3-E92B-44B9-A87D-423D68CA61F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20/06/2019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B316-0B20-44D0-B0EF-EE90EA80FB0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541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61F3-E92B-44B9-A87D-423D68CA61F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20/06/2019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B316-0B20-44D0-B0EF-EE90EA80FB0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9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61F3-E92B-44B9-A87D-423D68CA61F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20/06/2019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B316-0B20-44D0-B0EF-EE90EA80FB0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567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61F3-E92B-44B9-A87D-423D68CA61F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20/06/2019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B316-0B20-44D0-B0EF-EE90EA80FB0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720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D61F3-E92B-44B9-A87D-423D68CA61F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20/06/2019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B316-0B20-44D0-B0EF-EE90EA80FB0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532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8" Type="http://schemas.openxmlformats.org/officeDocument/2006/relationships/image" Target="../media/image1.png"/><Relationship Id="rId1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 cstate="print">
            <a:lum/>
          </a:blip>
          <a:srcRect/>
          <a:stretch>
            <a:fillRect l="-1000" t="82000" r="-3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D61F3-E92B-44B9-A87D-423D68CA61FC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20/06/2019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1B316-0B20-44D0-B0EF-EE90EA80FB07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876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3200" b="0" i="0" kern="1200" baseline="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9"/>
        </a:buBlip>
        <a:defRPr sz="2000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tpB-B8BXk0" TargetMode="External"/><Relationship Id="rId4" Type="http://schemas.openxmlformats.org/officeDocument/2006/relationships/hyperlink" Target="https://www.additudemag.com/" TargetMode="External"/><Relationship Id="rId5" Type="http://schemas.openxmlformats.org/officeDocument/2006/relationships/hyperlink" Target="http://developingchild.harvard.edu/wp-content/uploads/2011/05/How-Early-Experiences-Shape-the-Development-of-Executive-Function.pdf" TargetMode="External"/><Relationship Id="rId6" Type="http://schemas.openxmlformats.org/officeDocument/2006/relationships/hyperlink" Target="https://www.helpguide.org/articles/add-adhd/when-your-child-has-attention-deficit-disorder-adhd.htm?pdf=true" TargetMode="External"/><Relationship Id="rId7" Type="http://schemas.openxmlformats.org/officeDocument/2006/relationships/hyperlink" Target="https://childmind.org/article/helping-kids-who-struggle-with-executive-functions/" TargetMode="External"/><Relationship Id="rId8" Type="http://schemas.openxmlformats.org/officeDocument/2006/relationships/hyperlink" Target="https://www.search-institute.org/downloadable/exec-function-feb-2015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7" name="AutoShape 2" descr="Image result for welcom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20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6000" dirty="0" smtClean="0"/>
              <a:t/>
            </a:r>
            <a:br>
              <a:rPr lang="en-GB" sz="6000" dirty="0" smtClean="0"/>
            </a:br>
            <a:r>
              <a:rPr lang="en-GB" sz="6000" dirty="0"/>
              <a:t/>
            </a:r>
            <a:br>
              <a:rPr lang="en-GB" sz="6000" dirty="0"/>
            </a:br>
            <a:r>
              <a:rPr lang="en-GB" sz="6000" dirty="0" smtClean="0"/>
              <a:t/>
            </a:r>
            <a:br>
              <a:rPr lang="en-GB" sz="6000" dirty="0" smtClean="0"/>
            </a:br>
            <a:r>
              <a:rPr lang="en-GB" sz="6000" dirty="0" smtClean="0"/>
              <a:t>ADHD @ Home  </a:t>
            </a:r>
            <a:endParaRPr lang="en-GB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r>
              <a:rPr lang="ru-RU" b="1" dirty="0">
                <a:latin typeface="Arial" charset="0"/>
                <a:ea typeface="ＭＳ Ｐゴシック"/>
                <a:cs typeface="Arial" charset="0"/>
              </a:rPr>
              <a:t>Сэлли </a:t>
            </a:r>
            <a:r>
              <a:rPr lang="ru-RU" b="1" dirty="0" err="1">
                <a:latin typeface="Arial" charset="0"/>
                <a:ea typeface="ＭＳ Ｐゴシック"/>
                <a:cs typeface="Arial" charset="0"/>
              </a:rPr>
              <a:t>Трауз</a:t>
            </a:r>
            <a:r>
              <a:rPr lang="en-GB" b="1" dirty="0">
                <a:latin typeface="Arial" charset="0"/>
                <a:ea typeface="ＭＳ Ｐゴシック"/>
                <a:cs typeface="Arial" charset="0"/>
              </a:rPr>
              <a:t/>
            </a:r>
            <a:br>
              <a:rPr lang="en-GB" b="1" dirty="0">
                <a:latin typeface="Arial" charset="0"/>
                <a:ea typeface="ＭＳ Ｐゴシック"/>
                <a:cs typeface="Arial" charset="0"/>
              </a:rPr>
            </a:br>
            <a:r>
              <a:rPr lang="ru-RU" b="1" dirty="0">
                <a:latin typeface="Arial" charset="0"/>
                <a:ea typeface="ＭＳ Ｐゴシック"/>
                <a:cs typeface="Arial" charset="0"/>
              </a:rPr>
              <a:t/>
            </a:r>
            <a:br>
              <a:rPr lang="ru-RU" b="1" dirty="0">
                <a:latin typeface="Arial" charset="0"/>
                <a:ea typeface="ＭＳ Ｐゴシック"/>
                <a:cs typeface="Arial" charset="0"/>
              </a:rPr>
            </a:br>
            <a:r>
              <a:rPr lang="ru-RU" b="1" dirty="0">
                <a:latin typeface="Arial" charset="0"/>
                <a:ea typeface="ＭＳ Ｐゴシック"/>
                <a:cs typeface="Arial" charset="0"/>
              </a:rPr>
              <a:t>Клинический специалист по </a:t>
            </a:r>
            <a:r>
              <a:rPr lang="ru-RU" b="1" dirty="0" smtClean="0">
                <a:latin typeface="Arial" charset="0"/>
                <a:ea typeface="ＭＳ Ｐゴシック"/>
                <a:cs typeface="Arial" charset="0"/>
              </a:rPr>
              <a:t>СДВГ</a:t>
            </a:r>
          </a:p>
          <a:p>
            <a:pPr marL="0" indent="0">
              <a:buNone/>
            </a:pPr>
            <a:r>
              <a:rPr lang="ru-RU" b="1" dirty="0" err="1" smtClean="0">
                <a:latin typeface="Arial" charset="0"/>
                <a:ea typeface="ＭＳ Ｐゴシック"/>
                <a:cs typeface="Arial" charset="0"/>
              </a:rPr>
              <a:t>Стокпорт</a:t>
            </a:r>
            <a:endParaRPr lang="en-GB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284984"/>
            <a:ext cx="4230216" cy="282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66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Возможна поддержка из социальных </a:t>
            </a:r>
            <a:r>
              <a:rPr lang="ru-RU" dirty="0" smtClean="0"/>
              <a:t>сетей</a:t>
            </a:r>
            <a:endParaRPr lang="ru-RU" dirty="0"/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Требуется терпение и чувство юмора.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Составление расписания на неделю может помочь.</a:t>
            </a:r>
            <a:endParaRPr lang="ru-RU" dirty="0"/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Важно писать списки с очень конкретными шагами.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 smtClean="0"/>
              <a:t>Может испытываться нужда в поддержке по некоторым социальным вопросам(их можно обсудить на совместных мероприятиях)</a:t>
            </a:r>
            <a:endParaRPr lang="ru-RU" dirty="0"/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Детям с проблемами </a:t>
            </a:r>
            <a:r>
              <a:rPr lang="ru-RU" dirty="0" smtClean="0"/>
              <a:t>исполнительного </a:t>
            </a:r>
            <a:r>
              <a:rPr lang="ru-RU" dirty="0"/>
              <a:t>ф</a:t>
            </a:r>
            <a:r>
              <a:rPr lang="ru-RU" dirty="0" smtClean="0"/>
              <a:t>ункционирования может </a:t>
            </a:r>
            <a:r>
              <a:rPr lang="ru-RU" dirty="0"/>
              <a:t>понадобиться </a:t>
            </a:r>
            <a:r>
              <a:rPr lang="ru-RU" dirty="0" smtClean="0"/>
              <a:t>помощь для того, </a:t>
            </a:r>
            <a:r>
              <a:rPr lang="ru-RU" dirty="0"/>
              <a:t>чтобы увидеть более широкую картину.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Для родителей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0"/>
            <a:ext cx="1625942" cy="1625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06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99592" y="1340768"/>
            <a:ext cx="7408333" cy="3777283"/>
          </a:xfrm>
        </p:spPr>
        <p:txBody>
          <a:bodyPr>
            <a:normAutofit fontScale="85000" lnSpcReduction="20000"/>
          </a:bodyPr>
          <a:lstStyle/>
          <a:p>
            <a:pPr marL="0" lvl="2" indent="0">
              <a:buNone/>
            </a:pPr>
            <a:endParaRPr lang="en-GB" altLang="en-US" sz="1800" dirty="0"/>
          </a:p>
          <a:p>
            <a:r>
              <a:rPr lang="en-GB" sz="1900" dirty="0"/>
              <a:t>Dr Russell Barkley Video </a:t>
            </a:r>
            <a:r>
              <a:rPr lang="en-GB" sz="1900" dirty="0" smtClean="0"/>
              <a:t>(2006) </a:t>
            </a:r>
            <a:r>
              <a:rPr lang="en-GB" sz="1900" dirty="0" smtClean="0">
                <a:hlinkClick r:id="rId3"/>
              </a:rPr>
              <a:t>https</a:t>
            </a:r>
            <a:r>
              <a:rPr lang="en-GB" sz="1900" dirty="0">
                <a:hlinkClick r:id="rId3"/>
              </a:rPr>
              <a:t>://www.youtube.com/watch?v=_tpB-B8BXk0</a:t>
            </a:r>
            <a:r>
              <a:rPr lang="en-GB" sz="1900" dirty="0"/>
              <a:t> </a:t>
            </a:r>
            <a:endParaRPr lang="en-GB" sz="1900" dirty="0" smtClean="0"/>
          </a:p>
          <a:p>
            <a:r>
              <a:rPr lang="en-GB" sz="1900" dirty="0">
                <a:hlinkClick r:id="rId4"/>
              </a:rPr>
              <a:t>https://</a:t>
            </a:r>
            <a:r>
              <a:rPr lang="en-GB" sz="1900" dirty="0" smtClean="0">
                <a:hlinkClick r:id="rId4"/>
              </a:rPr>
              <a:t>www.additudemag.com</a:t>
            </a:r>
            <a:r>
              <a:rPr lang="en-GB" sz="1900" dirty="0" smtClean="0"/>
              <a:t> </a:t>
            </a:r>
            <a:endParaRPr lang="en-GB" sz="1900" dirty="0"/>
          </a:p>
          <a:p>
            <a:pPr marL="274320" lvl="2" indent="-274320"/>
            <a:r>
              <a:rPr lang="en-GB" sz="1900" dirty="0" err="1" smtClean="0"/>
              <a:t>Center</a:t>
            </a:r>
            <a:r>
              <a:rPr lang="en-GB" sz="1900" dirty="0" smtClean="0"/>
              <a:t> </a:t>
            </a:r>
            <a:r>
              <a:rPr lang="en-GB" sz="1900" dirty="0"/>
              <a:t>on the Developing Child at Harvard University (2011). Building the Brains Air Traffic Control </a:t>
            </a:r>
            <a:r>
              <a:rPr lang="en-GB" sz="1900" dirty="0" smtClean="0"/>
              <a:t>System: How Early Experiences  Shape the Development of Executive Function.  </a:t>
            </a:r>
            <a:endParaRPr lang="en-GB" altLang="en-US" sz="1900" dirty="0"/>
          </a:p>
          <a:p>
            <a:r>
              <a:rPr lang="en-GB" sz="1900" dirty="0">
                <a:hlinkClick r:id="rId5"/>
              </a:rPr>
              <a:t>http://</a:t>
            </a:r>
            <a:r>
              <a:rPr lang="en-GB" sz="1900" dirty="0" smtClean="0">
                <a:hlinkClick r:id="rId5"/>
              </a:rPr>
              <a:t>developingchild.harvard.edu/wp-content/uploads/2011/05/How-Early-Experiences-Shape-the-Development-of-Executive-Function.pdf</a:t>
            </a:r>
            <a:endParaRPr lang="en-GB" sz="1900" dirty="0" smtClean="0"/>
          </a:p>
          <a:p>
            <a:r>
              <a:rPr lang="en-GB" sz="1900" dirty="0"/>
              <a:t>http://www.child-encyclopedia.com/sites/default/files/textes-experts/en/646/executive-functioning-during-infancy-and-childhood.pdf</a:t>
            </a:r>
            <a:endParaRPr lang="en-GB" sz="1900" dirty="0" smtClean="0"/>
          </a:p>
          <a:p>
            <a:r>
              <a:rPr lang="en-GB" sz="1900" dirty="0">
                <a:hlinkClick r:id="rId6"/>
              </a:rPr>
              <a:t>https://</a:t>
            </a:r>
            <a:r>
              <a:rPr lang="en-GB" sz="1900" dirty="0" smtClean="0">
                <a:hlinkClick r:id="rId6"/>
              </a:rPr>
              <a:t>www.helpguide.org/articles/add-adhd/when-your-child-has-attention-deficit-disorder-adhd.htm?pdf=true</a:t>
            </a:r>
            <a:r>
              <a:rPr lang="en-GB" sz="1900" dirty="0" smtClean="0"/>
              <a:t> </a:t>
            </a:r>
          </a:p>
          <a:p>
            <a:r>
              <a:rPr lang="en-GB" sz="1900" dirty="0">
                <a:hlinkClick r:id="rId7"/>
              </a:rPr>
              <a:t>https://childmind.org/article/helping-kids-who-struggle-with-executive-functions</a:t>
            </a:r>
            <a:r>
              <a:rPr lang="en-GB" sz="1900" dirty="0" smtClean="0">
                <a:hlinkClick r:id="rId7"/>
              </a:rPr>
              <a:t>/</a:t>
            </a:r>
            <a:r>
              <a:rPr lang="en-GB" sz="1900" dirty="0" smtClean="0"/>
              <a:t> </a:t>
            </a:r>
          </a:p>
          <a:p>
            <a:r>
              <a:rPr lang="en-GB" sz="1900" dirty="0">
                <a:hlinkClick r:id="rId8"/>
              </a:rPr>
              <a:t>https://</a:t>
            </a:r>
            <a:r>
              <a:rPr lang="en-GB" sz="1900" dirty="0" smtClean="0">
                <a:hlinkClick r:id="rId8"/>
              </a:rPr>
              <a:t>www.search-institute.org/downloadable/exec-function-feb-2015.pdf</a:t>
            </a:r>
            <a:r>
              <a:rPr lang="en-GB" sz="1900" dirty="0" smtClean="0"/>
              <a:t> 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Ссылки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370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392488"/>
          </a:xfrm>
        </p:spPr>
        <p:txBody>
          <a:bodyPr>
            <a:normAutofit/>
          </a:bodyPr>
          <a:lstStyle/>
          <a:p>
            <a:r>
              <a:rPr lang="ru-RU" dirty="0"/>
              <a:t>Интернет форумы</a:t>
            </a:r>
          </a:p>
          <a:p>
            <a:r>
              <a:rPr lang="ru-RU" dirty="0"/>
              <a:t>Группы сверстников</a:t>
            </a:r>
          </a:p>
          <a:p>
            <a:r>
              <a:rPr lang="ru-RU" dirty="0"/>
              <a:t>Родительские группы</a:t>
            </a:r>
          </a:p>
          <a:p>
            <a:r>
              <a:rPr lang="ru-RU" dirty="0"/>
              <a:t>Учителя</a:t>
            </a:r>
          </a:p>
          <a:p>
            <a:r>
              <a:rPr lang="ru-RU" dirty="0"/>
              <a:t>Специализированные услуги и программы</a:t>
            </a:r>
            <a:endParaRPr lang="en-GB" dirty="0" smtClean="0"/>
          </a:p>
          <a:p>
            <a:pPr marL="0" indent="0" algn="ctr">
              <a:buNone/>
            </a:pPr>
            <a:endParaRPr lang="en-GB" i="1" dirty="0" smtClean="0"/>
          </a:p>
          <a:p>
            <a:pPr marL="0" indent="0" algn="ctr">
              <a:buNone/>
            </a:pPr>
            <a:endParaRPr lang="en-GB" i="1" dirty="0"/>
          </a:p>
          <a:p>
            <a:pPr marL="0" indent="0" algn="ctr">
              <a:buNone/>
            </a:pPr>
            <a:r>
              <a:rPr lang="ru-RU" i="1" dirty="0"/>
              <a:t>Где они могут быть доступны в вашем районе?</a:t>
            </a:r>
            <a:endParaRPr lang="en-GB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ru-RU" dirty="0"/>
              <a:t>Где родители / опекуны и молодые люди могут получить совет и поддержку?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772816"/>
            <a:ext cx="2488801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2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99592" y="2204864"/>
            <a:ext cx="7408333" cy="345069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Советы часто </a:t>
            </a:r>
            <a:r>
              <a:rPr lang="ru-RU" dirty="0" smtClean="0"/>
              <a:t>собираются </a:t>
            </a:r>
            <a:r>
              <a:rPr lang="ru-RU" dirty="0"/>
              <a:t>из разных </a:t>
            </a:r>
            <a:r>
              <a:rPr lang="ru-RU" dirty="0" smtClean="0"/>
              <a:t>источников</a:t>
            </a:r>
            <a:endParaRPr lang="ru-RU" dirty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Нам нужно, чтобы родители / опекуны и молодые люди, </a:t>
            </a:r>
            <a:r>
              <a:rPr lang="ru-RU" dirty="0" smtClean="0"/>
              <a:t>могли получить как можно более качественный и правильный совет.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Важно обращаться </a:t>
            </a:r>
            <a:r>
              <a:rPr lang="ru-RU" dirty="0" smtClean="0"/>
              <a:t>к проверенным </a:t>
            </a:r>
            <a:r>
              <a:rPr lang="ru-RU" dirty="0" smtClean="0"/>
              <a:t>и </a:t>
            </a:r>
            <a:r>
              <a:rPr lang="ru-RU" dirty="0" smtClean="0"/>
              <a:t>хорошим источникам.</a:t>
            </a:r>
            <a:endParaRPr lang="en-GB" dirty="0"/>
          </a:p>
          <a:p>
            <a:pPr marL="0" indent="0" algn="ctr">
              <a:buNone/>
            </a:pPr>
            <a:endParaRPr lang="ru-RU" i="1" dirty="0" smtClean="0"/>
          </a:p>
          <a:p>
            <a:pPr marL="0" indent="0" algn="ctr">
              <a:buNone/>
            </a:pPr>
            <a:endParaRPr lang="ru-RU" i="1" dirty="0"/>
          </a:p>
          <a:p>
            <a:pPr marL="0" indent="0" algn="ctr">
              <a:buNone/>
            </a:pPr>
            <a:r>
              <a:rPr lang="en-GB" i="1" dirty="0" smtClean="0"/>
              <a:t>– </a:t>
            </a:r>
            <a:r>
              <a:rPr lang="ru-RU" i="1" dirty="0" smtClean="0"/>
              <a:t>мы </a:t>
            </a:r>
            <a:r>
              <a:rPr lang="ru-RU" i="1" dirty="0"/>
              <a:t>не можем </a:t>
            </a:r>
            <a:r>
              <a:rPr lang="ru-RU" i="1" dirty="0" smtClean="0"/>
              <a:t>удалить все плохие советы!</a:t>
            </a:r>
            <a:endParaRPr lang="en-GB" i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dirty="0"/>
              <a:t>Где родители / опекуны и молодые люди могут получить совет и поддержку?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994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92488"/>
          </a:xfrm>
        </p:spPr>
        <p:txBody>
          <a:bodyPr>
            <a:normAutofit/>
          </a:bodyPr>
          <a:lstStyle/>
          <a:p>
            <a:r>
              <a:rPr lang="ru-RU" dirty="0" smtClean="0"/>
              <a:t>Мозг </a:t>
            </a:r>
            <a:r>
              <a:rPr lang="ru-RU" dirty="0"/>
              <a:t>с плохой исполнительной </a:t>
            </a:r>
            <a:r>
              <a:rPr lang="ru-RU" dirty="0" smtClean="0"/>
              <a:t>функцией имеет </a:t>
            </a:r>
            <a:r>
              <a:rPr lang="ru-RU" dirty="0"/>
              <a:t>более ограниченный топливный бак, чем </a:t>
            </a:r>
            <a:r>
              <a:rPr lang="ru-RU" dirty="0" smtClean="0"/>
              <a:t>тот, </a:t>
            </a:r>
            <a:r>
              <a:rPr lang="ru-RU" dirty="0"/>
              <a:t>у </a:t>
            </a:r>
            <a:r>
              <a:rPr lang="ru-RU" dirty="0" smtClean="0"/>
              <a:t>которого </a:t>
            </a:r>
            <a:r>
              <a:rPr lang="ru-RU" dirty="0"/>
              <a:t>высокая исполнительная функция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То </a:t>
            </a:r>
            <a:r>
              <a:rPr lang="ru-RU" dirty="0"/>
              <a:t>есть </a:t>
            </a:r>
            <a:r>
              <a:rPr lang="ru-RU" dirty="0" smtClean="0"/>
              <a:t>его резерв </a:t>
            </a:r>
            <a:r>
              <a:rPr lang="ru-RU" dirty="0"/>
              <a:t>ресурсов саморегулирования или </a:t>
            </a:r>
            <a:r>
              <a:rPr lang="ru-RU" dirty="0" smtClean="0"/>
              <a:t>«резерв усилий» </a:t>
            </a:r>
            <a:r>
              <a:rPr lang="ru-RU" dirty="0"/>
              <a:t>имеет ограниченное количество «топлива</a:t>
            </a:r>
            <a:r>
              <a:rPr lang="ru-RU" dirty="0" smtClean="0"/>
              <a:t>»</a:t>
            </a:r>
          </a:p>
          <a:p>
            <a:r>
              <a:rPr lang="ru-RU" dirty="0"/>
              <a:t>Трудоемкая деятельность истощает </a:t>
            </a:r>
            <a:r>
              <a:rPr lang="ru-RU" dirty="0" smtClean="0"/>
              <a:t>«топливный </a:t>
            </a:r>
            <a:r>
              <a:rPr lang="ru-RU" dirty="0"/>
              <a:t>бак </a:t>
            </a:r>
            <a:r>
              <a:rPr lang="ru-RU" dirty="0" smtClean="0"/>
              <a:t>саморегулирования»</a:t>
            </a:r>
          </a:p>
          <a:p>
            <a:r>
              <a:rPr lang="ru-RU" dirty="0" smtClean="0"/>
              <a:t>Частое, </a:t>
            </a:r>
            <a:r>
              <a:rPr lang="ru-RU" dirty="0"/>
              <a:t>слишком </a:t>
            </a:r>
            <a:r>
              <a:rPr lang="ru-RU" dirty="0" smtClean="0"/>
              <a:t>быстрое, слишком большое</a:t>
            </a:r>
          </a:p>
          <a:p>
            <a:pPr marL="0" indent="0">
              <a:buNone/>
            </a:pPr>
            <a:r>
              <a:rPr lang="ru-RU" dirty="0" smtClean="0"/>
              <a:t>     использование опустошит «бак»</a:t>
            </a:r>
          </a:p>
          <a:p>
            <a:pPr marL="0" indent="0">
              <a:buNone/>
            </a:pPr>
            <a:r>
              <a:rPr lang="ru-RU" dirty="0" smtClean="0"/>
              <a:t>Но вы можете увеличить топливный бак!</a:t>
            </a:r>
          </a:p>
          <a:p>
            <a:pPr marL="0" indent="0">
              <a:buNone/>
            </a:pPr>
            <a:endParaRPr lang="ru-RU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dirty="0"/>
              <a:t>СДВГ и исполнительное функционирование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4292818"/>
            <a:ext cx="2178943" cy="1632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13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endParaRPr lang="en-GB" dirty="0" smtClean="0"/>
          </a:p>
          <a:p>
            <a:r>
              <a:rPr lang="ru-RU" dirty="0"/>
              <a:t>Попробуйте визуализировать цель </a:t>
            </a:r>
            <a:r>
              <a:rPr lang="ru-RU" dirty="0" smtClean="0"/>
              <a:t>и активизировать «резерв усилий»</a:t>
            </a:r>
            <a:endParaRPr lang="ru-RU" dirty="0"/>
          </a:p>
          <a:p>
            <a:r>
              <a:rPr lang="ru-RU" dirty="0"/>
              <a:t>Окружите себя </a:t>
            </a:r>
            <a:r>
              <a:rPr lang="ru-RU" dirty="0" smtClean="0"/>
              <a:t>поощрительными призами </a:t>
            </a:r>
            <a:r>
              <a:rPr lang="ru-RU" dirty="0"/>
              <a:t>и другими </a:t>
            </a:r>
            <a:r>
              <a:rPr lang="ru-RU" dirty="0" smtClean="0"/>
              <a:t>мотивирующими вещами для того</a:t>
            </a:r>
            <a:r>
              <a:rPr lang="ru-RU" dirty="0" smtClean="0"/>
              <a:t>, чтобы </a:t>
            </a:r>
            <a:r>
              <a:rPr lang="ru-RU" dirty="0" smtClean="0"/>
              <a:t>достичь </a:t>
            </a:r>
            <a:r>
              <a:rPr lang="ru-RU" dirty="0"/>
              <a:t>своей цели</a:t>
            </a:r>
          </a:p>
          <a:p>
            <a:r>
              <a:rPr lang="ru-RU" dirty="0"/>
              <a:t>Используйте физические упражнения</a:t>
            </a:r>
          </a:p>
          <a:p>
            <a:r>
              <a:rPr lang="ru-RU" dirty="0" smtClean="0"/>
              <a:t>Используйте </a:t>
            </a:r>
            <a:r>
              <a:rPr lang="ru-RU" dirty="0" smtClean="0"/>
              <a:t>само- </a:t>
            </a:r>
            <a:r>
              <a:rPr lang="ru-RU" dirty="0" smtClean="0"/>
              <a:t>мотивацию</a:t>
            </a:r>
            <a:endParaRPr lang="ru-RU" dirty="0"/>
          </a:p>
          <a:p>
            <a:r>
              <a:rPr lang="ru-RU" dirty="0"/>
              <a:t>Небольшое количество глюкозы в крови улучшает </a:t>
            </a:r>
            <a:r>
              <a:rPr lang="ru-RU" dirty="0" smtClean="0"/>
              <a:t>сознание.</a:t>
            </a:r>
            <a:endParaRPr lang="ru-RU" dirty="0"/>
          </a:p>
          <a:p>
            <a:r>
              <a:rPr lang="ru-RU" dirty="0"/>
              <a:t>Так что делайте МАЛЕНЬКИЕ глотки из </a:t>
            </a:r>
            <a:r>
              <a:rPr lang="ru-RU" dirty="0" smtClean="0"/>
              <a:t>бутылочки для спорта или бутылки газировки для того, </a:t>
            </a:r>
            <a:r>
              <a:rPr lang="ru-RU" dirty="0"/>
              <a:t>чтобы периодически поддерживать </a:t>
            </a:r>
            <a:r>
              <a:rPr lang="ru-RU" dirty="0" smtClean="0"/>
              <a:t>уровень глюкозы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>
                <a:solidFill>
                  <a:schemeClr val="bg1"/>
                </a:solidFill>
              </a:rPr>
              <a:t>Boosting the Fuel </a:t>
            </a:r>
            <a:r>
              <a:rPr lang="en-GB" dirty="0">
                <a:solidFill>
                  <a:schemeClr val="bg1"/>
                </a:solidFill>
              </a:rPr>
              <a:t>T</a:t>
            </a:r>
            <a:r>
              <a:rPr lang="en-GB" dirty="0" smtClean="0">
                <a:solidFill>
                  <a:schemeClr val="bg1"/>
                </a:solidFill>
              </a:rPr>
              <a:t>ank</a:t>
            </a:r>
            <a:br>
              <a:rPr lang="en-GB" dirty="0" smtClean="0">
                <a:solidFill>
                  <a:schemeClr val="bg1"/>
                </a:solidFill>
              </a:rPr>
            </a:b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7116" y="-3332"/>
            <a:ext cx="1776148" cy="177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05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Когда ребенок или молодой человек </a:t>
            </a:r>
            <a:r>
              <a:rPr lang="ru-RU" dirty="0" smtClean="0"/>
              <a:t>выходит </a:t>
            </a:r>
            <a:r>
              <a:rPr lang="ru-RU" dirty="0"/>
              <a:t>за рамки своей обычной рутины, </a:t>
            </a:r>
            <a:r>
              <a:rPr lang="ru-RU" dirty="0" smtClean="0"/>
              <a:t>он должен </a:t>
            </a:r>
            <a:r>
              <a:rPr lang="ru-RU" dirty="0"/>
              <a:t>в значительной степени полагаться на свои </a:t>
            </a:r>
            <a:r>
              <a:rPr lang="ru-RU" dirty="0" smtClean="0"/>
              <a:t>функциональные управленческие навыки.</a:t>
            </a:r>
          </a:p>
          <a:p>
            <a:r>
              <a:rPr lang="ru-RU" dirty="0" smtClean="0"/>
              <a:t>Введите какую-то новую рутину для выполнения важных действий (например: периодически давайте что-то </a:t>
            </a:r>
            <a:r>
              <a:rPr lang="ru-RU" dirty="0" smtClean="0"/>
              <a:t>вкусное, </a:t>
            </a:r>
            <a:r>
              <a:rPr lang="ru-RU" dirty="0" smtClean="0"/>
              <a:t>что нравится ребенку для того, </a:t>
            </a:r>
            <a:r>
              <a:rPr lang="ru-RU" dirty="0"/>
              <a:t>чтобы закончить домашнюю </a:t>
            </a:r>
            <a:r>
              <a:rPr lang="ru-RU" dirty="0" smtClean="0"/>
              <a:t>работу).</a:t>
            </a:r>
          </a:p>
          <a:p>
            <a:r>
              <a:rPr lang="ru-RU" dirty="0" smtClean="0"/>
              <a:t>Продумывайте эти действия столько раз, </a:t>
            </a:r>
            <a:r>
              <a:rPr lang="ru-RU" dirty="0"/>
              <a:t>пока они не станут привычными, тогда </a:t>
            </a:r>
            <a:r>
              <a:rPr lang="ru-RU" dirty="0" smtClean="0"/>
              <a:t>дети </a:t>
            </a:r>
            <a:r>
              <a:rPr lang="ru-RU" dirty="0"/>
              <a:t>с большей вероятностью будут выполнять действия, используя </a:t>
            </a:r>
            <a:r>
              <a:rPr lang="ru-RU" dirty="0" smtClean="0"/>
              <a:t>автоматическую функцию мозга.</a:t>
            </a:r>
          </a:p>
          <a:p>
            <a:r>
              <a:rPr lang="ru-RU" dirty="0" smtClean="0"/>
              <a:t>Вовлекайте учителей, воспитателей и </a:t>
            </a:r>
            <a:r>
              <a:rPr lang="ru-RU" dirty="0" err="1" smtClean="0"/>
              <a:t>т.д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Важность рутины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379506"/>
            <a:ext cx="2987824" cy="1792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82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99592" y="1052736"/>
            <a:ext cx="7408333" cy="3705861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0"/>
              </a:spcBef>
              <a:buClrTx/>
              <a:buSzTx/>
              <a:defRPr/>
            </a:pPr>
            <a:r>
              <a:rPr lang="ru-RU" sz="2800" dirty="0" smtClean="0"/>
              <a:t>Оговорите </a:t>
            </a:r>
            <a:r>
              <a:rPr lang="ru-RU" sz="2800" dirty="0"/>
              <a:t>время и место </a:t>
            </a:r>
            <a:r>
              <a:rPr lang="ru-RU" sz="2800" dirty="0" smtClean="0"/>
              <a:t>всех действий, </a:t>
            </a:r>
            <a:r>
              <a:rPr lang="ru-RU" sz="2800" dirty="0"/>
              <a:t>чтобы </a:t>
            </a:r>
            <a:r>
              <a:rPr lang="ru-RU" sz="2800" dirty="0" smtClean="0"/>
              <a:t>ребенок </a:t>
            </a:r>
            <a:r>
              <a:rPr lang="ru-RU" sz="2800" dirty="0" smtClean="0"/>
              <a:t>понимал </a:t>
            </a:r>
            <a:r>
              <a:rPr lang="ru-RU" sz="2800" dirty="0" smtClean="0"/>
              <a:t>и имел представление о том, что будет происходить.</a:t>
            </a:r>
            <a:endParaRPr lang="ru-RU" sz="2800" dirty="0"/>
          </a:p>
          <a:p>
            <a:pPr>
              <a:spcBef>
                <a:spcPts val="0"/>
              </a:spcBef>
              <a:buClrTx/>
              <a:buSzTx/>
              <a:defRPr/>
            </a:pPr>
            <a:endParaRPr lang="en-GB" sz="2800" dirty="0" smtClean="0"/>
          </a:p>
          <a:p>
            <a:pPr>
              <a:spcBef>
                <a:spcPts val="0"/>
              </a:spcBef>
              <a:buClrTx/>
              <a:buSzTx/>
              <a:defRPr/>
            </a:pPr>
            <a:r>
              <a:rPr lang="ru-RU" sz="2800" dirty="0"/>
              <a:t>Установите простые и предсказуемые ритуалы для:</a:t>
            </a:r>
          </a:p>
          <a:p>
            <a:pPr>
              <a:spcBef>
                <a:spcPts val="0"/>
              </a:spcBef>
              <a:buClrTx/>
              <a:buSzTx/>
              <a:defRPr/>
            </a:pPr>
            <a:r>
              <a:rPr lang="ru-RU" sz="2800" dirty="0" smtClean="0"/>
              <a:t>Приемов пищи</a:t>
            </a:r>
            <a:endParaRPr lang="ru-RU" sz="2800" dirty="0"/>
          </a:p>
          <a:p>
            <a:pPr>
              <a:spcBef>
                <a:spcPts val="0"/>
              </a:spcBef>
              <a:buClrTx/>
              <a:buSzTx/>
              <a:defRPr/>
            </a:pPr>
            <a:r>
              <a:rPr lang="ru-RU" sz="2800" dirty="0" smtClean="0"/>
              <a:t>Выполнения домашних заданий</a:t>
            </a:r>
            <a:endParaRPr lang="ru-RU" sz="2800" dirty="0"/>
          </a:p>
          <a:p>
            <a:pPr>
              <a:spcBef>
                <a:spcPts val="0"/>
              </a:spcBef>
              <a:buClrTx/>
              <a:buSzTx/>
              <a:defRPr/>
            </a:pPr>
            <a:r>
              <a:rPr lang="ru-RU" sz="2800" dirty="0" smtClean="0"/>
              <a:t>Игр</a:t>
            </a:r>
          </a:p>
          <a:p>
            <a:pPr>
              <a:spcBef>
                <a:spcPts val="0"/>
              </a:spcBef>
              <a:buClrTx/>
              <a:buSzTx/>
              <a:defRPr/>
            </a:pPr>
            <a:r>
              <a:rPr lang="ru-RU" sz="2800" dirty="0" smtClean="0"/>
              <a:t>С</a:t>
            </a:r>
            <a:r>
              <a:rPr lang="ru-RU" sz="2800" dirty="0" smtClean="0"/>
              <a:t>на</a:t>
            </a:r>
            <a:endParaRPr lang="ru-RU" sz="2800" dirty="0" smtClean="0"/>
          </a:p>
          <a:p>
            <a:pPr>
              <a:spcBef>
                <a:spcPts val="0"/>
              </a:spcBef>
              <a:buClrTx/>
              <a:buSzTx/>
              <a:defRPr/>
            </a:pPr>
            <a:endParaRPr lang="en-GB" dirty="0"/>
          </a:p>
          <a:p>
            <a:pPr marL="274320" lvl="1">
              <a:spcBef>
                <a:spcPts val="0"/>
              </a:spcBef>
              <a:buClrTx/>
              <a:buSzTx/>
              <a:defRPr/>
            </a:pPr>
            <a:r>
              <a:rPr lang="ru-RU" dirty="0"/>
              <a:t>Пусть ваш ребенок раскладывает одежду на следующее утро перед тем, как </a:t>
            </a:r>
            <a:r>
              <a:rPr lang="ru-RU" dirty="0" smtClean="0"/>
              <a:t>ложится спать. Убедитесь</a:t>
            </a:r>
            <a:r>
              <a:rPr lang="ru-RU" dirty="0"/>
              <a:t>, что все, что ему нужно взять с собой в школу, находится в </a:t>
            </a:r>
            <a:r>
              <a:rPr lang="ru-RU" dirty="0" smtClean="0"/>
              <a:t>определенном месте, из которого ребенок сможет все собрать сам.</a:t>
            </a:r>
            <a:endParaRPr lang="en-GB" dirty="0" smtClean="0"/>
          </a:p>
          <a:p>
            <a:pPr lvl="1">
              <a:spcBef>
                <a:spcPts val="0"/>
              </a:spcBef>
              <a:buClrTx/>
              <a:buSzTx/>
              <a:defRPr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Важность рутины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4509120"/>
            <a:ext cx="2771800" cy="1663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97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1560" y="1340768"/>
            <a:ext cx="7776864" cy="3960440"/>
          </a:xfrm>
        </p:spPr>
        <p:txBody>
          <a:bodyPr>
            <a:normAutofit/>
          </a:bodyPr>
          <a:lstStyle/>
          <a:p>
            <a:r>
              <a:rPr lang="ru-RU" dirty="0"/>
              <a:t>Используйте </a:t>
            </a:r>
            <a:r>
              <a:rPr lang="ru-RU" dirty="0" smtClean="0"/>
              <a:t>награды(для соблюдения расписания) </a:t>
            </a:r>
          </a:p>
          <a:p>
            <a:r>
              <a:rPr lang="ru-RU" dirty="0" smtClean="0"/>
              <a:t>Обоснованно объясняйте правила; </a:t>
            </a:r>
            <a:r>
              <a:rPr lang="ru-RU" dirty="0"/>
              <a:t>понимание импульсивности и рискованного поведения, </a:t>
            </a:r>
            <a:r>
              <a:rPr lang="ru-RU" dirty="0" smtClean="0"/>
              <a:t>проявляйте инициативу(обсуждение вопросов сексуального воспитания, наркотиков, самолечения, алкогольной зависимости </a:t>
            </a:r>
            <a:r>
              <a:rPr lang="ru-RU" dirty="0"/>
              <a:t>и т. д</a:t>
            </a:r>
            <a:r>
              <a:rPr lang="ru-RU" dirty="0" smtClean="0"/>
              <a:t>.)</a:t>
            </a:r>
            <a:endParaRPr lang="ru-RU" dirty="0" smtClean="0"/>
          </a:p>
          <a:p>
            <a:r>
              <a:rPr lang="ru-RU" dirty="0" smtClean="0"/>
              <a:t>Вводите рутину</a:t>
            </a:r>
            <a:endParaRPr lang="en-GB" dirty="0" smtClean="0"/>
          </a:p>
          <a:p>
            <a:r>
              <a:rPr lang="ru-RU" dirty="0" smtClean="0"/>
              <a:t>Изучайте различные </a:t>
            </a:r>
            <a:r>
              <a:rPr lang="ru-RU" dirty="0"/>
              <a:t>способы </a:t>
            </a:r>
            <a:r>
              <a:rPr lang="ru-RU" dirty="0" smtClean="0"/>
              <a:t>обучения</a:t>
            </a:r>
          </a:p>
          <a:p>
            <a:r>
              <a:rPr lang="ru-RU" dirty="0" smtClean="0"/>
              <a:t>Дайте возможность побегать или поиграть в течение минуты</a:t>
            </a:r>
            <a:endParaRPr lang="en-GB" dirty="0"/>
          </a:p>
          <a:p>
            <a:r>
              <a:rPr lang="ru-RU" dirty="0" smtClean="0"/>
              <a:t>Дайте возможность поиграть или пересесть на другое место</a:t>
            </a:r>
            <a:endParaRPr lang="en-GB" dirty="0" smtClean="0"/>
          </a:p>
          <a:p>
            <a:r>
              <a:rPr lang="ru-RU" dirty="0"/>
              <a:t>Используйте уловки памяти, такие как </a:t>
            </a:r>
            <a:r>
              <a:rPr lang="ru-RU" dirty="0" smtClean="0"/>
              <a:t>рисование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слов, придумывание рифм, сокращений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Стратегии для использования дома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4598916"/>
            <a:ext cx="1392130" cy="139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06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Поощряйте вашего ребенка привилегиями, похвалой или деятельностью, а не едой или подарками</a:t>
            </a:r>
            <a:r>
              <a:rPr lang="ru-RU" dirty="0" smtClean="0"/>
              <a:t>.</a:t>
            </a:r>
          </a:p>
          <a:p>
            <a:r>
              <a:rPr lang="ru-RU" dirty="0"/>
              <a:t>Подумайте, как эти награды должны будут измениться в течение жизни ребенка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Часто меняйте награды.</a:t>
            </a:r>
          </a:p>
          <a:p>
            <a:r>
              <a:rPr lang="ru-RU" dirty="0"/>
              <a:t>Немедленные </a:t>
            </a:r>
            <a:r>
              <a:rPr lang="ru-RU" dirty="0" smtClean="0"/>
              <a:t>поощрения </a:t>
            </a:r>
            <a:r>
              <a:rPr lang="ru-RU" dirty="0" smtClean="0"/>
              <a:t>лучше</a:t>
            </a:r>
            <a:r>
              <a:rPr lang="ru-RU" dirty="0"/>
              <a:t>, чем обещание будущей награды, но маленькие награды, ведущие к большой, также </a:t>
            </a:r>
            <a:r>
              <a:rPr lang="ru-RU" dirty="0" smtClean="0"/>
              <a:t>хороши. </a:t>
            </a:r>
          </a:p>
          <a:p>
            <a:r>
              <a:rPr lang="ru-RU" dirty="0"/>
              <a:t>Всегда </a:t>
            </a:r>
            <a:r>
              <a:rPr lang="ru-RU" dirty="0" smtClean="0"/>
              <a:t>поощряйте ребенка.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Награды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3725521"/>
            <a:ext cx="3483471" cy="2318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16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661</Words>
  <Application>Microsoft Macintosh PowerPoint</Application>
  <PresentationFormat>Экран (4:3)</PresentationFormat>
  <Paragraphs>100</Paragraphs>
  <Slides>11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Calibri</vt:lpstr>
      <vt:lpstr>ＭＳ Ｐゴシック</vt:lpstr>
      <vt:lpstr>Wingdings</vt:lpstr>
      <vt:lpstr>Arial</vt:lpstr>
      <vt:lpstr>1_Office Theme</vt:lpstr>
      <vt:lpstr>   ADHD @ Home  </vt:lpstr>
      <vt:lpstr>   Где родители / опекуны и молодые люди могут получить совет и поддержку?</vt:lpstr>
      <vt:lpstr>Где родители / опекуны и молодые люди могут получить совет и поддержку?</vt:lpstr>
      <vt:lpstr>СДВГ и исполнительное функционирование</vt:lpstr>
      <vt:lpstr> Boosting the Fuel Tank </vt:lpstr>
      <vt:lpstr>Важность рутины</vt:lpstr>
      <vt:lpstr>Важность рутины</vt:lpstr>
      <vt:lpstr>Стратегии для использования дома</vt:lpstr>
      <vt:lpstr>Награды</vt:lpstr>
      <vt:lpstr>Для родителей</vt:lpstr>
      <vt:lpstr>Ссылки </vt:lpstr>
    </vt:vector>
  </TitlesOfParts>
  <Company>IMS3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ADHD @ Home</dc:title>
  <dc:creator>McGuirk, Katherine</dc:creator>
  <cp:lastModifiedBy>Пользователь Microsoft Office</cp:lastModifiedBy>
  <cp:revision>7</cp:revision>
  <dcterms:created xsi:type="dcterms:W3CDTF">2019-01-16T11:03:40Z</dcterms:created>
  <dcterms:modified xsi:type="dcterms:W3CDTF">2019-06-20T20:17:32Z</dcterms:modified>
</cp:coreProperties>
</file>