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6" r:id="rId3"/>
    <p:sldId id="274" r:id="rId4"/>
    <p:sldId id="275" r:id="rId5"/>
    <p:sldId id="258" r:id="rId6"/>
    <p:sldId id="259" r:id="rId7"/>
    <p:sldId id="265" r:id="rId8"/>
    <p:sldId id="260" r:id="rId9"/>
    <p:sldId id="257" r:id="rId10"/>
    <p:sldId id="262" r:id="rId11"/>
    <p:sldId id="263" r:id="rId12"/>
    <p:sldId id="264" r:id="rId13"/>
    <p:sldId id="261" r:id="rId14"/>
    <p:sldId id="271" r:id="rId15"/>
    <p:sldId id="276" r:id="rId16"/>
    <p:sldId id="266" r:id="rId17"/>
    <p:sldId id="272" r:id="rId18"/>
    <p:sldId id="277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715"/>
  </p:normalViewPr>
  <p:slideViewPr>
    <p:cSldViewPr>
      <p:cViewPr varScale="1">
        <p:scale>
          <a:sx n="122" d="100"/>
          <a:sy n="122" d="100"/>
        </p:scale>
        <p:origin x="1360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jpeg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7033CDB-135A-4BA8-910A-635AAFDF04BD}" type="datetimeFigureOut">
              <a:rPr lang="en-GB" smtClean="0"/>
              <a:pPr/>
              <a:t>21/06/2019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GB">
              <a:solidFill>
                <a:srgbClr val="2DA2BF">
                  <a:tint val="2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661BFDA-EEE9-40DA-9710-64A2BD1CB52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6662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033CDB-135A-4BA8-910A-635AAFDF04BD}" type="datetimeFigureOut">
              <a:rPr lang="en-GB" smtClean="0">
                <a:solidFill>
                  <a:prstClr val="black"/>
                </a:solidFill>
              </a:rPr>
              <a:pPr/>
              <a:t>21/06/2019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61BFDA-EEE9-40DA-9710-64A2BD1CB520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5020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033CDB-135A-4BA8-910A-635AAFDF04BD}" type="datetimeFigureOut">
              <a:rPr lang="en-GB" smtClean="0">
                <a:solidFill>
                  <a:prstClr val="black"/>
                </a:solidFill>
              </a:rPr>
              <a:pPr/>
              <a:t>21/06/2019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61BFDA-EEE9-40DA-9710-64A2BD1CB520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03822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B14D670-F43B-4855-9385-C46695E37FBB}" type="datetimeFigureOut">
              <a:rPr lang="en-GB" smtClean="0"/>
              <a:t>21/06/2019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C30B7BE-D2E6-461F-BC1D-EEC764A54B9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14D670-F43B-4855-9385-C46695E37FBB}" type="datetimeFigureOut">
              <a:rPr lang="en-GB" smtClean="0"/>
              <a:t>21/06/2019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30B7BE-D2E6-461F-BC1D-EEC764A54B9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14D670-F43B-4855-9385-C46695E37FBB}" type="datetimeFigureOut">
              <a:rPr lang="en-GB" smtClean="0"/>
              <a:t>21/06/2019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30B7BE-D2E6-461F-BC1D-EEC764A54B9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14D670-F43B-4855-9385-C46695E37FBB}" type="datetimeFigureOut">
              <a:rPr lang="en-GB" smtClean="0"/>
              <a:t>21/06/2019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30B7BE-D2E6-461F-BC1D-EEC764A54B9A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14D670-F43B-4855-9385-C46695E37FBB}" type="datetimeFigureOut">
              <a:rPr lang="en-GB" smtClean="0"/>
              <a:t>21/06/2019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30B7BE-D2E6-461F-BC1D-EEC764A54B9A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14D670-F43B-4855-9385-C46695E37FBB}" type="datetimeFigureOut">
              <a:rPr lang="en-GB" smtClean="0"/>
              <a:t>21/06/2019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30B7BE-D2E6-461F-BC1D-EEC764A54B9A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14D670-F43B-4855-9385-C46695E37FBB}" type="datetimeFigureOut">
              <a:rPr lang="en-GB" smtClean="0"/>
              <a:t>21/06/2019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30B7BE-D2E6-461F-BC1D-EEC764A54B9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B14D670-F43B-4855-9385-C46695E37FBB}" type="datetimeFigureOut">
              <a:rPr lang="en-GB" smtClean="0"/>
              <a:t>21/06/2019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30B7BE-D2E6-461F-BC1D-EEC764A54B9A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033CDB-135A-4BA8-910A-635AAFDF04BD}" type="datetimeFigureOut">
              <a:rPr lang="en-GB" smtClean="0">
                <a:solidFill>
                  <a:prstClr val="black"/>
                </a:solidFill>
              </a:rPr>
              <a:pPr/>
              <a:t>21/06/2019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61BFDA-EEE9-40DA-9710-64A2BD1CB520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71424534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B14D670-F43B-4855-9385-C46695E37FBB}" type="datetimeFigureOut">
              <a:rPr lang="en-GB" smtClean="0"/>
              <a:t>21/06/2019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C30B7BE-D2E6-461F-BC1D-EEC764A54B9A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14D670-F43B-4855-9385-C46695E37FBB}" type="datetimeFigureOut">
              <a:rPr lang="en-GB" smtClean="0"/>
              <a:t>21/06/2019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30B7BE-D2E6-461F-BC1D-EEC764A54B9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14D670-F43B-4855-9385-C46695E37FBB}" type="datetimeFigureOut">
              <a:rPr lang="en-GB" smtClean="0"/>
              <a:t>21/06/2019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30B7BE-D2E6-461F-BC1D-EEC764A54B9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033CDB-135A-4BA8-910A-635AAFDF04BD}" type="datetimeFigureOut">
              <a:rPr lang="en-GB" smtClean="0">
                <a:solidFill>
                  <a:prstClr val="white"/>
                </a:solidFill>
              </a:rPr>
              <a:pPr/>
              <a:t>21/06/2019</a:t>
            </a:fld>
            <a:endParaRPr lang="en-GB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61BFDA-EEE9-40DA-9710-64A2BD1CB520}" type="slidenum">
              <a:rPr lang="en-GB" smtClean="0">
                <a:solidFill>
                  <a:prstClr val="white"/>
                </a:solidFill>
              </a:rPr>
              <a:pPr/>
              <a:t>‹#›</a:t>
            </a:fld>
            <a:endParaRPr lang="en-GB">
              <a:solidFill>
                <a:prstClr val="white"/>
              </a:solidFill>
            </a:endParaRPr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464430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033CDB-135A-4BA8-910A-635AAFDF04BD}" type="datetimeFigureOut">
              <a:rPr lang="en-GB" smtClean="0">
                <a:solidFill>
                  <a:prstClr val="white"/>
                </a:solidFill>
              </a:rPr>
              <a:pPr/>
              <a:t>21/06/2019</a:t>
            </a:fld>
            <a:endParaRPr lang="en-GB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61BFDA-EEE9-40DA-9710-64A2BD1CB520}" type="slidenum">
              <a:rPr lang="en-GB" smtClean="0">
                <a:solidFill>
                  <a:prstClr val="white"/>
                </a:solidFill>
              </a:rPr>
              <a:pPr/>
              <a:t>‹#›</a:t>
            </a:fld>
            <a:endParaRPr lang="en-GB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6676155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033CDB-135A-4BA8-910A-635AAFDF04BD}" type="datetimeFigureOut">
              <a:rPr lang="en-GB" smtClean="0">
                <a:solidFill>
                  <a:prstClr val="black"/>
                </a:solidFill>
              </a:rPr>
              <a:pPr/>
              <a:t>21/06/2019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61BFDA-EEE9-40DA-9710-64A2BD1CB520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28161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033CDB-135A-4BA8-910A-635AAFDF04BD}" type="datetimeFigureOut">
              <a:rPr lang="en-GB" smtClean="0">
                <a:solidFill>
                  <a:prstClr val="white"/>
                </a:solidFill>
              </a:rPr>
              <a:pPr/>
              <a:t>21/06/2019</a:t>
            </a:fld>
            <a:endParaRPr lang="en-GB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61BFDA-EEE9-40DA-9710-64A2BD1CB520}" type="slidenum">
              <a:rPr lang="en-GB" smtClean="0">
                <a:solidFill>
                  <a:prstClr val="white"/>
                </a:solidFill>
              </a:rPr>
              <a:pPr/>
              <a:t>‹#›</a:t>
            </a:fld>
            <a:endParaRPr lang="en-GB">
              <a:solidFill>
                <a:prstClr val="white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0138678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033CDB-135A-4BA8-910A-635AAFDF04BD}" type="datetimeFigureOut">
              <a:rPr lang="en-GB" smtClean="0">
                <a:solidFill>
                  <a:prstClr val="black"/>
                </a:solidFill>
              </a:rPr>
              <a:pPr/>
              <a:t>21/06/2019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61BFDA-EEE9-40DA-9710-64A2BD1CB520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6481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7033CDB-135A-4BA8-910A-635AAFDF04BD}" type="datetimeFigureOut">
              <a:rPr lang="en-GB" smtClean="0">
                <a:solidFill>
                  <a:prstClr val="black"/>
                </a:solidFill>
              </a:rPr>
              <a:pPr/>
              <a:t>21/06/2019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61BFDA-EEE9-40DA-9710-64A2BD1CB520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65585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7033CDB-135A-4BA8-910A-635AAFDF04BD}" type="datetimeFigureOut">
              <a:rPr lang="en-GB" smtClean="0">
                <a:solidFill>
                  <a:prstClr val="white"/>
                </a:solidFill>
              </a:rPr>
              <a:pPr/>
              <a:t>21/06/2019</a:t>
            </a:fld>
            <a:endParaRPr lang="en-GB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GB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661BFDA-EEE9-40DA-9710-64A2BD1CB520}" type="slidenum">
              <a:rPr lang="en-GB" smtClean="0">
                <a:solidFill>
                  <a:prstClr val="white"/>
                </a:solidFill>
              </a:rPr>
              <a:pPr/>
              <a:t>‹#›</a:t>
            </a:fld>
            <a:endParaRPr lang="en-GB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271415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7033CDB-135A-4BA8-910A-635AAFDF04BD}" type="datetimeFigureOut">
              <a:rPr lang="en-GB" smtClean="0">
                <a:solidFill>
                  <a:prstClr val="black"/>
                </a:solidFill>
              </a:rPr>
              <a:pPr/>
              <a:t>21/06/2019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661BFDA-EEE9-40DA-9710-64A2BD1CB520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1889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B14D670-F43B-4855-9385-C46695E37FBB}" type="datetimeFigureOut">
              <a:rPr lang="en-GB" smtClean="0"/>
              <a:t>21/06/2019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C30B7BE-D2E6-461F-BC1D-EEC764A54B9A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7772400" cy="1829761"/>
          </a:xfrm>
        </p:spPr>
        <p:txBody>
          <a:bodyPr/>
          <a:lstStyle/>
          <a:p>
            <a:r>
              <a:rPr lang="ru-RU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Оценка проблемного поведения</a:t>
            </a:r>
            <a:endParaRPr lang="en-GB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endParaRPr lang="en-GB" dirty="0" smtClean="0"/>
          </a:p>
          <a:p>
            <a:r>
              <a:rPr lang="ru-RU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Доктор </a:t>
            </a:r>
            <a:r>
              <a:rPr lang="ru-RU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Кэй</a:t>
            </a:r>
            <a:r>
              <a:rPr lang="ru-RU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Харви</a:t>
            </a:r>
            <a:endParaRPr lang="en-GB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Консультирующий детский и подростковый психиатр</a:t>
            </a:r>
            <a:endParaRPr lang="en-GB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9878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>
            <a:normAutofit/>
          </a:bodyPr>
          <a:lstStyle/>
          <a:p>
            <a:pPr marL="0" indent="0">
              <a:buClr>
                <a:srgbClr val="C00000"/>
              </a:buClr>
              <a:buSzPct val="151000"/>
              <a:buNone/>
            </a:pP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C00000"/>
              </a:buClr>
              <a:buSzPct val="151000"/>
              <a:buFont typeface="Arial" panose="020B0604020202020204" pitchFamily="34" charset="0"/>
              <a:buChar char="•"/>
            </a:pP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Пошаговое описание того, что именно произошло, 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например: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он выбежал из гостиной, встал в дверном проеме кухни и 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бил сам себя по голове правой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рукой 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примерно 1 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минуту.</a:t>
            </a:r>
            <a:endParaRPr lang="en-GB" dirty="0"/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44016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rgbClr val="0070C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Запись Фактического поведения</a:t>
            </a:r>
            <a:endParaRPr lang="en-GB" sz="3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4113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buClr>
                <a:srgbClr val="C00000"/>
              </a:buClr>
              <a:buSzPct val="150000"/>
              <a:buFont typeface="Arial" panose="020B0604020202020204" pitchFamily="34" charset="0"/>
              <a:buChar char="•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Как именно вы отреагировали на поведение? Дайте пошаговое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описание</a:t>
            </a:r>
          </a:p>
          <a:p>
            <a:pPr>
              <a:buClr>
                <a:srgbClr val="C00000"/>
              </a:buClr>
              <a:buSzPct val="150000"/>
              <a:buFont typeface="Arial" panose="020B0604020202020204" pitchFamily="34" charset="0"/>
              <a:buChar char="•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Как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человек отреагировал на вашу реакцию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? Был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ли кто-то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еще,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кто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отреагировал на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поведение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>
              <a:buClr>
                <a:srgbClr val="C00000"/>
              </a:buClr>
              <a:buSzPct val="150000"/>
              <a:buFont typeface="Arial" panose="020B0604020202020204" pitchFamily="34" charset="0"/>
              <a:buChar char="•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Повлияло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ли поведение человека на то, что он получил что-то, чего у него не было до того, как оно было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продемонстрировано? (например: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внимание кого-то (положительное / отрицательное);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предмет;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еда или питье;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уход от действий?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Autofit/>
          </a:bodyPr>
          <a:lstStyle/>
          <a:p>
            <a:pPr marL="342900" lvl="0" indent="-342900" algn="l">
              <a:spcBef>
                <a:spcPct val="20000"/>
              </a:spcBef>
            </a:pPr>
            <a:r>
              <a:rPr lang="ru-RU" sz="3200" b="1" dirty="0" smtClean="0">
                <a:solidFill>
                  <a:srgbClr val="0070C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Запись последствий поведения(что произошло непосредственно после)</a:t>
            </a:r>
            <a:endParaRPr lang="en-GB" sz="3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1407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Clr>
                <a:srgbClr val="C00000"/>
              </a:buClr>
              <a:buSzPct val="125000"/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Объединяет всю информацию, полученную при помощи оценки для того, чтобы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создать индивидуальный план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buClr>
                <a:srgbClr val="C00000"/>
              </a:buClr>
              <a:buSzPct val="125000"/>
              <a:buFont typeface="Arial" panose="020B0604020202020204" pitchFamily="34" charset="0"/>
              <a:buChar char="•"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Хороший план поддержки поведения может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гарантировать то,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что у каждого, кто связан с уходом и поддержкой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ребенка, будет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общий план, основанный на согласованном понимании причин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проблемного поведения. Он обеспечит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последовательный подход, помогая людям с серьезными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трудностями в обучении чувствовать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себя в безопасности и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в состоянии счастья,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а также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повысит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их навыки независимости.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План поддержки позитивного поведения</a:t>
            </a:r>
            <a:endParaRPr lang="en-GB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1706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5328592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Определить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проактивные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стратегии 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улучшения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качества жизни человека и устранения условий, 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способствующих появлению проблемного поведения,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включая:</a:t>
            </a:r>
          </a:p>
          <a:p>
            <a:pPr>
              <a:buClr>
                <a:srgbClr val="C00000"/>
              </a:buClr>
              <a:buSzPct val="125000"/>
              <a:buFont typeface="Arial" panose="020B0604020202020204" pitchFamily="34" charset="0"/>
              <a:buChar char="•"/>
            </a:pP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изменение окружающей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среды (снижение шума, повышение 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определенности)</a:t>
            </a:r>
          </a:p>
          <a:p>
            <a:pPr>
              <a:buClr>
                <a:srgbClr val="C00000"/>
              </a:buClr>
              <a:buSzPct val="125000"/>
              <a:buFont typeface="Arial" panose="020B0604020202020204" pitchFamily="34" charset="0"/>
              <a:buChar char="•"/>
            </a:pP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содействие активному участию 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(посредством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структурированных и персонализированных ежедневных 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действий),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включая корректировку школьной программы для 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детей</a:t>
            </a:r>
          </a:p>
          <a:p>
            <a:pPr>
              <a:buClr>
                <a:srgbClr val="C00000"/>
              </a:buClr>
              <a:buSzPct val="125000"/>
              <a:buFont typeface="Arial" panose="020B0604020202020204" pitchFamily="34" charset="0"/>
              <a:buChar char="•"/>
            </a:pP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помощь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молодому человеку 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в разработке стратегий,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которые помогут ему развить альтернативное 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поведение и новые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навыки (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например: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улучшение общения, эмоциональной регуляции или социального взаимодействия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GB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Определить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превентивные стратегии для успокоения человека, когда 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он начинает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проявлять ранние признаки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дистресса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включая:</a:t>
            </a:r>
          </a:p>
          <a:p>
            <a:pPr>
              <a:buClr>
                <a:srgbClr val="C00000"/>
              </a:buClr>
              <a:buSzPct val="125000"/>
              <a:buFont typeface="Arial" panose="020B0604020202020204" pitchFamily="34" charset="0"/>
              <a:buChar char="•"/>
            </a:pP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Отвлечение на занятия,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которые 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ребенок находит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приятными и 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полезными</a:t>
            </a:r>
          </a:p>
          <a:p>
            <a:pPr algn="ctr">
              <a:buClr>
                <a:srgbClr val="C00000"/>
              </a:buClr>
              <a:buSzPct val="125000"/>
              <a:buFont typeface="Arial" panose="020B0604020202020204" pitchFamily="34" charset="0"/>
              <a:buChar char="•"/>
            </a:pP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Индивидуальные техники релаксации</a:t>
            </a: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C00000"/>
              </a:buClr>
              <a:buSzPct val="125000"/>
              <a:buFont typeface="Arial" panose="020B0604020202020204" pitchFamily="34" charset="0"/>
              <a:buChar char="•"/>
            </a:pP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9964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План поддержки поведения должен</a:t>
            </a:r>
            <a:r>
              <a:rPr lang="en-GB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GB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24885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7678193"/>
              </p:ext>
            </p:extLst>
          </p:nvPr>
        </p:nvGraphicFramePr>
        <p:xfrm>
          <a:off x="251520" y="116632"/>
          <a:ext cx="8568952" cy="7101840"/>
        </p:xfrm>
        <a:graphic>
          <a:graphicData uri="http://schemas.openxmlformats.org/drawingml/2006/table">
            <a:tbl>
              <a:tblPr firstRow="1" bandRow="1">
                <a:effectLst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2142238"/>
                <a:gridCol w="2142238"/>
                <a:gridCol w="2142238"/>
                <a:gridCol w="214223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err="1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Проактивные</a:t>
                      </a:r>
                      <a:endParaRPr lang="en-GB" sz="2000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FFC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Активные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Реактивные</a:t>
                      </a:r>
                      <a:endParaRPr lang="en-GB" sz="24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Пост-реактивные</a:t>
                      </a:r>
                      <a:endParaRPr lang="en-GB" sz="2400" dirty="0" smtClean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GB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Согласованные процедуры с визуальным расписанием</a:t>
                      </a:r>
                      <a:endParaRPr lang="en-GB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Использование отвлечения</a:t>
                      </a:r>
                      <a:endParaRPr lang="en-GB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Отмена всех требований / использование только минимальных устных просьб</a:t>
                      </a:r>
                      <a:endParaRPr lang="en-GB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Внимательность к предъявлению требований, так как они могут спровоцировать возбуждение</a:t>
                      </a:r>
                      <a:endParaRPr lang="en-GB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Занятия значимой деятельностью</a:t>
                      </a:r>
                      <a:endParaRPr lang="en-GB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Смена деятельности/ окружения</a:t>
                      </a:r>
                      <a:endParaRPr lang="en-GB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Переход в тихое место</a:t>
                      </a:r>
                      <a:endParaRPr lang="en-GB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Внимательность к окружающей среде.</a:t>
                      </a:r>
                      <a:endParaRPr lang="en-GB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Использование похвалы и наград</a:t>
                      </a:r>
                      <a:endParaRPr lang="en-GB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Изменение выражения лица</a:t>
                      </a:r>
                      <a:endParaRPr lang="en-GB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Предоставление пространства</a:t>
                      </a:r>
                      <a:endParaRPr lang="en-GB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Понимание о воздействии адреналина(нужно ли ребенку выпить или лечь).</a:t>
                      </a:r>
                      <a:endParaRPr lang="en-GB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Использование различных средств связи, в том числе карточек</a:t>
                      </a:r>
                      <a:endParaRPr lang="en-GB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Поиск тонких изменений, например: язык тела, выражения лица, вокализации.</a:t>
                      </a:r>
                      <a:endParaRPr lang="en-GB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Проявление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спокойствия и контроля</a:t>
                      </a:r>
                      <a:endParaRPr lang="en-GB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Вовлечение в позитивную деятельность</a:t>
                      </a:r>
                      <a:endParaRPr lang="en-GB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93771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109728" indent="0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Рассмотрим антипсихотические лекарства для управления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проблемным поведением, но только в случаях, если: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accent2">
                  <a:lumMod val="75000"/>
                </a:schemeClr>
              </a:buClr>
              <a:buSzPct val="150000"/>
              <a:buFont typeface="Arial" panose="020B0604020202020204" pitchFamily="34" charset="0"/>
              <a:buChar char="•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психологические или другие вмешательства сами по себе не приводят к изменениям </a:t>
            </a: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accent2">
                  <a:lumMod val="75000"/>
                </a:schemeClr>
              </a:buClr>
              <a:buSzPct val="150000"/>
              <a:buFont typeface="Arial" panose="020B0604020202020204" pitchFamily="34" charset="0"/>
              <a:buChar char="•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лечение любой сопутствующей проблемы психического или физического здоровья не привело к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изменению поведения </a:t>
            </a:r>
          </a:p>
          <a:p>
            <a:pPr>
              <a:buClr>
                <a:schemeClr val="accent2">
                  <a:lumMod val="75000"/>
                </a:schemeClr>
              </a:buClr>
              <a:buSzPct val="150000"/>
              <a:buFont typeface="Arial" panose="020B0604020202020204" pitchFamily="34" charset="0"/>
              <a:buChar char="•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риск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для самого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человека или окружающих очень велик (например, из-за насилия, агрессии или травмы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>
              <a:buClr>
                <a:schemeClr val="accent2">
                  <a:lumMod val="75000"/>
                </a:schemeClr>
              </a:buClr>
              <a:buSzPct val="150000"/>
              <a:buFont typeface="Arial" panose="020B0604020202020204" pitchFamily="34" charset="0"/>
              <a:buChar char="•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антипсихотические препараты могут предлагаться 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только в сочетании с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психологическим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или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другим вмешательством.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Лечение</a:t>
            </a:r>
            <a:endParaRPr lang="en-GB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19975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5112568"/>
          </a:xfrm>
        </p:spPr>
        <p:txBody>
          <a:bodyPr>
            <a:noAutofit/>
          </a:bodyPr>
          <a:lstStyle/>
          <a:p>
            <a:pPr>
              <a:buClr>
                <a:schemeClr val="accent2">
                  <a:lumMod val="75000"/>
                </a:schemeClr>
              </a:buClr>
              <a:buSzPct val="150000"/>
              <a:buFont typeface="Arial" panose="020B0604020202020204" pitchFamily="34" charset="0"/>
              <a:buChar char="•"/>
            </a:pP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При выборе того, какое антипсихотическое лекарство предложить, примите во внимание предпочтения человека (или члена его семьи или опекуна), побочные эффекты, реакцию на предшествующее антипсихотическое лекарство и взаимодействие с другими лекарствами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buClr>
                <a:schemeClr val="accent2">
                  <a:lumMod val="75000"/>
                </a:schemeClr>
              </a:buClr>
              <a:buSzPct val="150000"/>
              <a:buFont typeface="Arial" panose="020B0604020202020204" pitchFamily="34" charset="0"/>
              <a:buChar char="•"/>
            </a:pP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Антипсихотические препараты должны первоначально назначаться и контролироваться специалистом (взрослым или детским психиатром), который должен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>
              <a:buClr>
                <a:schemeClr val="accent2">
                  <a:lumMod val="75000"/>
                </a:schemeClr>
              </a:buClr>
              <a:buSzPct val="150000"/>
              <a:buFont typeface="Arial" panose="020B0604020202020204" pitchFamily="34" charset="0"/>
              <a:buChar char="•"/>
            </a:pP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пределить желаемое поведение</a:t>
            </a:r>
            <a:endParaRPr lang="en-GB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buClr>
                <a:schemeClr val="accent2">
                  <a:lumMod val="75000"/>
                </a:schemeClr>
              </a:buClr>
              <a:buSzPct val="150000"/>
              <a:buFont typeface="Arial" panose="020B0604020202020204" pitchFamily="34" charset="0"/>
              <a:buChar char="•"/>
            </a:pP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принять решение о 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мониторинге 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эффективности (например, прямые наблюдения или шкала оценки поведения), включая частоту и серьезность 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появлений проблемного поведения 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его влияния 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на функционирование</a:t>
            </a:r>
            <a:endParaRPr lang="en-GB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32048"/>
            <a:ext cx="8229600" cy="114300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Лечение</a:t>
            </a:r>
            <a:endParaRPr lang="en-GB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78473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>
            <a:normAutofit fontScale="62500" lnSpcReduction="20000"/>
          </a:bodyPr>
          <a:lstStyle/>
          <a:p>
            <a:pPr>
              <a:buClr>
                <a:schemeClr val="accent2">
                  <a:lumMod val="75000"/>
                </a:schemeClr>
              </a:buClr>
              <a:buSzPct val="150000"/>
              <a:buFont typeface="Arial" panose="020B0604020202020204" pitchFamily="34" charset="0"/>
              <a:buChar char="•"/>
            </a:pP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начать с низкой дозы и использовать 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минимально необходимую эффективную дозу</a:t>
            </a:r>
          </a:p>
          <a:p>
            <a:pPr>
              <a:buClr>
                <a:schemeClr val="accent2">
                  <a:lumMod val="75000"/>
                </a:schemeClr>
              </a:buClr>
              <a:buSzPct val="150000"/>
              <a:buFont typeface="Arial" panose="020B0604020202020204" pitchFamily="34" charset="0"/>
              <a:buChar char="•"/>
            </a:pP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назначать только один 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препарат</a:t>
            </a:r>
          </a:p>
          <a:p>
            <a:pPr>
              <a:buClr>
                <a:schemeClr val="accent2">
                  <a:lumMod val="75000"/>
                </a:schemeClr>
              </a:buClr>
              <a:buSzPct val="150000"/>
              <a:buFont typeface="Arial" panose="020B0604020202020204" pitchFamily="34" charset="0"/>
              <a:buChar char="•"/>
            </a:pP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контролировать побочные эффекты и 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оценивать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эффективность 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каждые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3–4 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недели</a:t>
            </a:r>
          </a:p>
          <a:p>
            <a:pPr>
              <a:buClr>
                <a:schemeClr val="accent2">
                  <a:lumMod val="75000"/>
                </a:schemeClr>
              </a:buClr>
              <a:buSzPct val="150000"/>
              <a:buFont typeface="Arial" panose="020B0604020202020204" pitchFamily="34" charset="0"/>
              <a:buChar char="•"/>
            </a:pP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прекратить прием лекарств, если в 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течение 6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недель нет 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реакции. </a:t>
            </a:r>
            <a:endParaRPr lang="ru-RU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accent2">
                  <a:lumMod val="75000"/>
                </a:schemeClr>
              </a:buClr>
              <a:buSzPct val="150000"/>
              <a:buFont typeface="Arial" panose="020B0604020202020204" pitchFamily="34" charset="0"/>
              <a:buChar char="•"/>
            </a:pP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ересмотреть 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проблемное поведение,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и рассмотреть дальнейшие 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психологические вмешательства</a:t>
            </a:r>
          </a:p>
          <a:p>
            <a:pPr>
              <a:buClr>
                <a:schemeClr val="accent2">
                  <a:lumMod val="75000"/>
                </a:schemeClr>
              </a:buClr>
              <a:buSzPct val="150000"/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прописать 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антипсихотические</a:t>
            </a:r>
            <a:r>
              <a:rPr lang="ru-RU" sz="2800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препараты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(по мере необходимости)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в течение как можно более короткого времени и 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убедиться в том,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что его использование записывается и 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проверяется </a:t>
            </a:r>
          </a:p>
          <a:p>
            <a:pPr>
              <a:buClr>
                <a:schemeClr val="accent2">
                  <a:lumMod val="75000"/>
                </a:schemeClr>
              </a:buClr>
              <a:buSzPct val="150000"/>
              <a:buFont typeface="Arial" panose="020B0604020202020204" pitchFamily="34" charset="0"/>
              <a:buChar char="•"/>
            </a:pP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ересмотреть 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прием лекарственных средств,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если есть изменения в окружающей среде человека (например, 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изменения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персонала или переезд в новое учреждение по уходу) или его физическое или психическое здоровье.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Лечение</a:t>
            </a:r>
            <a:r>
              <a:rPr lang="en-GB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  <a:endParaRPr lang="en-GB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01844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752528"/>
          </a:xfrm>
        </p:spPr>
        <p:txBody>
          <a:bodyPr>
            <a:normAutofit fontScale="85000" lnSpcReduction="10000"/>
          </a:bodyPr>
          <a:lstStyle/>
          <a:p>
            <a:pPr marL="109728" indent="0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Проблемное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поведение может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возникнуть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очень быстро или с сигналами, которые трудно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распознать,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но вряд ли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оно появится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«на ровном месте». Поведение развивается поэтапно, как показано на «кривой возбуждения»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C00000"/>
              </a:buClr>
              <a:buSzPct val="129000"/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Зеленая</a:t>
            </a:r>
            <a:r>
              <a:rPr lang="en-GB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‘</a:t>
            </a:r>
            <a:r>
              <a:rPr lang="ru-RU" b="1" dirty="0" err="1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Проактивная</a:t>
            </a:r>
            <a:r>
              <a:rPr lang="en-GB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’ </a:t>
            </a:r>
            <a:r>
              <a:rPr lang="ru-RU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фаза</a:t>
            </a:r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человек, в основном, спокоен и расслаблен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C00000"/>
              </a:buClr>
              <a:buSzPct val="129000"/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Желтая</a:t>
            </a:r>
            <a:r>
              <a:rPr lang="en-GB" b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‘</a:t>
            </a:r>
            <a:r>
              <a:rPr lang="ru-RU" b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Активная</a:t>
            </a:r>
            <a:r>
              <a:rPr lang="en-GB" b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’ </a:t>
            </a:r>
            <a:r>
              <a:rPr lang="ru-RU" b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фаза</a:t>
            </a:r>
            <a:r>
              <a:rPr lang="en-GB" b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человек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начинает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беспокоиться. Должны быть предприняты быстрые действия по предотвращению проблемного поведения</a:t>
            </a:r>
          </a:p>
          <a:p>
            <a:pPr>
              <a:buClr>
                <a:srgbClr val="C00000"/>
              </a:buClr>
              <a:buSzPct val="129000"/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Красная</a:t>
            </a:r>
            <a:r>
              <a:rPr lang="en-GB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‘</a:t>
            </a:r>
            <a:r>
              <a:rPr lang="ru-RU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Реактивная</a:t>
            </a:r>
            <a:r>
              <a:rPr lang="en-GB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’ </a:t>
            </a:r>
            <a:r>
              <a:rPr lang="ru-RU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фаза</a:t>
            </a:r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возникает проблемное поведение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C00000"/>
              </a:buClr>
              <a:buSzPct val="129000"/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Синяя</a:t>
            </a:r>
            <a:r>
              <a:rPr lang="en-GB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‘</a:t>
            </a:r>
            <a:r>
              <a:rPr lang="ru-RU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Пост-реактивная</a:t>
            </a:r>
            <a:r>
              <a:rPr lang="en-GB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’ </a:t>
            </a:r>
            <a:r>
              <a:rPr lang="ru-RU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фаза</a:t>
            </a:r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человек снова успокаивается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Разные стадии поведения</a:t>
            </a:r>
            <a:r>
              <a:rPr lang="en-GB" sz="4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GB" sz="4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02900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2843808" y="2713121"/>
            <a:ext cx="3372786" cy="3088072"/>
          </a:xfrm>
          <a:custGeom>
            <a:avLst/>
            <a:gdLst>
              <a:gd name="connsiteX0" fmla="*/ 0 w 3372786"/>
              <a:gd name="connsiteY0" fmla="*/ 3088072 h 3088072"/>
              <a:gd name="connsiteX1" fmla="*/ 1499016 w 3372786"/>
              <a:gd name="connsiteY1" fmla="*/ 99 h 3088072"/>
              <a:gd name="connsiteX2" fmla="*/ 3372786 w 3372786"/>
              <a:gd name="connsiteY2" fmla="*/ 2968151 h 3088072"/>
              <a:gd name="connsiteX3" fmla="*/ 3372786 w 3372786"/>
              <a:gd name="connsiteY3" fmla="*/ 2968151 h 3088072"/>
              <a:gd name="connsiteX4" fmla="*/ 3357796 w 3372786"/>
              <a:gd name="connsiteY4" fmla="*/ 2953161 h 3088072"/>
              <a:gd name="connsiteX5" fmla="*/ 3357796 w 3372786"/>
              <a:gd name="connsiteY5" fmla="*/ 2938171 h 3088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72786" h="3088072">
                <a:moveTo>
                  <a:pt x="0" y="3088072"/>
                </a:moveTo>
                <a:cubicBezTo>
                  <a:pt x="468442" y="1554079"/>
                  <a:pt x="936885" y="20086"/>
                  <a:pt x="1499016" y="99"/>
                </a:cubicBezTo>
                <a:cubicBezTo>
                  <a:pt x="2061147" y="-19888"/>
                  <a:pt x="3372786" y="2968151"/>
                  <a:pt x="3372786" y="2968151"/>
                </a:cubicBezTo>
                <a:lnTo>
                  <a:pt x="3372786" y="2968151"/>
                </a:lnTo>
                <a:cubicBezTo>
                  <a:pt x="3370288" y="2965653"/>
                  <a:pt x="3360294" y="2958158"/>
                  <a:pt x="3357796" y="2953161"/>
                </a:cubicBezTo>
                <a:cubicBezTo>
                  <a:pt x="3355298" y="2948164"/>
                  <a:pt x="3356547" y="2943167"/>
                  <a:pt x="3357796" y="2938171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96739" y="1502781"/>
            <a:ext cx="2319046" cy="2308324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Желтая</a:t>
            </a:r>
            <a:endParaRPr lang="en-GB" b="1" dirty="0" smtClean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b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Активная фаза</a:t>
            </a:r>
          </a:p>
          <a:p>
            <a:pPr algn="ctr"/>
            <a:endParaRPr lang="ru-RU" b="1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b="1" dirty="0" smtClean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b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Тревожность, возбужденность, взволнованность </a:t>
            </a:r>
            <a:r>
              <a:rPr lang="ru-RU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или </a:t>
            </a:r>
            <a:r>
              <a:rPr lang="ru-RU" b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расстройство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7544" y="4092523"/>
            <a:ext cx="2088232" cy="2031325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Зеленая </a:t>
            </a:r>
          </a:p>
          <a:p>
            <a:pPr algn="ctr"/>
            <a:r>
              <a:rPr lang="ru-RU" b="1" dirty="0" err="1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Проактивная</a:t>
            </a:r>
            <a:r>
              <a:rPr lang="ru-RU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фаза</a:t>
            </a:r>
          </a:p>
          <a:p>
            <a:pPr algn="ctr"/>
            <a:endParaRPr lang="en-GB" b="1" dirty="0" smtClean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Счастье, спокойствие </a:t>
            </a:r>
            <a:r>
              <a:rPr lang="ru-RU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радость</a:t>
            </a:r>
            <a:endParaRPr lang="en-GB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03848" y="620688"/>
            <a:ext cx="2232248" cy="1200329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Красная</a:t>
            </a:r>
            <a:endParaRPr lang="en-GB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Реактивная фаза</a:t>
            </a:r>
            <a:endParaRPr lang="en-GB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Происшествие</a:t>
            </a:r>
            <a:endParaRPr lang="en-GB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372200" y="2713121"/>
            <a:ext cx="2243838" cy="230832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Синяя</a:t>
            </a:r>
          </a:p>
          <a:p>
            <a:pPr algn="ctr"/>
            <a:r>
              <a:rPr lang="ru-RU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Пост-реактивная фаза</a:t>
            </a:r>
            <a:endParaRPr lang="en-GB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Успокоение(но к этому стоит относиться с осторожностью)</a:t>
            </a:r>
            <a:endParaRPr lang="en-GB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2833199" y="3406128"/>
            <a:ext cx="504056" cy="170205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5496514" y="3332523"/>
            <a:ext cx="720080" cy="170205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337255" y="5949280"/>
            <a:ext cx="25192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Кривая возбуждения</a:t>
            </a:r>
            <a:endParaRPr lang="en-GB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69200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96544"/>
          </a:xfrm>
        </p:spPr>
        <p:txBody>
          <a:bodyPr>
            <a:noAutofit/>
          </a:bodyPr>
          <a:lstStyle/>
          <a:p>
            <a:pPr marL="109728" indent="0">
              <a:buClr>
                <a:srgbClr val="C00000"/>
              </a:buClr>
              <a:buSzPct val="158000"/>
              <a:buNone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«Функциональная оценка» - это хороший способ выяснить точные причины поведения человека.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Обычно она выполняется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психологом или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медсестрой, работающей с поведенческими проблемами.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Важно записать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109728" indent="0">
              <a:buClr>
                <a:srgbClr val="C00000"/>
              </a:buClr>
              <a:buSzPct val="158000"/>
              <a:buNone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2628" indent="-342900">
              <a:buClr>
                <a:srgbClr val="C00000"/>
              </a:buClr>
              <a:buSzPct val="130000"/>
              <a:buFont typeface="+mj-lt"/>
              <a:buAutoNum type="arabicPeriod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Описание поведения, то есть именно то, что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происходит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2628" indent="-342900">
              <a:buClr>
                <a:srgbClr val="C00000"/>
              </a:buClr>
              <a:buSzPct val="130000"/>
              <a:buFont typeface="+mj-lt"/>
              <a:buAutoNum type="arabicPeriod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Ранние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знаки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, например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покраснение лица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2628" indent="-342900">
              <a:buClr>
                <a:srgbClr val="C00000"/>
              </a:buClr>
              <a:buSzPct val="130000"/>
              <a:buFont typeface="+mj-lt"/>
              <a:buAutoNum type="arabicPeriod"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Что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происходит до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появления проблемного поведения(что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вызывает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поведение)? Например: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шумная обстановка,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слово «нет»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и т. д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2628" indent="-342900">
              <a:buClr>
                <a:srgbClr val="C00000"/>
              </a:buClr>
              <a:buSzPct val="130000"/>
              <a:buFont typeface="+mj-lt"/>
              <a:buAutoNum type="arabicPeriod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Что происходит после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проблемного поведения? Что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человек получает или не получает от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поведения? Что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заставляет его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вести себя таким образом снова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Оценка поведения</a:t>
            </a:r>
            <a:endParaRPr lang="en-GB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1001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95536" y="1052736"/>
            <a:ext cx="8229600" cy="4896544"/>
          </a:xfrm>
        </p:spPr>
        <p:txBody>
          <a:bodyPr>
            <a:normAutofit/>
          </a:bodyPr>
          <a:lstStyle/>
          <a:p>
            <a:pPr>
              <a:buClr>
                <a:srgbClr val="C00000"/>
              </a:buClr>
              <a:buSzPct val="150000"/>
              <a:buFont typeface="Arial" panose="020B0604020202020204" pitchFamily="34" charset="0"/>
              <a:buChar char="•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Для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записи поведения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обычно используются диаграмму ППП . П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означает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«Причина», П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- «Поведение», а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- «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Последствия».</a:t>
            </a:r>
          </a:p>
          <a:p>
            <a:pPr>
              <a:buClr>
                <a:srgbClr val="C00000"/>
              </a:buClr>
              <a:buSzPct val="150000"/>
              <a:buFont typeface="Arial" panose="020B0604020202020204" pitchFamily="34" charset="0"/>
              <a:buChar char="•"/>
            </a:pPr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C00000"/>
              </a:buClr>
              <a:buSzPct val="150000"/>
              <a:buFont typeface="Arial" panose="020B0604020202020204" pitchFamily="34" charset="0"/>
              <a:buChar char="•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Целью диаграмм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ПП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является выявление связей между поведением и его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предшественниками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последствиями для того,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чтобы помочь понять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функцию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конкретного поведения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999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2580643"/>
              </p:ext>
            </p:extLst>
          </p:nvPr>
        </p:nvGraphicFramePr>
        <p:xfrm>
          <a:off x="251520" y="908720"/>
          <a:ext cx="8568952" cy="4801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96"/>
                <a:gridCol w="1944216"/>
                <a:gridCol w="1728192"/>
                <a:gridCol w="2376264"/>
                <a:gridCol w="1656184"/>
              </a:tblGrid>
              <a:tr h="1422672">
                <a:tc>
                  <a:txBody>
                    <a:bodyPr/>
                    <a:lstStyle/>
                    <a:p>
                      <a:pPr algn="l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Дата и 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время</a:t>
                      </a:r>
                      <a:endParaRPr lang="en-GB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Причина</a:t>
                      </a:r>
                      <a:endParaRPr lang="en-GB" sz="20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Опишите место, людей, действия</a:t>
                      </a:r>
                      <a:endParaRPr lang="en-GB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Поведение</a:t>
                      </a:r>
                      <a:endParaRPr lang="en-GB" sz="20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Опишите то, что вы видите</a:t>
                      </a:r>
                      <a:endParaRPr lang="en-GB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Последствия</a:t>
                      </a:r>
                      <a:endParaRPr lang="en-GB" sz="20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Что делал воспитатель, как вел себя ребенок</a:t>
                      </a:r>
                      <a:r>
                        <a:rPr lang="en-GB" sz="2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  <a:endParaRPr lang="en-GB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Возможная причина</a:t>
                      </a:r>
                      <a:endParaRPr lang="en-GB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929605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</a:tr>
              <a:tr h="92960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92960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9702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3025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74914"/>
            <a:ext cx="8229600" cy="5332377"/>
          </a:xfrm>
        </p:spPr>
        <p:txBody>
          <a:bodyPr>
            <a:normAutofit/>
          </a:bodyPr>
          <a:lstStyle/>
          <a:p>
            <a:pPr>
              <a:buClr>
                <a:srgbClr val="C00000"/>
              </a:buClr>
              <a:buSzPct val="132000"/>
              <a:buFont typeface="Arial" panose="020B0604020202020204" pitchFamily="34" charset="0"/>
              <a:buChar char="•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Использовать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ППП-диаграммы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просто,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но могут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возникнуть сложности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из-за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того, что они могут заполняться разными людьми(например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родителями, опекунами и учителями).</a:t>
            </a:r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C00000"/>
              </a:buClr>
              <a:buSzPct val="132000"/>
              <a:buFont typeface="Arial" panose="020B0604020202020204" pitchFamily="34" charset="0"/>
              <a:buChar char="•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Кроме того, поведение человека может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выполнять более, чем одну функцию, может использоваться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для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достижения разных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целей в разных местах и на него могут по-разному реагировать разные люди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buClr>
                <a:srgbClr val="C00000"/>
              </a:buClr>
              <a:buSzPct val="132000"/>
              <a:buFont typeface="Arial" panose="020B0604020202020204" pitchFamily="34" charset="0"/>
              <a:buChar char="•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чень важно четко понимать конкретное поведение прежде чем его записывать. 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4744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188032"/>
          </a:xfrm>
        </p:spPr>
        <p:txBody>
          <a:bodyPr>
            <a:normAutofit fontScale="77500" lnSpcReduction="20000"/>
          </a:bodyPr>
          <a:lstStyle/>
          <a:p>
            <a:pPr marL="109728" indent="0">
              <a:buClr>
                <a:srgbClr val="C00000"/>
              </a:buClr>
              <a:buSzPct val="150000"/>
              <a:buNone/>
            </a:pPr>
            <a:endParaRPr lang="en-GB" sz="35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C00000"/>
              </a:buClr>
              <a:buSzPct val="150000"/>
              <a:buFont typeface="Arial" panose="020B0604020202020204" pitchFamily="34" charset="0"/>
              <a:buChar char="•"/>
            </a:pPr>
            <a:r>
              <a:rPr lang="ru-RU" sz="3500" dirty="0">
                <a:latin typeface="Arial" panose="020B0604020202020204" pitchFamily="34" charset="0"/>
                <a:cs typeface="Arial" panose="020B0604020202020204" pitchFamily="34" charset="0"/>
              </a:rPr>
              <a:t>Перед проведением функциональной оценки важно иметь четкое определение </a:t>
            </a:r>
            <a:r>
              <a:rPr lang="ru-RU" sz="3500" dirty="0" smtClean="0">
                <a:latin typeface="Arial" panose="020B0604020202020204" pitchFamily="34" charset="0"/>
                <a:cs typeface="Arial" panose="020B0604020202020204" pitchFamily="34" charset="0"/>
              </a:rPr>
              <a:t>проблемного </a:t>
            </a:r>
            <a:r>
              <a:rPr lang="ru-RU" sz="3500" dirty="0">
                <a:latin typeface="Arial" panose="020B0604020202020204" pitchFamily="34" charset="0"/>
                <a:cs typeface="Arial" panose="020B0604020202020204" pitchFamily="34" charset="0"/>
              </a:rPr>
              <a:t>поведения. Это описание того, как выглядит поведение, которое может включать конкретные </a:t>
            </a:r>
            <a:r>
              <a:rPr lang="ru-RU" sz="3500" dirty="0" smtClean="0">
                <a:latin typeface="Arial" panose="020B0604020202020204" pitchFamily="34" charset="0"/>
                <a:cs typeface="Arial" panose="020B0604020202020204" pitchFamily="34" charset="0"/>
              </a:rPr>
              <a:t>примеры, </a:t>
            </a:r>
            <a:r>
              <a:rPr lang="ru-RU" sz="3500" dirty="0">
                <a:latin typeface="Arial" panose="020B0604020202020204" pitchFamily="34" charset="0"/>
                <a:cs typeface="Arial" panose="020B0604020202020204" pitchFamily="34" charset="0"/>
              </a:rPr>
              <a:t>а также </a:t>
            </a:r>
            <a:r>
              <a:rPr lang="ru-RU" sz="3500" dirty="0" smtClean="0">
                <a:latin typeface="Arial" panose="020B0604020202020204" pitchFamily="34" charset="0"/>
                <a:cs typeface="Arial" panose="020B0604020202020204" pitchFamily="34" charset="0"/>
              </a:rPr>
              <a:t>его частоту. </a:t>
            </a:r>
            <a:endParaRPr lang="en-GB" sz="3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C00000"/>
              </a:buClr>
              <a:buSzPct val="150000"/>
              <a:buFont typeface="Arial" panose="020B0604020202020204" pitchFamily="34" charset="0"/>
              <a:buChar char="•"/>
            </a:pPr>
            <a:r>
              <a:rPr lang="ru-RU" sz="3500" dirty="0">
                <a:latin typeface="Arial" panose="020B0604020202020204" pitchFamily="34" charset="0"/>
                <a:cs typeface="Arial" panose="020B0604020202020204" pitchFamily="34" charset="0"/>
              </a:rPr>
              <a:t>Например: вместо того, чтобы говорить «у Джона истерики», </a:t>
            </a:r>
            <a:r>
              <a:rPr lang="ru-RU" sz="3500" dirty="0" smtClean="0">
                <a:latin typeface="Arial" panose="020B0604020202020204" pitchFamily="34" charset="0"/>
                <a:cs typeface="Arial" panose="020B0604020202020204" pitchFamily="34" charset="0"/>
              </a:rPr>
              <a:t>(не </a:t>
            </a:r>
            <a:r>
              <a:rPr lang="ru-RU" sz="3500" dirty="0">
                <a:latin typeface="Arial" panose="020B0604020202020204" pitchFamily="34" charset="0"/>
                <a:cs typeface="Arial" panose="020B0604020202020204" pitchFamily="34" charset="0"/>
              </a:rPr>
              <a:t>дает четкого описания фактического </a:t>
            </a:r>
            <a:r>
              <a:rPr lang="ru-RU" sz="3500" dirty="0" smtClean="0">
                <a:latin typeface="Arial" panose="020B0604020202020204" pitchFamily="34" charset="0"/>
                <a:cs typeface="Arial" panose="020B0604020202020204" pitchFamily="34" charset="0"/>
              </a:rPr>
              <a:t>поведения), </a:t>
            </a:r>
            <a:r>
              <a:rPr lang="ru-RU" sz="3500" dirty="0">
                <a:latin typeface="Arial" panose="020B0604020202020204" pitchFamily="34" charset="0"/>
                <a:cs typeface="Arial" panose="020B0604020202020204" pitchFamily="34" charset="0"/>
              </a:rPr>
              <a:t>лучше быть конкретным, например: «Джон дергает другого человека за волосы одной или двумя руками».</a:t>
            </a:r>
            <a:endParaRPr lang="en-GB" sz="3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C00000"/>
              </a:buClr>
              <a:buSzPct val="150000"/>
              <a:buFont typeface="Arial" panose="020B0604020202020204" pitchFamily="34" charset="0"/>
              <a:buChar char="•"/>
            </a:pPr>
            <a:r>
              <a:rPr lang="ru-RU" sz="3500" dirty="0">
                <a:latin typeface="Arial" panose="020B0604020202020204" pitchFamily="34" charset="0"/>
                <a:cs typeface="Arial" panose="020B0604020202020204" pitchFamily="34" charset="0"/>
              </a:rPr>
              <a:t>Важно, чтобы каждый имел в виду одно и то же определение </a:t>
            </a:r>
            <a:r>
              <a:rPr lang="ru-RU" sz="3500" dirty="0" smtClean="0">
                <a:latin typeface="Arial" panose="020B0604020202020204" pitchFamily="34" charset="0"/>
                <a:cs typeface="Arial" panose="020B0604020202020204" pitchFamily="34" charset="0"/>
              </a:rPr>
              <a:t>проблемного </a:t>
            </a:r>
            <a:r>
              <a:rPr lang="ru-RU" sz="3500" dirty="0">
                <a:latin typeface="Arial" panose="020B0604020202020204" pitchFamily="34" charset="0"/>
                <a:cs typeface="Arial" panose="020B0604020202020204" pitchFamily="34" charset="0"/>
              </a:rPr>
              <a:t>поведения.</a:t>
            </a:r>
            <a:endParaRPr lang="en-GB" sz="3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3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Запись поведения</a:t>
            </a:r>
            <a:endParaRPr lang="en-GB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6964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5040560"/>
          </a:xfrm>
        </p:spPr>
        <p:txBody>
          <a:bodyPr>
            <a:normAutofit fontScale="25000" lnSpcReduction="20000"/>
          </a:bodyPr>
          <a:lstStyle/>
          <a:p>
            <a:pPr>
              <a:buClr>
                <a:srgbClr val="C00000"/>
              </a:buClr>
              <a:buSzPct val="150000"/>
              <a:buFont typeface="Arial" panose="020B0604020202020204" pitchFamily="34" charset="0"/>
              <a:buChar char="•"/>
            </a:pPr>
            <a:r>
              <a:rPr lang="ru-RU" sz="8000" dirty="0">
                <a:latin typeface="Arial" panose="020B0604020202020204" pitchFamily="34" charset="0"/>
                <a:cs typeface="Arial" panose="020B0604020202020204" pitchFamily="34" charset="0"/>
              </a:rPr>
              <a:t>Где был человек? </a:t>
            </a:r>
            <a:endParaRPr lang="ru-RU" sz="8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C00000"/>
              </a:buClr>
              <a:buSzPct val="150000"/>
              <a:buFont typeface="Arial" panose="020B0604020202020204" pitchFamily="34" charset="0"/>
              <a:buChar char="•"/>
            </a:pPr>
            <a:r>
              <a:rPr lang="ru-RU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Что </a:t>
            </a:r>
            <a:r>
              <a:rPr lang="ru-RU" sz="8000" dirty="0">
                <a:latin typeface="Arial" panose="020B0604020202020204" pitchFamily="34" charset="0"/>
                <a:cs typeface="Arial" panose="020B0604020202020204" pitchFamily="34" charset="0"/>
              </a:rPr>
              <a:t>именно </a:t>
            </a:r>
            <a:r>
              <a:rPr lang="ru-RU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он делал?</a:t>
            </a:r>
          </a:p>
          <a:p>
            <a:pPr>
              <a:buClr>
                <a:srgbClr val="C00000"/>
              </a:buClr>
              <a:buSzPct val="150000"/>
              <a:buFont typeface="Arial" panose="020B0604020202020204" pitchFamily="34" charset="0"/>
              <a:buChar char="•"/>
            </a:pPr>
            <a:r>
              <a:rPr lang="ru-RU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Был </a:t>
            </a:r>
            <a:r>
              <a:rPr lang="ru-RU" sz="8000" dirty="0">
                <a:latin typeface="Arial" panose="020B0604020202020204" pitchFamily="34" charset="0"/>
                <a:cs typeface="Arial" panose="020B0604020202020204" pitchFamily="34" charset="0"/>
              </a:rPr>
              <a:t>ли кто-то еще рядом или кто-то только что ушел</a:t>
            </a:r>
            <a:r>
              <a:rPr lang="ru-RU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>
              <a:buClr>
                <a:srgbClr val="C00000"/>
              </a:buClr>
              <a:buSzPct val="150000"/>
              <a:buFont typeface="Arial" panose="020B0604020202020204" pitchFamily="34" charset="0"/>
              <a:buChar char="•"/>
            </a:pPr>
            <a:r>
              <a:rPr lang="ru-RU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Просил ли что-то этот человек?</a:t>
            </a:r>
          </a:p>
          <a:p>
            <a:pPr>
              <a:buClr>
                <a:srgbClr val="C00000"/>
              </a:buClr>
              <a:buSzPct val="150000"/>
              <a:buFont typeface="Arial" panose="020B0604020202020204" pitchFamily="34" charset="0"/>
              <a:buChar char="•"/>
            </a:pPr>
            <a:r>
              <a:rPr lang="ru-RU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Просил </a:t>
            </a:r>
            <a:r>
              <a:rPr lang="ru-RU" sz="8000" dirty="0">
                <a:latin typeface="Arial" panose="020B0604020202020204" pitchFamily="34" charset="0"/>
                <a:cs typeface="Arial" panose="020B0604020202020204" pitchFamily="34" charset="0"/>
              </a:rPr>
              <a:t>ли </a:t>
            </a:r>
            <a:r>
              <a:rPr lang="ru-RU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человек что-то определенное? (есть </a:t>
            </a:r>
            <a:r>
              <a:rPr lang="ru-RU" sz="8000" dirty="0">
                <a:latin typeface="Arial" panose="020B0604020202020204" pitchFamily="34" charset="0"/>
                <a:cs typeface="Arial" panose="020B0604020202020204" pitchFamily="34" charset="0"/>
              </a:rPr>
              <a:t>или пить, или предмет или </a:t>
            </a:r>
            <a:r>
              <a:rPr lang="ru-RU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конкретную деятельность)</a:t>
            </a:r>
          </a:p>
          <a:p>
            <a:pPr>
              <a:buClr>
                <a:srgbClr val="C00000"/>
              </a:buClr>
              <a:buSzPct val="150000"/>
              <a:buFont typeface="Arial" panose="020B0604020202020204" pitchFamily="34" charset="0"/>
              <a:buChar char="•"/>
            </a:pPr>
            <a:r>
              <a:rPr lang="ru-RU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Занимался ли человек только что конкретной деятельностью? Эта деятельность была прекращена? </a:t>
            </a:r>
          </a:p>
          <a:p>
            <a:pPr>
              <a:buClr>
                <a:srgbClr val="C00000"/>
              </a:buClr>
              <a:buSzPct val="150000"/>
              <a:buFont typeface="Arial" panose="020B0604020202020204" pitchFamily="34" charset="0"/>
              <a:buChar char="•"/>
            </a:pPr>
            <a:r>
              <a:rPr lang="ru-RU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Где вы были? </a:t>
            </a:r>
          </a:p>
          <a:p>
            <a:pPr>
              <a:buClr>
                <a:srgbClr val="C00000"/>
              </a:buClr>
              <a:buSzPct val="150000"/>
              <a:buFont typeface="Arial" panose="020B0604020202020204" pitchFamily="34" charset="0"/>
              <a:buChar char="•"/>
            </a:pPr>
            <a:r>
              <a:rPr lang="ru-RU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Что вы занимались?</a:t>
            </a:r>
          </a:p>
          <a:p>
            <a:pPr>
              <a:buClr>
                <a:srgbClr val="C00000"/>
              </a:buClr>
              <a:buSzPct val="150000"/>
              <a:buFont typeface="Arial" panose="020B0604020202020204" pitchFamily="34" charset="0"/>
              <a:buChar char="•"/>
            </a:pPr>
            <a:r>
              <a:rPr lang="ru-RU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Какое настроение было у </a:t>
            </a:r>
            <a:r>
              <a:rPr lang="ru-RU" sz="8000" dirty="0">
                <a:latin typeface="Arial" panose="020B0604020202020204" pitchFamily="34" charset="0"/>
                <a:cs typeface="Arial" panose="020B0604020202020204" pitchFamily="34" charset="0"/>
              </a:rPr>
              <a:t>человека? </a:t>
            </a:r>
            <a:r>
              <a:rPr lang="ru-RU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(счастливый</a:t>
            </a:r>
            <a:r>
              <a:rPr lang="ru-RU" sz="8000" dirty="0">
                <a:latin typeface="Arial" panose="020B0604020202020204" pitchFamily="34" charset="0"/>
                <a:cs typeface="Arial" panose="020B0604020202020204" pitchFamily="34" charset="0"/>
              </a:rPr>
              <a:t>, грустный, замкнутый, злой</a:t>
            </a:r>
            <a:r>
              <a:rPr lang="ru-RU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.)</a:t>
            </a:r>
          </a:p>
          <a:p>
            <a:pPr>
              <a:buClr>
                <a:srgbClr val="C00000"/>
              </a:buClr>
              <a:buSzPct val="150000"/>
              <a:buFont typeface="Arial" panose="020B0604020202020204" pitchFamily="34" charset="0"/>
              <a:buChar char="•"/>
            </a:pPr>
            <a:r>
              <a:rPr lang="ru-RU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Казалось </a:t>
            </a:r>
            <a:r>
              <a:rPr lang="ru-RU" sz="8000" dirty="0">
                <a:latin typeface="Arial" panose="020B0604020202020204" pitchFamily="34" charset="0"/>
                <a:cs typeface="Arial" panose="020B0604020202020204" pitchFamily="34" charset="0"/>
              </a:rPr>
              <a:t>ли, что человек что-то </a:t>
            </a:r>
            <a:r>
              <a:rPr lang="ru-RU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просит </a:t>
            </a:r>
            <a:r>
              <a:rPr lang="ru-RU" sz="8000" dirty="0">
                <a:latin typeface="Arial" panose="020B0604020202020204" pitchFamily="34" charset="0"/>
                <a:cs typeface="Arial" panose="020B0604020202020204" pitchFamily="34" charset="0"/>
              </a:rPr>
              <a:t>через свое </a:t>
            </a:r>
            <a:r>
              <a:rPr lang="ru-RU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поведение? (например: </a:t>
            </a:r>
            <a:r>
              <a:rPr lang="ru-RU" sz="8000" dirty="0">
                <a:latin typeface="Arial" panose="020B0604020202020204" pitchFamily="34" charset="0"/>
                <a:cs typeface="Arial" panose="020B0604020202020204" pitchFamily="34" charset="0"/>
              </a:rPr>
              <a:t>Я хочу / не хочу что-то</a:t>
            </a:r>
            <a:r>
              <a:rPr lang="ru-RU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?)</a:t>
            </a:r>
          </a:p>
          <a:p>
            <a:pPr>
              <a:buClr>
                <a:srgbClr val="C00000"/>
              </a:buClr>
              <a:buSzPct val="150000"/>
              <a:buFont typeface="Arial" panose="020B0604020202020204" pitchFamily="34" charset="0"/>
              <a:buChar char="•"/>
            </a:pPr>
            <a:r>
              <a:rPr lang="ru-RU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Были </a:t>
            </a:r>
            <a:r>
              <a:rPr lang="ru-RU" sz="8000" dirty="0">
                <a:latin typeface="Arial" panose="020B0604020202020204" pitchFamily="34" charset="0"/>
                <a:cs typeface="Arial" panose="020B0604020202020204" pitchFamily="34" charset="0"/>
              </a:rPr>
              <a:t>ли какие-либо очевидные </a:t>
            </a:r>
            <a:r>
              <a:rPr lang="ru-RU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причины, например: </a:t>
            </a:r>
            <a:r>
              <a:rPr lang="ru-RU" sz="8000" dirty="0">
                <a:latin typeface="Arial" panose="020B0604020202020204" pitchFamily="34" charset="0"/>
                <a:cs typeface="Arial" panose="020B0604020202020204" pitchFamily="34" charset="0"/>
              </a:rPr>
              <a:t>слишком шумно, </a:t>
            </a:r>
            <a:r>
              <a:rPr lang="ru-RU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одиноко? </a:t>
            </a:r>
          </a:p>
          <a:p>
            <a:pPr algn="r">
              <a:buClr>
                <a:srgbClr val="C00000"/>
              </a:buClr>
              <a:buSzPct val="150000"/>
              <a:buFont typeface="Arial" panose="020B0604020202020204" pitchFamily="34" charset="0"/>
              <a:buChar char="•"/>
            </a:pPr>
            <a:r>
              <a:rPr lang="ru-RU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Существуют </a:t>
            </a:r>
            <a:r>
              <a:rPr lang="ru-RU" sz="7200" dirty="0">
                <a:latin typeface="Arial" panose="020B0604020202020204" pitchFamily="34" charset="0"/>
                <a:cs typeface="Arial" panose="020B0604020202020204" pitchFamily="34" charset="0"/>
              </a:rPr>
              <a:t>ли очевидные </a:t>
            </a:r>
            <a:r>
              <a:rPr lang="ru-RU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предшествующие события</a:t>
            </a:r>
            <a:r>
              <a:rPr lang="ru-RU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, например: плохое самочувствие, проблемы со сном, переживания?</a:t>
            </a:r>
            <a:endParaRPr lang="en-GB" sz="7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ru-RU" sz="2800" b="1" dirty="0" smtClean="0">
                <a:solidFill>
                  <a:srgbClr val="0070C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Запись предшествующих событий</a:t>
            </a:r>
            <a:endParaRPr lang="en-GB" sz="28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0419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823</TotalTime>
  <Words>1252</Words>
  <Application>Microsoft Macintosh PowerPoint</Application>
  <PresentationFormat>Экран (4:3)</PresentationFormat>
  <Paragraphs>124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17</vt:i4>
      </vt:variant>
    </vt:vector>
  </HeadingPairs>
  <TitlesOfParts>
    <vt:vector size="24" baseType="lpstr">
      <vt:lpstr>Lucida Sans Unicode</vt:lpstr>
      <vt:lpstr>Verdana</vt:lpstr>
      <vt:lpstr>Wingdings 2</vt:lpstr>
      <vt:lpstr>Wingdings 3</vt:lpstr>
      <vt:lpstr>Arial</vt:lpstr>
      <vt:lpstr>Concourse</vt:lpstr>
      <vt:lpstr>1_Concourse</vt:lpstr>
      <vt:lpstr>Оценка проблемного поведения</vt:lpstr>
      <vt:lpstr>Разные стадии поведения:</vt:lpstr>
      <vt:lpstr>Презентация PowerPoint</vt:lpstr>
      <vt:lpstr>Оценка поведения</vt:lpstr>
      <vt:lpstr>Презентация PowerPoint</vt:lpstr>
      <vt:lpstr>Презентация PowerPoint</vt:lpstr>
      <vt:lpstr>Презентация PowerPoint</vt:lpstr>
      <vt:lpstr>Запись поведения</vt:lpstr>
      <vt:lpstr>Запись предшествующих событий</vt:lpstr>
      <vt:lpstr>Запись Фактического поведения</vt:lpstr>
      <vt:lpstr>Запись последствий поведения(что произошло непосредственно после)</vt:lpstr>
      <vt:lpstr>План поддержки позитивного поведения</vt:lpstr>
      <vt:lpstr>План поддержки поведения должен:</vt:lpstr>
      <vt:lpstr>Презентация PowerPoint</vt:lpstr>
      <vt:lpstr>Лечение</vt:lpstr>
      <vt:lpstr>Лечение</vt:lpstr>
      <vt:lpstr>Лечение…</vt:lpstr>
    </vt:vector>
  </TitlesOfParts>
  <Company>Pennine Care NHS Fountation Trust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Harvey Kay</dc:creator>
  <cp:lastModifiedBy>Пользователь Microsoft Office</cp:lastModifiedBy>
  <cp:revision>25</cp:revision>
  <dcterms:created xsi:type="dcterms:W3CDTF">2019-06-06T11:54:11Z</dcterms:created>
  <dcterms:modified xsi:type="dcterms:W3CDTF">2019-06-20T21:10:59Z</dcterms:modified>
</cp:coreProperties>
</file>